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4" r:id="rId2"/>
  </p:sldMasterIdLst>
  <p:notesMasterIdLst>
    <p:notesMasterId r:id="rId57"/>
  </p:notesMasterIdLst>
  <p:sldIdLst>
    <p:sldId id="256" r:id="rId3"/>
    <p:sldId id="1417" r:id="rId4"/>
    <p:sldId id="1506" r:id="rId5"/>
    <p:sldId id="1499" r:id="rId6"/>
    <p:sldId id="1186" r:id="rId7"/>
    <p:sldId id="1187" r:id="rId8"/>
    <p:sldId id="1192" r:id="rId9"/>
    <p:sldId id="1500" r:id="rId10"/>
    <p:sldId id="1501" r:id="rId11"/>
    <p:sldId id="1502" r:id="rId12"/>
    <p:sldId id="1503" r:id="rId13"/>
    <p:sldId id="1504" r:id="rId14"/>
    <p:sldId id="1505" r:id="rId15"/>
    <p:sldId id="1480" r:id="rId16"/>
    <p:sldId id="1507" r:id="rId17"/>
    <p:sldId id="373" r:id="rId18"/>
    <p:sldId id="1481" r:id="rId19"/>
    <p:sldId id="1511" r:id="rId20"/>
    <p:sldId id="1483" r:id="rId21"/>
    <p:sldId id="1482" r:id="rId22"/>
    <p:sldId id="1489" r:id="rId23"/>
    <p:sldId id="1484" r:id="rId24"/>
    <p:sldId id="1486" r:id="rId25"/>
    <p:sldId id="1493" r:id="rId26"/>
    <p:sldId id="1494" r:id="rId27"/>
    <p:sldId id="1495" r:id="rId28"/>
    <p:sldId id="1496" r:id="rId29"/>
    <p:sldId id="1497" r:id="rId30"/>
    <p:sldId id="1498" r:id="rId31"/>
    <p:sldId id="1492" r:id="rId32"/>
    <p:sldId id="1485" r:id="rId33"/>
    <p:sldId id="1508" r:id="rId34"/>
    <p:sldId id="1510" r:id="rId35"/>
    <p:sldId id="1449" r:id="rId36"/>
    <p:sldId id="1454" r:id="rId37"/>
    <p:sldId id="1452" r:id="rId38"/>
    <p:sldId id="1453" r:id="rId39"/>
    <p:sldId id="1451" r:id="rId40"/>
    <p:sldId id="1455" r:id="rId41"/>
    <p:sldId id="1523" r:id="rId42"/>
    <p:sldId id="1528" r:id="rId43"/>
    <p:sldId id="1524" r:id="rId44"/>
    <p:sldId id="1514" r:id="rId45"/>
    <p:sldId id="1515" r:id="rId46"/>
    <p:sldId id="1525" r:id="rId47"/>
    <p:sldId id="1518" r:id="rId48"/>
    <p:sldId id="1519" r:id="rId49"/>
    <p:sldId id="1526" r:id="rId50"/>
    <p:sldId id="1520" r:id="rId51"/>
    <p:sldId id="1527" r:id="rId52"/>
    <p:sldId id="1521" r:id="rId53"/>
    <p:sldId id="1461" r:id="rId54"/>
    <p:sldId id="1512" r:id="rId55"/>
    <p:sldId id="1435" r:id="rId56"/>
  </p:sldIdLst>
  <p:sldSz cx="12192000" cy="6858000"/>
  <p:notesSz cx="6950075" cy="9236075"/>
  <p:custDataLst>
    <p:tags r:id="rId5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Van Diep" initials="LVD" lastIdx="1" clrIdx="0">
    <p:extLst>
      <p:ext uri="{19B8F6BF-5375-455C-9EA6-DF929625EA0E}">
        <p15:presenceInfo xmlns:p15="http://schemas.microsoft.com/office/powerpoint/2012/main" userId="S::levandiep@vinhuni.edu.vn::78ee1208-61b9-45fd-b641-1d3a2f585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325BF"/>
    <a:srgbClr val="0066FF"/>
    <a:srgbClr val="3333FF"/>
    <a:srgbClr val="CC00CC"/>
    <a:srgbClr val="FFFFCC"/>
    <a:srgbClr val="FFFF00"/>
    <a:srgbClr val="FFFF99"/>
    <a:srgbClr val="339966"/>
    <a:srgbClr val="00B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599" autoAdjust="0"/>
  </p:normalViewPr>
  <p:slideViewPr>
    <p:cSldViewPr snapToGrid="0">
      <p:cViewPr varScale="1">
        <p:scale>
          <a:sx n="88" d="100"/>
          <a:sy n="88" d="100"/>
        </p:scale>
        <p:origin x="116" y="42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26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User\Documents\Zalo%20Received%20Files\2025%20QS%20Asia%20Rankings%20Results%20v1.5%20-2025-VU.xlsx" TargetMode="External"/><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err="1">
                <a:solidFill>
                  <a:schemeClr val="accent5">
                    <a:lumMod val="50000"/>
                  </a:schemeClr>
                </a:solidFill>
              </a:rPr>
              <a:t>LĨNH</a:t>
            </a:r>
            <a:r>
              <a:rPr lang="en-US" sz="2400" b="1" dirty="0">
                <a:solidFill>
                  <a:schemeClr val="accent5">
                    <a:lumMod val="50000"/>
                  </a:schemeClr>
                </a:solidFill>
              </a:rPr>
              <a:t> </a:t>
            </a:r>
            <a:r>
              <a:rPr lang="en-US" sz="2400" b="1" dirty="0" err="1">
                <a:solidFill>
                  <a:schemeClr val="accent5">
                    <a:lumMod val="50000"/>
                  </a:schemeClr>
                </a:solidFill>
              </a:rPr>
              <a:t>VỰC</a:t>
            </a:r>
            <a:r>
              <a:rPr lang="en-US" sz="2400" b="1" dirty="0">
                <a:solidFill>
                  <a:schemeClr val="accent5">
                    <a:lumMod val="50000"/>
                  </a:schemeClr>
                </a:solidFill>
              </a:rPr>
              <a:t> </a:t>
            </a:r>
            <a:r>
              <a:rPr lang="en-US" sz="2400" b="1" dirty="0" err="1">
                <a:solidFill>
                  <a:schemeClr val="accent5">
                    <a:lumMod val="50000"/>
                  </a:schemeClr>
                </a:solidFill>
              </a:rPr>
              <a:t>KỸ</a:t>
            </a:r>
            <a:r>
              <a:rPr lang="en-US" sz="2400" b="1" dirty="0">
                <a:solidFill>
                  <a:schemeClr val="accent5">
                    <a:lumMod val="50000"/>
                  </a:schemeClr>
                </a:solidFill>
              </a:rPr>
              <a:t> </a:t>
            </a:r>
            <a:r>
              <a:rPr lang="en-US" sz="2400" b="1" dirty="0" err="1">
                <a:solidFill>
                  <a:schemeClr val="accent5">
                    <a:lumMod val="50000"/>
                  </a:schemeClr>
                </a:solidFill>
              </a:rPr>
              <a:t>THUẬT</a:t>
            </a:r>
            <a:r>
              <a:rPr lang="en-US" sz="2400" b="1" dirty="0">
                <a:solidFill>
                  <a:schemeClr val="accent5">
                    <a:lumMod val="50000"/>
                  </a:schemeClr>
                </a:solidFill>
              </a:rPr>
              <a:t> </a:t>
            </a:r>
            <a:r>
              <a:rPr lang="en-US" sz="2400" b="1" dirty="0" err="1">
                <a:solidFill>
                  <a:schemeClr val="accent5">
                    <a:lumMod val="50000"/>
                  </a:schemeClr>
                </a:solidFill>
              </a:rPr>
              <a:t>VÀ</a:t>
            </a:r>
            <a:r>
              <a:rPr lang="en-US" sz="2400" b="1" dirty="0">
                <a:solidFill>
                  <a:schemeClr val="accent5">
                    <a:lumMod val="50000"/>
                  </a:schemeClr>
                </a:solidFill>
              </a:rPr>
              <a:t> CÔNG </a:t>
            </a:r>
            <a:r>
              <a:rPr lang="en-US" sz="2400" b="1" dirty="0" err="1">
                <a:solidFill>
                  <a:schemeClr val="accent5">
                    <a:lumMod val="50000"/>
                  </a:schemeClr>
                </a:solidFill>
              </a:rPr>
              <a:t>NGHỆ</a:t>
            </a:r>
            <a:endParaRPr lang="en-US" sz="2400" b="1" dirty="0">
              <a:solidFill>
                <a:schemeClr val="accent5">
                  <a:lumMod val="50000"/>
                </a:schemeClr>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27998453662076517"/>
          <c:y val="0.10444382646702628"/>
          <c:w val="0.70947300491444587"/>
          <c:h val="0.71751908230378525"/>
        </c:manualLayout>
      </c:layout>
      <c:barChart>
        <c:barDir val="bar"/>
        <c:grouping val="stacked"/>
        <c:varyColors val="0"/>
        <c:ser>
          <c:idx val="0"/>
          <c:order val="0"/>
          <c:tx>
            <c:strRef>
              <c:f>'KT&amp;CN'!$B$1</c:f>
              <c:strCache>
                <c:ptCount val="1"/>
                <c:pt idx="0">
                  <c:v>Uy tín học thuật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'KT&amp;CN'!$B$2:$B$5</c:f>
              <c:numCache>
                <c:formatCode>0.0%</c:formatCode>
                <c:ptCount val="4"/>
                <c:pt idx="0">
                  <c:v>0.4</c:v>
                </c:pt>
                <c:pt idx="1">
                  <c:v>0.4</c:v>
                </c:pt>
                <c:pt idx="2">
                  <c:v>0.4</c:v>
                </c:pt>
                <c:pt idx="3">
                  <c:v>0.4</c:v>
                </c:pt>
              </c:numCache>
            </c:numRef>
          </c:val>
          <c:extLst>
            <c:ext xmlns:c16="http://schemas.microsoft.com/office/drawing/2014/chart" uri="{C3380CC4-5D6E-409C-BE32-E72D297353CC}">
              <c16:uniqueId val="{00000000-F13C-40D2-9203-8F71B98B354E}"/>
            </c:ext>
          </c:extLst>
        </c:ser>
        <c:ser>
          <c:idx val="1"/>
          <c:order val="1"/>
          <c:tx>
            <c:strRef>
              <c:f>'KT&amp;CN'!$C$1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'KT&amp;CN'!$C$2:$C$5</c:f>
              <c:numCache>
                <c:formatCode>0.0%</c:formatCode>
                <c:ptCount val="4"/>
                <c:pt idx="0">
                  <c:v>0.3</c:v>
                </c:pt>
                <c:pt idx="1">
                  <c:v>0.3</c:v>
                </c:pt>
                <c:pt idx="2">
                  <c:v>0.3</c:v>
                </c:pt>
                <c:pt idx="3">
                  <c:v>0.3</c:v>
                </c:pt>
              </c:numCache>
            </c:numRef>
          </c:val>
          <c:extLst>
            <c:ext xmlns:c16="http://schemas.microsoft.com/office/drawing/2014/chart" uri="{C3380CC4-5D6E-409C-BE32-E72D297353CC}">
              <c16:uniqueId val="{00000001-F13C-40D2-9203-8F71B98B354E}"/>
            </c:ext>
          </c:extLst>
        </c:ser>
        <c:ser>
          <c:idx val="2"/>
          <c:order val="2"/>
          <c:tx>
            <c:strRef>
              <c:f>'KT&amp;CN'!$D$1</c:f>
              <c:strCache>
                <c:ptCount val="1"/>
                <c:pt idx="0">
                  <c:v>Trích dẫn trên mỗi bài báo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C00CC"/>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'KT&amp;CN'!$D$2:$D$5</c:f>
              <c:numCache>
                <c:formatCode>0.0%</c:formatCode>
                <c:ptCount val="4"/>
                <c:pt idx="0">
                  <c:v>0.125</c:v>
                </c:pt>
                <c:pt idx="1">
                  <c:v>0.125</c:v>
                </c:pt>
                <c:pt idx="2">
                  <c:v>0.15</c:v>
                </c:pt>
                <c:pt idx="3">
                  <c:v>0.125</c:v>
                </c:pt>
              </c:numCache>
            </c:numRef>
          </c:val>
          <c:extLst>
            <c:ext xmlns:c16="http://schemas.microsoft.com/office/drawing/2014/chart" uri="{C3380CC4-5D6E-409C-BE32-E72D297353CC}">
              <c16:uniqueId val="{00000002-F13C-40D2-9203-8F71B98B354E}"/>
            </c:ext>
          </c:extLst>
        </c:ser>
        <c:ser>
          <c:idx val="3"/>
          <c:order val="3"/>
          <c:tx>
            <c:strRef>
              <c:f>'KT&amp;CN'!$E$1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'KT&amp;CN'!$E$2:$E$5</c:f>
              <c:numCache>
                <c:formatCode>0.0%</c:formatCode>
                <c:ptCount val="4"/>
                <c:pt idx="0">
                  <c:v>0.125</c:v>
                </c:pt>
                <c:pt idx="1">
                  <c:v>0.125</c:v>
                </c:pt>
                <c:pt idx="2">
                  <c:v>0.15</c:v>
                </c:pt>
                <c:pt idx="3">
                  <c:v>0.125</c:v>
                </c:pt>
              </c:numCache>
            </c:numRef>
          </c:val>
          <c:extLst>
            <c:ext xmlns:c16="http://schemas.microsoft.com/office/drawing/2014/chart" uri="{C3380CC4-5D6E-409C-BE32-E72D297353CC}">
              <c16:uniqueId val="{00000003-F13C-40D2-9203-8F71B98B354E}"/>
            </c:ext>
          </c:extLst>
        </c:ser>
        <c:ser>
          <c:idx val="4"/>
          <c:order val="4"/>
          <c:tx>
            <c:strRef>
              <c:f>'KT&amp;CN'!$F$1</c:f>
              <c:strCache>
                <c:ptCount val="1"/>
                <c:pt idx="0">
                  <c:v>Mạng lưới nghiên cứu quốc tế</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00"/>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'KT&amp;CN'!$F$2:$F$5</c:f>
              <c:numCache>
                <c:formatCode>0.0%</c:formatCode>
                <c:ptCount val="4"/>
                <c:pt idx="0">
                  <c:v>0.05</c:v>
                </c:pt>
                <c:pt idx="1">
                  <c:v>0.05</c:v>
                </c:pt>
                <c:pt idx="3">
                  <c:v>0.05</c:v>
                </c:pt>
              </c:numCache>
            </c:numRef>
          </c:val>
          <c:extLst>
            <c:ext xmlns:c16="http://schemas.microsoft.com/office/drawing/2014/chart" uri="{C3380CC4-5D6E-409C-BE32-E72D297353CC}">
              <c16:uniqueId val="{00000004-F13C-40D2-9203-8F71B98B354E}"/>
            </c:ext>
          </c:extLst>
        </c:ser>
        <c:dLbls>
          <c:dLblPos val="ctr"/>
          <c:showLegendKey val="0"/>
          <c:showVal val="1"/>
          <c:showCatName val="0"/>
          <c:showSerName val="0"/>
          <c:showPercent val="0"/>
          <c:showBubbleSize val="0"/>
        </c:dLbls>
        <c:gapWidth val="150"/>
        <c:overlap val="100"/>
        <c:axId val="745596792"/>
        <c:axId val="745595352"/>
      </c:barChart>
      <c:catAx>
        <c:axId val="7455967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Bahnschrift Condensed" panose="020B0502040204020203" pitchFamily="34" charset="0"/>
                <a:ea typeface="+mn-ea"/>
                <a:cs typeface="+mn-cs"/>
              </a:defRPr>
            </a:pPr>
            <a:endParaRPr lang="en-US"/>
          </a:p>
        </c:txPr>
        <c:crossAx val="745595352"/>
        <c:crosses val="autoZero"/>
        <c:auto val="1"/>
        <c:lblAlgn val="ctr"/>
        <c:lblOffset val="100"/>
        <c:noMultiLvlLbl val="0"/>
      </c:catAx>
      <c:valAx>
        <c:axId val="74559535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745596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Computer Science &amp; Information Systems (551-600)</a:t>
            </a:r>
          </a:p>
        </c:rich>
      </c:tx>
      <c:layout>
        <c:manualLayout>
          <c:xMode val="edge"/>
          <c:yMode val="edge"/>
          <c:x val="0.28767699286490889"/>
          <c:y val="1.3561563893920095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4.6481859257721393E-2"/>
          <c:y val="0.21564025620321417"/>
          <c:w val="0.94188887281343536"/>
          <c:h val="0.60388113449422931"/>
        </c:manualLayout>
      </c:layout>
      <c:barChart>
        <c:barDir val="col"/>
        <c:grouping val="clustered"/>
        <c:varyColors val="0"/>
        <c:ser>
          <c:idx val="0"/>
          <c:order val="0"/>
          <c:tx>
            <c:strRef>
              <c:f>'Computer (551-600) '!$C$2:$D$2</c:f>
              <c:strCache>
                <c:ptCount val="2"/>
                <c:pt idx="0">
                  <c:v>Amirkabir University of Technology</c:v>
                </c:pt>
                <c:pt idx="1">
                  <c:v>Iran (Islamic Republic of)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(551-600) '!$E$1:$I$1</c:f>
              <c:strCache>
                <c:ptCount val="5"/>
                <c:pt idx="0">
                  <c:v>Academic (40%)</c:v>
                </c:pt>
                <c:pt idx="1">
                  <c:v>Employer(30%)</c:v>
                </c:pt>
                <c:pt idx="2">
                  <c:v>Citations(12,5%)</c:v>
                </c:pt>
                <c:pt idx="3">
                  <c:v>H(12,5%)</c:v>
                </c:pt>
                <c:pt idx="4">
                  <c:v>IRN (5%)</c:v>
                </c:pt>
              </c:strCache>
            </c:strRef>
          </c:cat>
          <c:val>
            <c:numRef>
              <c:f>'Computer (551-600) '!$E$2:$I$2</c:f>
              <c:numCache>
                <c:formatCode>0.0</c:formatCode>
                <c:ptCount val="5"/>
                <c:pt idx="0">
                  <c:v>40.299999999999997</c:v>
                </c:pt>
                <c:pt idx="1">
                  <c:v>39</c:v>
                </c:pt>
                <c:pt idx="2">
                  <c:v>84.9</c:v>
                </c:pt>
                <c:pt idx="3">
                  <c:v>73.3</c:v>
                </c:pt>
                <c:pt idx="4">
                  <c:v>81.400000000000006</c:v>
                </c:pt>
              </c:numCache>
            </c:numRef>
          </c:val>
          <c:extLst>
            <c:ext xmlns:c16="http://schemas.microsoft.com/office/drawing/2014/chart" uri="{C3380CC4-5D6E-409C-BE32-E72D297353CC}">
              <c16:uniqueId val="{00000000-FDB0-4207-84C7-DE7E1AA3BF97}"/>
            </c:ext>
          </c:extLst>
        </c:ser>
        <c:ser>
          <c:idx val="1"/>
          <c:order val="1"/>
          <c:tx>
            <c:strRef>
              <c:f>'Computer (551-600) '!$C$3:$D$3</c:f>
              <c:strCache>
                <c:ptCount val="2"/>
                <c:pt idx="0">
                  <c:v>Hanoi University of Science and Technology</c:v>
                </c:pt>
                <c:pt idx="1">
                  <c:v>Viet Nam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(551-600) '!$E$1:$I$1</c:f>
              <c:strCache>
                <c:ptCount val="5"/>
                <c:pt idx="0">
                  <c:v>Academic (40%)</c:v>
                </c:pt>
                <c:pt idx="1">
                  <c:v>Employer(30%)</c:v>
                </c:pt>
                <c:pt idx="2">
                  <c:v>Citations(12,5%)</c:v>
                </c:pt>
                <c:pt idx="3">
                  <c:v>H(12,5%)</c:v>
                </c:pt>
                <c:pt idx="4">
                  <c:v>IRN (5%)</c:v>
                </c:pt>
              </c:strCache>
            </c:strRef>
          </c:cat>
          <c:val>
            <c:numRef>
              <c:f>'Computer (551-600) '!$E$3:$I$3</c:f>
              <c:numCache>
                <c:formatCode>0.0</c:formatCode>
                <c:ptCount val="5"/>
                <c:pt idx="0">
                  <c:v>46</c:v>
                </c:pt>
                <c:pt idx="1">
                  <c:v>51.4</c:v>
                </c:pt>
                <c:pt idx="2">
                  <c:v>70.7</c:v>
                </c:pt>
                <c:pt idx="3">
                  <c:v>59.8</c:v>
                </c:pt>
                <c:pt idx="4">
                  <c:v>47</c:v>
                </c:pt>
              </c:numCache>
            </c:numRef>
          </c:val>
          <c:extLst>
            <c:ext xmlns:c16="http://schemas.microsoft.com/office/drawing/2014/chart" uri="{C3380CC4-5D6E-409C-BE32-E72D297353CC}">
              <c16:uniqueId val="{00000001-FDB0-4207-84C7-DE7E1AA3BF97}"/>
            </c:ext>
          </c:extLst>
        </c:ser>
        <c:ser>
          <c:idx val="2"/>
          <c:order val="2"/>
          <c:tx>
            <c:strRef>
              <c:f>'Computer (551-600) '!$C$4:$D$4</c:f>
              <c:strCache>
                <c:ptCount val="2"/>
                <c:pt idx="0">
                  <c:v>Vietnam National University, Hanoi</c:v>
                </c:pt>
                <c:pt idx="1">
                  <c:v>Viet Nam</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B05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(551-600) '!$E$1:$I$1</c:f>
              <c:strCache>
                <c:ptCount val="5"/>
                <c:pt idx="0">
                  <c:v>Academic (40%)</c:v>
                </c:pt>
                <c:pt idx="1">
                  <c:v>Employer(30%)</c:v>
                </c:pt>
                <c:pt idx="2">
                  <c:v>Citations(12,5%)</c:v>
                </c:pt>
                <c:pt idx="3">
                  <c:v>H(12,5%)</c:v>
                </c:pt>
                <c:pt idx="4">
                  <c:v>IRN (5%)</c:v>
                </c:pt>
              </c:strCache>
            </c:strRef>
          </c:cat>
          <c:val>
            <c:numRef>
              <c:f>'Computer (551-600) '!$E$4:$I$4</c:f>
              <c:numCache>
                <c:formatCode>0.0</c:formatCode>
                <c:ptCount val="5"/>
                <c:pt idx="0">
                  <c:v>41</c:v>
                </c:pt>
                <c:pt idx="1">
                  <c:v>57.5</c:v>
                </c:pt>
                <c:pt idx="2">
                  <c:v>74.8</c:v>
                </c:pt>
                <c:pt idx="3">
                  <c:v>60.1</c:v>
                </c:pt>
                <c:pt idx="4">
                  <c:v>40.299999999999997</c:v>
                </c:pt>
              </c:numCache>
            </c:numRef>
          </c:val>
          <c:extLst>
            <c:ext xmlns:c16="http://schemas.microsoft.com/office/drawing/2014/chart" uri="{C3380CC4-5D6E-409C-BE32-E72D297353CC}">
              <c16:uniqueId val="{00000002-FDB0-4207-84C7-DE7E1AA3BF97}"/>
            </c:ext>
          </c:extLst>
        </c:ser>
        <c:dLbls>
          <c:dLblPos val="outEnd"/>
          <c:showLegendKey val="0"/>
          <c:showVal val="1"/>
          <c:showCatName val="0"/>
          <c:showSerName val="0"/>
          <c:showPercent val="0"/>
          <c:showBubbleSize val="0"/>
        </c:dLbls>
        <c:gapWidth val="219"/>
        <c:overlap val="-27"/>
        <c:axId val="623591944"/>
        <c:axId val="623593384"/>
      </c:barChart>
      <c:catAx>
        <c:axId val="62359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623593384"/>
        <c:crosses val="autoZero"/>
        <c:auto val="1"/>
        <c:lblAlgn val="ctr"/>
        <c:lblOffset val="100"/>
        <c:noMultiLvlLbl val="0"/>
      </c:catAx>
      <c:valAx>
        <c:axId val="623593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Bahnschrift Condensed" panose="020B0502040204020203" pitchFamily="34" charset="0"/>
                <a:ea typeface="+mn-ea"/>
                <a:cs typeface="+mn-cs"/>
              </a:defRPr>
            </a:pPr>
            <a:endParaRPr lang="en-US"/>
          </a:p>
        </c:txPr>
        <c:crossAx val="62359194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600" b="1" i="0" u="none" strike="noStrike" kern="1200" baseline="0">
                <a:solidFill>
                  <a:srgbClr val="FF0000"/>
                </a:solidFill>
                <a:latin typeface="Bahnschrift Condensed" panose="020B0502040204020203" pitchFamily="34" charset="0"/>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rgbClr val="00B050"/>
                </a:solidFill>
                <a:latin typeface="Bahnschrif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Computer Science &amp; Information Systems (501-550)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5.8048331916844727E-2"/>
          <c:y val="0.12492098736320528"/>
          <c:w val="0.93057200478088276"/>
          <c:h val="0.67248470712229835"/>
        </c:manualLayout>
      </c:layout>
      <c:barChart>
        <c:barDir val="col"/>
        <c:grouping val="clustered"/>
        <c:varyColors val="0"/>
        <c:ser>
          <c:idx val="0"/>
          <c:order val="0"/>
          <c:tx>
            <c:strRef>
              <c:f>'Computer (501-550)'!$C$3:$D$3</c:f>
              <c:strCache>
                <c:ptCount val="2"/>
                <c:pt idx="0">
                  <c:v>AGH University of Science and Technology</c:v>
                </c:pt>
                <c:pt idx="1">
                  <c:v>Poland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(501-550)'!$E$2:$I$2</c:f>
              <c:strCache>
                <c:ptCount val="5"/>
                <c:pt idx="0">
                  <c:v>Academic (40%)</c:v>
                </c:pt>
                <c:pt idx="1">
                  <c:v>Employer(30%)</c:v>
                </c:pt>
                <c:pt idx="2">
                  <c:v>Citations(12,5%)</c:v>
                </c:pt>
                <c:pt idx="3">
                  <c:v>H(12,5%)</c:v>
                </c:pt>
                <c:pt idx="4">
                  <c:v>IRN (5%)</c:v>
                </c:pt>
              </c:strCache>
            </c:strRef>
          </c:cat>
          <c:val>
            <c:numRef>
              <c:f>'Computer (501-550)'!$E$3:$I$3</c:f>
              <c:numCache>
                <c:formatCode>0.0</c:formatCode>
                <c:ptCount val="5"/>
                <c:pt idx="0">
                  <c:v>46.7</c:v>
                </c:pt>
                <c:pt idx="1">
                  <c:v>48.1</c:v>
                </c:pt>
                <c:pt idx="2">
                  <c:v>68.8</c:v>
                </c:pt>
                <c:pt idx="3">
                  <c:v>60.5</c:v>
                </c:pt>
                <c:pt idx="4">
                  <c:v>69.7</c:v>
                </c:pt>
              </c:numCache>
            </c:numRef>
          </c:val>
          <c:extLst>
            <c:ext xmlns:c16="http://schemas.microsoft.com/office/drawing/2014/chart" uri="{C3380CC4-5D6E-409C-BE32-E72D297353CC}">
              <c16:uniqueId val="{00000000-2A1F-447E-8E0C-AE704D448BB5}"/>
            </c:ext>
          </c:extLst>
        </c:ser>
        <c:ser>
          <c:idx val="1"/>
          <c:order val="1"/>
          <c:tx>
            <c:strRef>
              <c:f>'Computer (501-550)'!$C$4:$D$4</c:f>
              <c:strCache>
                <c:ptCount val="2"/>
                <c:pt idx="0">
                  <c:v>Rochester Institute of Technology (RIT)</c:v>
                </c:pt>
                <c:pt idx="1">
                  <c:v>United States of America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(501-550)'!$E$2:$I$2</c:f>
              <c:strCache>
                <c:ptCount val="5"/>
                <c:pt idx="0">
                  <c:v>Academic (40%)</c:v>
                </c:pt>
                <c:pt idx="1">
                  <c:v>Employer(30%)</c:v>
                </c:pt>
                <c:pt idx="2">
                  <c:v>Citations(12,5%)</c:v>
                </c:pt>
                <c:pt idx="3">
                  <c:v>H(12,5%)</c:v>
                </c:pt>
                <c:pt idx="4">
                  <c:v>IRN (5%)</c:v>
                </c:pt>
              </c:strCache>
            </c:strRef>
          </c:cat>
          <c:val>
            <c:numRef>
              <c:f>'Computer (501-550)'!$E$4:$I$4</c:f>
              <c:numCache>
                <c:formatCode>0.0</c:formatCode>
                <c:ptCount val="5"/>
                <c:pt idx="0">
                  <c:v>40</c:v>
                </c:pt>
                <c:pt idx="1">
                  <c:v>56.3</c:v>
                </c:pt>
                <c:pt idx="2">
                  <c:v>80.3</c:v>
                </c:pt>
                <c:pt idx="3">
                  <c:v>64.3</c:v>
                </c:pt>
                <c:pt idx="4">
                  <c:v>55.1</c:v>
                </c:pt>
              </c:numCache>
            </c:numRef>
          </c:val>
          <c:extLst>
            <c:ext xmlns:c16="http://schemas.microsoft.com/office/drawing/2014/chart" uri="{C3380CC4-5D6E-409C-BE32-E72D297353CC}">
              <c16:uniqueId val="{00000001-2A1F-447E-8E0C-AE704D448BB5}"/>
            </c:ext>
          </c:extLst>
        </c:ser>
        <c:ser>
          <c:idx val="2"/>
          <c:order val="2"/>
          <c:tx>
            <c:strRef>
              <c:f>'Computer (501-550)'!$C$5:$D$5</c:f>
              <c:strCache>
                <c:ptCount val="2"/>
                <c:pt idx="0">
                  <c:v>Western Sydney University</c:v>
                </c:pt>
                <c:pt idx="1">
                  <c:v>Australia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B05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(501-550)'!$E$2:$I$2</c:f>
              <c:strCache>
                <c:ptCount val="5"/>
                <c:pt idx="0">
                  <c:v>Academic (40%)</c:v>
                </c:pt>
                <c:pt idx="1">
                  <c:v>Employer(30%)</c:v>
                </c:pt>
                <c:pt idx="2">
                  <c:v>Citations(12,5%)</c:v>
                </c:pt>
                <c:pt idx="3">
                  <c:v>H(12,5%)</c:v>
                </c:pt>
                <c:pt idx="4">
                  <c:v>IRN (5%)</c:v>
                </c:pt>
              </c:strCache>
            </c:strRef>
          </c:cat>
          <c:val>
            <c:numRef>
              <c:f>'Computer (501-550)'!$E$5:$I$5</c:f>
              <c:numCache>
                <c:formatCode>0.0</c:formatCode>
                <c:ptCount val="5"/>
                <c:pt idx="0">
                  <c:v>41.8</c:v>
                </c:pt>
                <c:pt idx="1">
                  <c:v>53</c:v>
                </c:pt>
                <c:pt idx="2">
                  <c:v>81</c:v>
                </c:pt>
                <c:pt idx="3">
                  <c:v>59.8</c:v>
                </c:pt>
                <c:pt idx="4">
                  <c:v>54.6</c:v>
                </c:pt>
              </c:numCache>
            </c:numRef>
          </c:val>
          <c:extLst>
            <c:ext xmlns:c16="http://schemas.microsoft.com/office/drawing/2014/chart" uri="{C3380CC4-5D6E-409C-BE32-E72D297353CC}">
              <c16:uniqueId val="{00000002-2A1F-447E-8E0C-AE704D448BB5}"/>
            </c:ext>
          </c:extLst>
        </c:ser>
        <c:dLbls>
          <c:dLblPos val="outEnd"/>
          <c:showLegendKey val="0"/>
          <c:showVal val="1"/>
          <c:showCatName val="0"/>
          <c:showSerName val="0"/>
          <c:showPercent val="0"/>
          <c:showBubbleSize val="0"/>
        </c:dLbls>
        <c:gapWidth val="219"/>
        <c:overlap val="-27"/>
        <c:axId val="630939432"/>
        <c:axId val="630939792"/>
      </c:barChart>
      <c:catAx>
        <c:axId val="63093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75000"/>
                  </a:schemeClr>
                </a:solidFill>
                <a:latin typeface="Bahnschrift Condensed" panose="020B0502040204020203" pitchFamily="34" charset="0"/>
                <a:ea typeface="+mn-ea"/>
                <a:cs typeface="+mn-cs"/>
              </a:defRPr>
            </a:pPr>
            <a:endParaRPr lang="en-US"/>
          </a:p>
        </c:txPr>
        <c:crossAx val="630939792"/>
        <c:crosses val="autoZero"/>
        <c:auto val="1"/>
        <c:lblAlgn val="ctr"/>
        <c:lblOffset val="100"/>
        <c:noMultiLvlLbl val="0"/>
      </c:catAx>
      <c:valAx>
        <c:axId val="630939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crossAx val="630939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1"/>
                </a:solidFill>
                <a:latin typeface="Bahnschrift Condensed" panose="020B0502040204020203" pitchFamily="34" charset="0"/>
                <a:ea typeface="+mn-ea"/>
                <a:cs typeface="+mn-cs"/>
              </a:defRPr>
            </a:pPr>
            <a:r>
              <a:rPr lang="en-US" sz="2800" b="1">
                <a:solidFill>
                  <a:schemeClr val="accent1"/>
                </a:solidFill>
              </a:rPr>
              <a:t>Computer Science &amp; Information Systems (451-500)</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1"/>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'Computer (451-500)'!$C$3:$D$3</c:f>
              <c:strCache>
                <c:ptCount val="2"/>
                <c:pt idx="0">
                  <c:v>Alexandria University</c:v>
                </c:pt>
                <c:pt idx="1">
                  <c:v>Egypt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(451-500)'!$E$2:$I$2</c:f>
              <c:strCache>
                <c:ptCount val="5"/>
                <c:pt idx="0">
                  <c:v>Academic (40%)</c:v>
                </c:pt>
                <c:pt idx="1">
                  <c:v>Employer(30%)</c:v>
                </c:pt>
                <c:pt idx="2">
                  <c:v>Citations(12,5%)</c:v>
                </c:pt>
                <c:pt idx="3">
                  <c:v>H(12,5%)</c:v>
                </c:pt>
                <c:pt idx="4">
                  <c:v>IRN (5%)</c:v>
                </c:pt>
              </c:strCache>
            </c:strRef>
          </c:cat>
          <c:val>
            <c:numRef>
              <c:f>'Computer (451-500)'!$E$3:$I$3</c:f>
              <c:numCache>
                <c:formatCode>0.0</c:formatCode>
                <c:ptCount val="5"/>
                <c:pt idx="0">
                  <c:v>45.9</c:v>
                </c:pt>
                <c:pt idx="1">
                  <c:v>57.9</c:v>
                </c:pt>
                <c:pt idx="2">
                  <c:v>75.900000000000006</c:v>
                </c:pt>
                <c:pt idx="3">
                  <c:v>55.1</c:v>
                </c:pt>
                <c:pt idx="4">
                  <c:v>49.8</c:v>
                </c:pt>
              </c:numCache>
            </c:numRef>
          </c:val>
          <c:extLst>
            <c:ext xmlns:c16="http://schemas.microsoft.com/office/drawing/2014/chart" uri="{C3380CC4-5D6E-409C-BE32-E72D297353CC}">
              <c16:uniqueId val="{00000000-B8B3-43E8-8F12-F9D83B8F0B08}"/>
            </c:ext>
          </c:extLst>
        </c:ser>
        <c:ser>
          <c:idx val="1"/>
          <c:order val="1"/>
          <c:tx>
            <c:strRef>
              <c:f>'Computer (451-500)'!$C$4:$D$4</c:f>
              <c:strCache>
                <c:ptCount val="2"/>
                <c:pt idx="0">
                  <c:v>The University of Exeter</c:v>
                </c:pt>
                <c:pt idx="1">
                  <c:v>United Kingdom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(451-500)'!$E$2:$I$2</c:f>
              <c:strCache>
                <c:ptCount val="5"/>
                <c:pt idx="0">
                  <c:v>Academic (40%)</c:v>
                </c:pt>
                <c:pt idx="1">
                  <c:v>Employer(30%)</c:v>
                </c:pt>
                <c:pt idx="2">
                  <c:v>Citations(12,5%)</c:v>
                </c:pt>
                <c:pt idx="3">
                  <c:v>H(12,5%)</c:v>
                </c:pt>
                <c:pt idx="4">
                  <c:v>IRN (5%)</c:v>
                </c:pt>
              </c:strCache>
            </c:strRef>
          </c:cat>
          <c:val>
            <c:numRef>
              <c:f>'Computer (451-500)'!$E$4:$I$4</c:f>
              <c:numCache>
                <c:formatCode>0.0</c:formatCode>
                <c:ptCount val="5"/>
                <c:pt idx="0">
                  <c:v>34.9</c:v>
                </c:pt>
                <c:pt idx="1">
                  <c:v>60.2</c:v>
                </c:pt>
                <c:pt idx="2">
                  <c:v>87.9</c:v>
                </c:pt>
                <c:pt idx="3">
                  <c:v>68.099999999999994</c:v>
                </c:pt>
                <c:pt idx="4">
                  <c:v>63.4</c:v>
                </c:pt>
              </c:numCache>
            </c:numRef>
          </c:val>
          <c:extLst>
            <c:ext xmlns:c16="http://schemas.microsoft.com/office/drawing/2014/chart" uri="{C3380CC4-5D6E-409C-BE32-E72D297353CC}">
              <c16:uniqueId val="{00000001-B8B3-43E8-8F12-F9D83B8F0B08}"/>
            </c:ext>
          </c:extLst>
        </c:ser>
        <c:ser>
          <c:idx val="2"/>
          <c:order val="2"/>
          <c:tx>
            <c:strRef>
              <c:f>'Computer (451-500)'!$C$5:$D$5</c:f>
              <c:strCache>
                <c:ptCount val="2"/>
                <c:pt idx="0">
                  <c:v>Viet Nam National University Ho Chi Minh City (VNU-HCM)</c:v>
                </c:pt>
                <c:pt idx="1">
                  <c:v>Viet Nam</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(451-500)'!$E$2:$I$2</c:f>
              <c:strCache>
                <c:ptCount val="5"/>
                <c:pt idx="0">
                  <c:v>Academic (40%)</c:v>
                </c:pt>
                <c:pt idx="1">
                  <c:v>Employer(30%)</c:v>
                </c:pt>
                <c:pt idx="2">
                  <c:v>Citations(12,5%)</c:v>
                </c:pt>
                <c:pt idx="3">
                  <c:v>H(12,5%)</c:v>
                </c:pt>
                <c:pt idx="4">
                  <c:v>IRN (5%)</c:v>
                </c:pt>
              </c:strCache>
            </c:strRef>
          </c:cat>
          <c:val>
            <c:numRef>
              <c:f>'Computer (451-500)'!$E$5:$I$5</c:f>
              <c:numCache>
                <c:formatCode>0.0</c:formatCode>
                <c:ptCount val="5"/>
                <c:pt idx="0">
                  <c:v>44.3</c:v>
                </c:pt>
                <c:pt idx="1">
                  <c:v>60.5</c:v>
                </c:pt>
                <c:pt idx="2">
                  <c:v>68.099999999999994</c:v>
                </c:pt>
                <c:pt idx="3">
                  <c:v>55.5</c:v>
                </c:pt>
                <c:pt idx="4">
                  <c:v>52.4</c:v>
                </c:pt>
              </c:numCache>
            </c:numRef>
          </c:val>
          <c:extLst>
            <c:ext xmlns:c16="http://schemas.microsoft.com/office/drawing/2014/chart" uri="{C3380CC4-5D6E-409C-BE32-E72D297353CC}">
              <c16:uniqueId val="{00000002-B8B3-43E8-8F12-F9D83B8F0B08}"/>
            </c:ext>
          </c:extLst>
        </c:ser>
        <c:dLbls>
          <c:dLblPos val="outEnd"/>
          <c:showLegendKey val="0"/>
          <c:showVal val="1"/>
          <c:showCatName val="0"/>
          <c:showSerName val="0"/>
          <c:showPercent val="0"/>
          <c:showBubbleSize val="0"/>
        </c:dLbls>
        <c:gapWidth val="219"/>
        <c:overlap val="-27"/>
        <c:axId val="520617032"/>
        <c:axId val="777299272"/>
      </c:barChart>
      <c:catAx>
        <c:axId val="52061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777299272"/>
        <c:crosses val="autoZero"/>
        <c:auto val="1"/>
        <c:lblAlgn val="ctr"/>
        <c:lblOffset val="100"/>
        <c:noMultiLvlLbl val="0"/>
      </c:catAx>
      <c:valAx>
        <c:axId val="777299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520617032"/>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600" b="0" i="0" u="none" strike="noStrike" kern="1200" baseline="0">
                <a:solidFill>
                  <a:srgbClr val="FF0000"/>
                </a:solidFill>
                <a:latin typeface="Bahnschrif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Bahnschrift Condensed" panose="020B0502040204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Accounting &amp; Finance (301-375)</a:t>
            </a:r>
            <a:endParaRPr lang="en-US" sz="2400" b="1" dirty="0">
              <a:solidFill>
                <a:srgbClr val="FF0000"/>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'Acounting and Finance'!$B$2:$C$2</c:f>
              <c:strCache>
                <c:ptCount val="2"/>
                <c:pt idx="0">
                  <c:v>Viet Nam National University Ho Chi Minh City (VNU-HCM)</c:v>
                </c:pt>
                <c:pt idx="1">
                  <c:v>301-375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'Acounting and Finance'!$D$1:$G$1</c:f>
              <c:strCache>
                <c:ptCount val="4"/>
                <c:pt idx="0">
                  <c:v>Academic (50%)</c:v>
                </c:pt>
                <c:pt idx="1">
                  <c:v>Employer(30%)</c:v>
                </c:pt>
                <c:pt idx="2">
                  <c:v>Citations (10%)</c:v>
                </c:pt>
                <c:pt idx="3">
                  <c:v>H(10%)</c:v>
                </c:pt>
              </c:strCache>
            </c:strRef>
          </c:cat>
          <c:val>
            <c:numRef>
              <c:f>'Acounting and Finance'!$D$2:$G$2</c:f>
              <c:numCache>
                <c:formatCode>0.0</c:formatCode>
                <c:ptCount val="4"/>
                <c:pt idx="0">
                  <c:v>52.7</c:v>
                </c:pt>
                <c:pt idx="1">
                  <c:v>57.1</c:v>
                </c:pt>
                <c:pt idx="2">
                  <c:v>61.7</c:v>
                </c:pt>
                <c:pt idx="3">
                  <c:v>63.5</c:v>
                </c:pt>
              </c:numCache>
            </c:numRef>
          </c:val>
          <c:extLst>
            <c:ext xmlns:c16="http://schemas.microsoft.com/office/drawing/2014/chart" uri="{C3380CC4-5D6E-409C-BE32-E72D297353CC}">
              <c16:uniqueId val="{00000000-55CB-49A7-9DEF-F878D2FBF262}"/>
            </c:ext>
          </c:extLst>
        </c:ser>
        <c:ser>
          <c:idx val="1"/>
          <c:order val="1"/>
          <c:tx>
            <c:strRef>
              <c:f>'Acounting and Finance'!$B$3:$C$3</c:f>
              <c:strCache>
                <c:ptCount val="2"/>
                <c:pt idx="0">
                  <c:v>Vietnam National University, Hanoi</c:v>
                </c:pt>
                <c:pt idx="1">
                  <c:v>301-375</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'Acounting and Finance'!$D$1:$G$1</c:f>
              <c:strCache>
                <c:ptCount val="4"/>
                <c:pt idx="0">
                  <c:v>Academic (50%)</c:v>
                </c:pt>
                <c:pt idx="1">
                  <c:v>Employer(30%)</c:v>
                </c:pt>
                <c:pt idx="2">
                  <c:v>Citations (10%)</c:v>
                </c:pt>
                <c:pt idx="3">
                  <c:v>H(10%)</c:v>
                </c:pt>
              </c:strCache>
            </c:strRef>
          </c:cat>
          <c:val>
            <c:numRef>
              <c:f>'Acounting and Finance'!$D$3:$G$3</c:f>
              <c:numCache>
                <c:formatCode>0.0</c:formatCode>
                <c:ptCount val="4"/>
                <c:pt idx="0">
                  <c:v>48.2</c:v>
                </c:pt>
                <c:pt idx="1">
                  <c:v>54.4</c:v>
                </c:pt>
                <c:pt idx="2">
                  <c:v>86.2</c:v>
                </c:pt>
                <c:pt idx="3">
                  <c:v>83.1</c:v>
                </c:pt>
              </c:numCache>
            </c:numRef>
          </c:val>
          <c:extLst>
            <c:ext xmlns:c16="http://schemas.microsoft.com/office/drawing/2014/chart" uri="{C3380CC4-5D6E-409C-BE32-E72D297353CC}">
              <c16:uniqueId val="{00000001-55CB-49A7-9DEF-F878D2FBF262}"/>
            </c:ext>
          </c:extLst>
        </c:ser>
        <c:dLbls>
          <c:dLblPos val="outEnd"/>
          <c:showLegendKey val="0"/>
          <c:showVal val="1"/>
          <c:showCatName val="0"/>
          <c:showSerName val="0"/>
          <c:showPercent val="0"/>
          <c:showBubbleSize val="0"/>
        </c:dLbls>
        <c:gapWidth val="219"/>
        <c:overlap val="-27"/>
        <c:axId val="795948960"/>
        <c:axId val="804616736"/>
      </c:barChart>
      <c:catAx>
        <c:axId val="79594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804616736"/>
        <c:crosses val="autoZero"/>
        <c:auto val="1"/>
        <c:lblAlgn val="ctr"/>
        <c:lblOffset val="100"/>
        <c:noMultiLvlLbl val="0"/>
      </c:catAx>
      <c:valAx>
        <c:axId val="804616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Bahnschrift Condensed" panose="020B0502040204020203" pitchFamily="34" charset="0"/>
                <a:ea typeface="+mn-ea"/>
                <a:cs typeface="+mn-cs"/>
              </a:defRPr>
            </a:pPr>
            <a:endParaRPr lang="en-US"/>
          </a:p>
        </c:txPr>
        <c:crossAx val="79594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a:solidFill>
                  <a:schemeClr val="accent5">
                    <a:lumMod val="50000"/>
                  </a:schemeClr>
                </a:solidFill>
              </a:rPr>
              <a:t>EDUCATION (401-450)</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education!$C$8:$D$8</c:f>
              <c:strCache>
                <c:ptCount val="2"/>
                <c:pt idx="0">
                  <c:v>Adam Mickiewicz University, Poznań</c:v>
                </c:pt>
                <c:pt idx="1">
                  <c:v>Poland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5">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education!$E$7:$H$7</c:f>
              <c:strCache>
                <c:ptCount val="4"/>
                <c:pt idx="0">
                  <c:v>Academic (50%)</c:v>
                </c:pt>
                <c:pt idx="1">
                  <c:v>Employer(10%)</c:v>
                </c:pt>
                <c:pt idx="2">
                  <c:v>Citations(20%)</c:v>
                </c:pt>
                <c:pt idx="3">
                  <c:v>H(20%)</c:v>
                </c:pt>
              </c:strCache>
            </c:strRef>
          </c:cat>
          <c:val>
            <c:numRef>
              <c:f>education!$E$8:$H$8</c:f>
              <c:numCache>
                <c:formatCode>0.0</c:formatCode>
                <c:ptCount val="4"/>
                <c:pt idx="0">
                  <c:v>49.4</c:v>
                </c:pt>
                <c:pt idx="1">
                  <c:v>62.4</c:v>
                </c:pt>
                <c:pt idx="2">
                  <c:v>78.099999999999994</c:v>
                </c:pt>
                <c:pt idx="3">
                  <c:v>75.400000000000006</c:v>
                </c:pt>
              </c:numCache>
            </c:numRef>
          </c:val>
          <c:extLst>
            <c:ext xmlns:c16="http://schemas.microsoft.com/office/drawing/2014/chart" uri="{C3380CC4-5D6E-409C-BE32-E72D297353CC}">
              <c16:uniqueId val="{00000000-9548-462D-AC57-BB0D81D1DBB0}"/>
            </c:ext>
          </c:extLst>
        </c:ser>
        <c:ser>
          <c:idx val="1"/>
          <c:order val="1"/>
          <c:tx>
            <c:strRef>
              <c:f>education!$C$9:$D$9</c:f>
              <c:strCache>
                <c:ptCount val="2"/>
                <c:pt idx="0">
                  <c:v>Universidad Alberto Hurtado</c:v>
                </c:pt>
                <c:pt idx="1">
                  <c:v>Chile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education!$E$7:$H$7</c:f>
              <c:strCache>
                <c:ptCount val="4"/>
                <c:pt idx="0">
                  <c:v>Academic (50%)</c:v>
                </c:pt>
                <c:pt idx="1">
                  <c:v>Employer(10%)</c:v>
                </c:pt>
                <c:pt idx="2">
                  <c:v>Citations(20%)</c:v>
                </c:pt>
                <c:pt idx="3">
                  <c:v>H(20%)</c:v>
                </c:pt>
              </c:strCache>
            </c:strRef>
          </c:cat>
          <c:val>
            <c:numRef>
              <c:f>education!$E$9:$H$9</c:f>
              <c:numCache>
                <c:formatCode>0.0</c:formatCode>
                <c:ptCount val="4"/>
                <c:pt idx="0">
                  <c:v>56.7</c:v>
                </c:pt>
                <c:pt idx="1">
                  <c:v>61</c:v>
                </c:pt>
                <c:pt idx="2">
                  <c:v>70</c:v>
                </c:pt>
                <c:pt idx="3">
                  <c:v>67.599999999999994</c:v>
                </c:pt>
              </c:numCache>
            </c:numRef>
          </c:val>
          <c:extLst>
            <c:ext xmlns:c16="http://schemas.microsoft.com/office/drawing/2014/chart" uri="{C3380CC4-5D6E-409C-BE32-E72D297353CC}">
              <c16:uniqueId val="{00000001-9548-462D-AC57-BB0D81D1DBB0}"/>
            </c:ext>
          </c:extLst>
        </c:ser>
        <c:ser>
          <c:idx val="2"/>
          <c:order val="2"/>
          <c:tx>
            <c:strRef>
              <c:f>education!$C$10:$D$10</c:f>
              <c:strCache>
                <c:ptCount val="2"/>
                <c:pt idx="0">
                  <c:v>Ural Federal University - UrFU</c:v>
                </c:pt>
                <c:pt idx="1">
                  <c:v>Russian Federation</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B05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education!$E$7:$H$7</c:f>
              <c:strCache>
                <c:ptCount val="4"/>
                <c:pt idx="0">
                  <c:v>Academic (50%)</c:v>
                </c:pt>
                <c:pt idx="1">
                  <c:v>Employer(10%)</c:v>
                </c:pt>
                <c:pt idx="2">
                  <c:v>Citations(20%)</c:v>
                </c:pt>
                <c:pt idx="3">
                  <c:v>H(20%)</c:v>
                </c:pt>
              </c:strCache>
            </c:strRef>
          </c:cat>
          <c:val>
            <c:numRef>
              <c:f>education!$E$10:$H$10</c:f>
              <c:numCache>
                <c:formatCode>0.0</c:formatCode>
                <c:ptCount val="4"/>
                <c:pt idx="0">
                  <c:v>57.6</c:v>
                </c:pt>
                <c:pt idx="1">
                  <c:v>65.599999999999994</c:v>
                </c:pt>
                <c:pt idx="2">
                  <c:v>64.2</c:v>
                </c:pt>
                <c:pt idx="3">
                  <c:v>65.3</c:v>
                </c:pt>
              </c:numCache>
            </c:numRef>
          </c:val>
          <c:extLst>
            <c:ext xmlns:c16="http://schemas.microsoft.com/office/drawing/2014/chart" uri="{C3380CC4-5D6E-409C-BE32-E72D297353CC}">
              <c16:uniqueId val="{00000002-9548-462D-AC57-BB0D81D1DBB0}"/>
            </c:ext>
          </c:extLst>
        </c:ser>
        <c:dLbls>
          <c:dLblPos val="outEnd"/>
          <c:showLegendKey val="0"/>
          <c:showVal val="1"/>
          <c:showCatName val="0"/>
          <c:showSerName val="0"/>
          <c:showPercent val="0"/>
          <c:showBubbleSize val="0"/>
        </c:dLbls>
        <c:gapWidth val="219"/>
        <c:overlap val="-27"/>
        <c:axId val="414943472"/>
        <c:axId val="709220368"/>
      </c:barChart>
      <c:catAx>
        <c:axId val="41494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709220368"/>
        <c:crosses val="autoZero"/>
        <c:auto val="1"/>
        <c:lblAlgn val="ctr"/>
        <c:lblOffset val="100"/>
        <c:noMultiLvlLbl val="0"/>
      </c:catAx>
      <c:valAx>
        <c:axId val="709220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Bahnschrift Condensed" panose="020B0502040204020203" pitchFamily="34" charset="0"/>
                <a:ea typeface="+mn-ea"/>
                <a:cs typeface="+mn-cs"/>
              </a:defRPr>
            </a:pPr>
            <a:endParaRPr lang="en-US"/>
          </a:p>
        </c:txPr>
        <c:crossAx val="41494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a:solidFill>
                  <a:schemeClr val="accent5">
                    <a:lumMod val="50000"/>
                  </a:schemeClr>
                </a:solidFill>
              </a:rPr>
              <a:t>LAW(351-400)</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law!$C$5:$D$5</c:f>
              <c:strCache>
                <c:ptCount val="2"/>
                <c:pt idx="0">
                  <c:v>Alexandria University</c:v>
                </c:pt>
                <c:pt idx="1">
                  <c:v>Egypt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law!$E$4:$H$4</c:f>
              <c:strCache>
                <c:ptCount val="4"/>
                <c:pt idx="0">
                  <c:v>Academic(50%)</c:v>
                </c:pt>
                <c:pt idx="1">
                  <c:v>Employer (30%)</c:v>
                </c:pt>
                <c:pt idx="2">
                  <c:v>Citations(5%)</c:v>
                </c:pt>
                <c:pt idx="3">
                  <c:v>H(15%)</c:v>
                </c:pt>
              </c:strCache>
            </c:strRef>
          </c:cat>
          <c:val>
            <c:numRef>
              <c:f>law!$E$5:$H$5</c:f>
              <c:numCache>
                <c:formatCode>0.0</c:formatCode>
                <c:ptCount val="4"/>
                <c:pt idx="0">
                  <c:v>56.4</c:v>
                </c:pt>
                <c:pt idx="1">
                  <c:v>57.6</c:v>
                </c:pt>
                <c:pt idx="2">
                  <c:v>56.2</c:v>
                </c:pt>
                <c:pt idx="3">
                  <c:v>49.6</c:v>
                </c:pt>
              </c:numCache>
            </c:numRef>
          </c:val>
          <c:extLst>
            <c:ext xmlns:c16="http://schemas.microsoft.com/office/drawing/2014/chart" uri="{C3380CC4-5D6E-409C-BE32-E72D297353CC}">
              <c16:uniqueId val="{00000000-1A67-445A-BA01-7DE2562D970E}"/>
            </c:ext>
          </c:extLst>
        </c:ser>
        <c:ser>
          <c:idx val="1"/>
          <c:order val="1"/>
          <c:tx>
            <c:strRef>
              <c:f>law!$C$6:$D$6</c:f>
              <c:strCache>
                <c:ptCount val="2"/>
                <c:pt idx="0">
                  <c:v>Universidad Autónoma del Estado de México (UAEMex)</c:v>
                </c:pt>
                <c:pt idx="1">
                  <c:v>Mexico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law!$E$4:$H$4</c:f>
              <c:strCache>
                <c:ptCount val="4"/>
                <c:pt idx="0">
                  <c:v>Academic(50%)</c:v>
                </c:pt>
                <c:pt idx="1">
                  <c:v>Employer (30%)</c:v>
                </c:pt>
                <c:pt idx="2">
                  <c:v>Citations(5%)</c:v>
                </c:pt>
                <c:pt idx="3">
                  <c:v>H(15%)</c:v>
                </c:pt>
              </c:strCache>
            </c:strRef>
          </c:cat>
          <c:val>
            <c:numRef>
              <c:f>law!$E$6:$H$6</c:f>
              <c:numCache>
                <c:formatCode>0.0</c:formatCode>
                <c:ptCount val="4"/>
                <c:pt idx="0">
                  <c:v>59</c:v>
                </c:pt>
                <c:pt idx="1">
                  <c:v>57.8</c:v>
                </c:pt>
                <c:pt idx="2">
                  <c:v>56.2</c:v>
                </c:pt>
                <c:pt idx="3">
                  <c:v>46.4</c:v>
                </c:pt>
              </c:numCache>
            </c:numRef>
          </c:val>
          <c:extLst>
            <c:ext xmlns:c16="http://schemas.microsoft.com/office/drawing/2014/chart" uri="{C3380CC4-5D6E-409C-BE32-E72D297353CC}">
              <c16:uniqueId val="{00000001-1A67-445A-BA01-7DE2562D970E}"/>
            </c:ext>
          </c:extLst>
        </c:ser>
        <c:ser>
          <c:idx val="2"/>
          <c:order val="2"/>
          <c:tx>
            <c:strRef>
              <c:f>law!$C$7:$D$7</c:f>
              <c:strCache>
                <c:ptCount val="2"/>
                <c:pt idx="0">
                  <c:v>Vietnam National University, Hanoi</c:v>
                </c:pt>
                <c:pt idx="1">
                  <c:v>Viet Nam</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law!$E$4:$H$4</c:f>
              <c:strCache>
                <c:ptCount val="4"/>
                <c:pt idx="0">
                  <c:v>Academic(50%)</c:v>
                </c:pt>
                <c:pt idx="1">
                  <c:v>Employer (30%)</c:v>
                </c:pt>
                <c:pt idx="2">
                  <c:v>Citations(5%)</c:v>
                </c:pt>
                <c:pt idx="3">
                  <c:v>H(15%)</c:v>
                </c:pt>
              </c:strCache>
            </c:strRef>
          </c:cat>
          <c:val>
            <c:numRef>
              <c:f>law!$E$7:$H$7</c:f>
              <c:numCache>
                <c:formatCode>0.0</c:formatCode>
                <c:ptCount val="4"/>
                <c:pt idx="0">
                  <c:v>57.1</c:v>
                </c:pt>
                <c:pt idx="1">
                  <c:v>54</c:v>
                </c:pt>
                <c:pt idx="2">
                  <c:v>65.7</c:v>
                </c:pt>
                <c:pt idx="3">
                  <c:v>52.4</c:v>
                </c:pt>
              </c:numCache>
            </c:numRef>
          </c:val>
          <c:extLst>
            <c:ext xmlns:c16="http://schemas.microsoft.com/office/drawing/2014/chart" uri="{C3380CC4-5D6E-409C-BE32-E72D297353CC}">
              <c16:uniqueId val="{00000002-1A67-445A-BA01-7DE2562D970E}"/>
            </c:ext>
          </c:extLst>
        </c:ser>
        <c:dLbls>
          <c:dLblPos val="outEnd"/>
          <c:showLegendKey val="0"/>
          <c:showVal val="1"/>
          <c:showCatName val="0"/>
          <c:showSerName val="0"/>
          <c:showPercent val="0"/>
          <c:showBubbleSize val="0"/>
        </c:dLbls>
        <c:gapWidth val="219"/>
        <c:overlap val="-27"/>
        <c:axId val="640445752"/>
        <c:axId val="640444312"/>
      </c:barChart>
      <c:catAx>
        <c:axId val="64044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640444312"/>
        <c:crosses val="autoZero"/>
        <c:auto val="1"/>
        <c:lblAlgn val="ctr"/>
        <c:lblOffset val="100"/>
        <c:noMultiLvlLbl val="0"/>
      </c:catAx>
      <c:valAx>
        <c:axId val="640444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640445752"/>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600" b="0" i="0" u="none" strike="noStrike" kern="1200" baseline="0">
                <a:solidFill>
                  <a:srgbClr val="FF0000"/>
                </a:solidFill>
                <a:latin typeface="Bahnschrif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a:solidFill>
                  <a:schemeClr val="accent5">
                    <a:lumMod val="50000"/>
                  </a:schemeClr>
                </a:solidFill>
              </a:rPr>
              <a:t>Agriculture &amp; Forestry</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Sheet3!$C$2:$D$2</c:f>
              <c:strCache>
                <c:ptCount val="2"/>
                <c:pt idx="0">
                  <c:v>Can Tho University</c:v>
                </c:pt>
                <c:pt idx="1">
                  <c:v>351-400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Sheet3!$E$1:$I$1</c:f>
              <c:strCache>
                <c:ptCount val="5"/>
                <c:pt idx="0">
                  <c:v>Academic (50%)</c:v>
                </c:pt>
                <c:pt idx="1">
                  <c:v>Employer(10%)</c:v>
                </c:pt>
                <c:pt idx="2">
                  <c:v>Citations(15%)</c:v>
                </c:pt>
                <c:pt idx="3">
                  <c:v>H(15%)</c:v>
                </c:pt>
                <c:pt idx="4">
                  <c:v>IRN(10%)</c:v>
                </c:pt>
              </c:strCache>
            </c:strRef>
          </c:cat>
          <c:val>
            <c:numRef>
              <c:f>Sheet3!$E$2:$I$2</c:f>
              <c:numCache>
                <c:formatCode>0.0</c:formatCode>
                <c:ptCount val="5"/>
                <c:pt idx="0">
                  <c:v>50.7</c:v>
                </c:pt>
                <c:pt idx="1">
                  <c:v>50.6</c:v>
                </c:pt>
                <c:pt idx="2">
                  <c:v>61.3</c:v>
                </c:pt>
                <c:pt idx="3">
                  <c:v>46.3</c:v>
                </c:pt>
                <c:pt idx="4">
                  <c:v>26.1</c:v>
                </c:pt>
              </c:numCache>
            </c:numRef>
          </c:val>
          <c:extLst>
            <c:ext xmlns:c16="http://schemas.microsoft.com/office/drawing/2014/chart" uri="{C3380CC4-5D6E-409C-BE32-E72D297353CC}">
              <c16:uniqueId val="{00000000-C11C-437C-8D77-AEE30E3CAAEE}"/>
            </c:ext>
          </c:extLst>
        </c:ser>
        <c:ser>
          <c:idx val="1"/>
          <c:order val="1"/>
          <c:tx>
            <c:strRef>
              <c:f>Sheet3!$C$3:$D$3</c:f>
              <c:strCache>
                <c:ptCount val="2"/>
                <c:pt idx="0">
                  <c:v>Viet Nam National University Ho Chi Minh City (VNU-HCM)</c:v>
                </c:pt>
                <c:pt idx="1">
                  <c:v>351-400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Sheet3!$E$1:$I$1</c:f>
              <c:strCache>
                <c:ptCount val="5"/>
                <c:pt idx="0">
                  <c:v>Academic (50%)</c:v>
                </c:pt>
                <c:pt idx="1">
                  <c:v>Employer(10%)</c:v>
                </c:pt>
                <c:pt idx="2">
                  <c:v>Citations(15%)</c:v>
                </c:pt>
                <c:pt idx="3">
                  <c:v>H(15%)</c:v>
                </c:pt>
                <c:pt idx="4">
                  <c:v>IRN(10%)</c:v>
                </c:pt>
              </c:strCache>
            </c:strRef>
          </c:cat>
          <c:val>
            <c:numRef>
              <c:f>Sheet3!$E$3:$I$3</c:f>
              <c:numCache>
                <c:formatCode>0.0</c:formatCode>
                <c:ptCount val="5"/>
                <c:pt idx="0">
                  <c:v>46.9</c:v>
                </c:pt>
                <c:pt idx="1">
                  <c:v>60.8</c:v>
                </c:pt>
                <c:pt idx="2">
                  <c:v>63.6</c:v>
                </c:pt>
                <c:pt idx="3">
                  <c:v>50.1</c:v>
                </c:pt>
                <c:pt idx="4">
                  <c:v>26.3</c:v>
                </c:pt>
              </c:numCache>
            </c:numRef>
          </c:val>
          <c:extLst>
            <c:ext xmlns:c16="http://schemas.microsoft.com/office/drawing/2014/chart" uri="{C3380CC4-5D6E-409C-BE32-E72D297353CC}">
              <c16:uniqueId val="{00000001-C11C-437C-8D77-AEE30E3CAAEE}"/>
            </c:ext>
          </c:extLst>
        </c:ser>
        <c:dLbls>
          <c:dLblPos val="outEnd"/>
          <c:showLegendKey val="0"/>
          <c:showVal val="1"/>
          <c:showCatName val="0"/>
          <c:showSerName val="0"/>
          <c:showPercent val="0"/>
          <c:showBubbleSize val="0"/>
        </c:dLbls>
        <c:gapWidth val="219"/>
        <c:overlap val="-27"/>
        <c:axId val="418754200"/>
        <c:axId val="845492192"/>
      </c:barChart>
      <c:catAx>
        <c:axId val="41875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5">
                    <a:lumMod val="75000"/>
                  </a:schemeClr>
                </a:solidFill>
                <a:latin typeface="Bahnschrift Condensed" panose="020B0502040204020203" pitchFamily="34" charset="0"/>
                <a:ea typeface="+mn-ea"/>
                <a:cs typeface="+mn-cs"/>
              </a:defRPr>
            </a:pPr>
            <a:endParaRPr lang="en-US"/>
          </a:p>
        </c:txPr>
        <c:crossAx val="845492192"/>
        <c:crosses val="autoZero"/>
        <c:auto val="1"/>
        <c:lblAlgn val="ctr"/>
        <c:lblOffset val="100"/>
        <c:noMultiLvlLbl val="0"/>
      </c:catAx>
      <c:valAx>
        <c:axId val="845492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418754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87321516607464E-2"/>
          <c:y val="7.2775685236108778E-2"/>
          <c:w val="0.95210710677526278"/>
          <c:h val="0.64658811022276708"/>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45E2-44D9-8C59-EFAD675840CE}"/>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45E2-44D9-8C59-EFAD675840CE}"/>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7433724783408E-2"/>
          <c:y val="6.3866645925599083E-2"/>
          <c:w val="0.95210710677526278"/>
          <c:h val="0.64658811022276708"/>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8C2C-4AFF-BEF6-3CF354171C84}"/>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8C2C-4AFF-BEF6-3CF354171C84}"/>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7433724783408E-2"/>
          <c:y val="0.15295736465444992"/>
          <c:w val="0.95210710677526278"/>
          <c:h val="0.55749744872592377"/>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D552-4258-94AF-7B14881BE1E8}"/>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D552-4258-94AF-7B14881BE1E8}"/>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dirty="0">
                <a:solidFill>
                  <a:schemeClr val="accent5">
                    <a:lumMod val="50000"/>
                  </a:schemeClr>
                </a:solidFill>
              </a:rPr>
              <a:t>KHOA HỌC</a:t>
            </a:r>
            <a:r>
              <a:rPr lang="en-US" sz="2800" b="1" baseline="0" dirty="0">
                <a:solidFill>
                  <a:schemeClr val="accent5">
                    <a:lumMod val="50000"/>
                  </a:schemeClr>
                </a:solidFill>
              </a:rPr>
              <a:t> </a:t>
            </a:r>
            <a:r>
              <a:rPr lang="en-US" sz="2800" b="1" baseline="0" dirty="0" err="1">
                <a:solidFill>
                  <a:schemeClr val="accent5">
                    <a:lumMod val="50000"/>
                  </a:schemeClr>
                </a:solidFill>
              </a:rPr>
              <a:t>TỰ</a:t>
            </a:r>
            <a:r>
              <a:rPr lang="en-US" sz="2800" b="1" baseline="0" dirty="0">
                <a:solidFill>
                  <a:schemeClr val="accent5">
                    <a:lumMod val="50000"/>
                  </a:schemeClr>
                </a:solidFill>
              </a:rPr>
              <a:t> </a:t>
            </a:r>
            <a:r>
              <a:rPr lang="en-US" sz="2800" b="1" baseline="0" dirty="0" err="1">
                <a:solidFill>
                  <a:schemeClr val="accent5">
                    <a:lumMod val="50000"/>
                  </a:schemeClr>
                </a:solidFill>
              </a:rPr>
              <a:t>NHIÊN</a:t>
            </a:r>
            <a:endParaRPr lang="en-US" sz="2800" b="1" dirty="0">
              <a:solidFill>
                <a:schemeClr val="accent5">
                  <a:lumMod val="50000"/>
                </a:schemeClr>
              </a:solidFill>
            </a:endParaRPr>
          </a:p>
        </c:rich>
      </c:tx>
      <c:layout>
        <c:manualLayout>
          <c:xMode val="edge"/>
          <c:yMode val="edge"/>
          <c:x val="0.44102134368620588"/>
          <c:y val="3.5188740489688728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18298552866309875"/>
          <c:y val="0.10151335827872943"/>
          <c:w val="0.80539047314748247"/>
          <c:h val="0.75277194082702215"/>
        </c:manualLayout>
      </c:layout>
      <c:barChart>
        <c:barDir val="bar"/>
        <c:grouping val="percentStacked"/>
        <c:varyColors val="0"/>
        <c:ser>
          <c:idx val="0"/>
          <c:order val="0"/>
          <c:tx>
            <c:strRef>
              <c:f>KHTN!$B$1</c:f>
              <c:strCache>
                <c:ptCount val="1"/>
                <c:pt idx="0">
                  <c:v>Uy tín học thuật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KHTN!$B$2:$B$8</c:f>
              <c:numCache>
                <c:formatCode>0.0%</c:formatCode>
                <c:ptCount val="7"/>
                <c:pt idx="0">
                  <c:v>0.4</c:v>
                </c:pt>
                <c:pt idx="1">
                  <c:v>0.4</c:v>
                </c:pt>
                <c:pt idx="2">
                  <c:v>0.4</c:v>
                </c:pt>
                <c:pt idx="3">
                  <c:v>0.6</c:v>
                </c:pt>
                <c:pt idx="4">
                  <c:v>0.4</c:v>
                </c:pt>
                <c:pt idx="5">
                  <c:v>0.4</c:v>
                </c:pt>
                <c:pt idx="6">
                  <c:v>0.4</c:v>
                </c:pt>
              </c:numCache>
            </c:numRef>
          </c:val>
          <c:extLst>
            <c:ext xmlns:c16="http://schemas.microsoft.com/office/drawing/2014/chart" uri="{C3380CC4-5D6E-409C-BE32-E72D297353CC}">
              <c16:uniqueId val="{00000000-FF71-4415-A597-06EC0D1D4C40}"/>
            </c:ext>
          </c:extLst>
        </c:ser>
        <c:ser>
          <c:idx val="1"/>
          <c:order val="1"/>
          <c:tx>
            <c:strRef>
              <c:f>KHTN!$C$1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KHTN!$C$2:$C$8</c:f>
              <c:numCache>
                <c:formatCode>0.0%</c:formatCode>
                <c:ptCount val="7"/>
                <c:pt idx="0">
                  <c:v>0.2</c:v>
                </c:pt>
                <c:pt idx="1">
                  <c:v>0.1</c:v>
                </c:pt>
                <c:pt idx="2">
                  <c:v>0.1</c:v>
                </c:pt>
                <c:pt idx="3">
                  <c:v>0.1</c:v>
                </c:pt>
                <c:pt idx="4">
                  <c:v>0.2</c:v>
                </c:pt>
                <c:pt idx="5">
                  <c:v>0.1</c:v>
                </c:pt>
                <c:pt idx="6">
                  <c:v>0.2</c:v>
                </c:pt>
              </c:numCache>
            </c:numRef>
          </c:val>
          <c:extLst>
            <c:ext xmlns:c16="http://schemas.microsoft.com/office/drawing/2014/chart" uri="{C3380CC4-5D6E-409C-BE32-E72D297353CC}">
              <c16:uniqueId val="{00000001-FF71-4415-A597-06EC0D1D4C40}"/>
            </c:ext>
          </c:extLst>
        </c:ser>
        <c:ser>
          <c:idx val="2"/>
          <c:order val="2"/>
          <c:tx>
            <c:strRef>
              <c:f>KHTN!$D$1</c:f>
              <c:strCache>
                <c:ptCount val="1"/>
                <c:pt idx="0">
                  <c:v>Trích dẫn trên mỗi bài báo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CC00CC"/>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KHTN!$D$2:$D$8</c:f>
              <c:numCache>
                <c:formatCode>0.0%</c:formatCode>
                <c:ptCount val="7"/>
                <c:pt idx="0">
                  <c:v>0.15</c:v>
                </c:pt>
                <c:pt idx="1">
                  <c:v>0.2</c:v>
                </c:pt>
                <c:pt idx="2">
                  <c:v>0.22500000000000001</c:v>
                </c:pt>
                <c:pt idx="3">
                  <c:v>0.15</c:v>
                </c:pt>
                <c:pt idx="4">
                  <c:v>0.15</c:v>
                </c:pt>
                <c:pt idx="5">
                  <c:v>0.2</c:v>
                </c:pt>
                <c:pt idx="6">
                  <c:v>0.15</c:v>
                </c:pt>
              </c:numCache>
            </c:numRef>
          </c:val>
          <c:extLst>
            <c:ext xmlns:c16="http://schemas.microsoft.com/office/drawing/2014/chart" uri="{C3380CC4-5D6E-409C-BE32-E72D297353CC}">
              <c16:uniqueId val="{00000002-FF71-4415-A597-06EC0D1D4C40}"/>
            </c:ext>
          </c:extLst>
        </c:ser>
        <c:ser>
          <c:idx val="3"/>
          <c:order val="3"/>
          <c:tx>
            <c:strRef>
              <c:f>KHTN!$E$1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KHTN!$E$2:$E$8</c:f>
              <c:numCache>
                <c:formatCode>0.0%</c:formatCode>
                <c:ptCount val="7"/>
                <c:pt idx="0">
                  <c:v>0.15</c:v>
                </c:pt>
                <c:pt idx="1">
                  <c:v>0.2</c:v>
                </c:pt>
                <c:pt idx="2">
                  <c:v>0.22500000000000001</c:v>
                </c:pt>
                <c:pt idx="3">
                  <c:v>0.15</c:v>
                </c:pt>
                <c:pt idx="4">
                  <c:v>0.15</c:v>
                </c:pt>
                <c:pt idx="5">
                  <c:v>0.2</c:v>
                </c:pt>
                <c:pt idx="6">
                  <c:v>0.15</c:v>
                </c:pt>
              </c:numCache>
            </c:numRef>
          </c:val>
          <c:extLst>
            <c:ext xmlns:c16="http://schemas.microsoft.com/office/drawing/2014/chart" uri="{C3380CC4-5D6E-409C-BE32-E72D297353CC}">
              <c16:uniqueId val="{00000003-FF71-4415-A597-06EC0D1D4C40}"/>
            </c:ext>
          </c:extLst>
        </c:ser>
        <c:ser>
          <c:idx val="4"/>
          <c:order val="4"/>
          <c:tx>
            <c:strRef>
              <c:f>KHTN!$F$1</c:f>
              <c:strCache>
                <c:ptCount val="1"/>
                <c:pt idx="0">
                  <c:v>Mạng lưới nghiên cứu quốc tế</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KHTN!$F$2:$F$8</c:f>
              <c:numCache>
                <c:formatCode>0.0%</c:formatCode>
                <c:ptCount val="7"/>
                <c:pt idx="0">
                  <c:v>0.1</c:v>
                </c:pt>
                <c:pt idx="1">
                  <c:v>0.1</c:v>
                </c:pt>
                <c:pt idx="2">
                  <c:v>0.05</c:v>
                </c:pt>
                <c:pt idx="4">
                  <c:v>0.1</c:v>
                </c:pt>
                <c:pt idx="5">
                  <c:v>0.1</c:v>
                </c:pt>
                <c:pt idx="6">
                  <c:v>0.1</c:v>
                </c:pt>
              </c:numCache>
            </c:numRef>
          </c:val>
          <c:extLst>
            <c:ext xmlns:c16="http://schemas.microsoft.com/office/drawing/2014/chart" uri="{C3380CC4-5D6E-409C-BE32-E72D297353CC}">
              <c16:uniqueId val="{00000004-FF71-4415-A597-06EC0D1D4C40}"/>
            </c:ext>
          </c:extLst>
        </c:ser>
        <c:dLbls>
          <c:dLblPos val="inBase"/>
          <c:showLegendKey val="0"/>
          <c:showVal val="1"/>
          <c:showCatName val="0"/>
          <c:showSerName val="0"/>
          <c:showPercent val="0"/>
          <c:showBubbleSize val="0"/>
        </c:dLbls>
        <c:gapWidth val="150"/>
        <c:overlap val="100"/>
        <c:axId val="745715592"/>
        <c:axId val="745710192"/>
      </c:barChart>
      <c:catAx>
        <c:axId val="745715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Bahnschrift Condensed" panose="020B0502040204020203" pitchFamily="34" charset="0"/>
                <a:ea typeface="+mn-ea"/>
                <a:cs typeface="+mn-cs"/>
              </a:defRPr>
            </a:pPr>
            <a:endParaRPr lang="en-US"/>
          </a:p>
        </c:txPr>
        <c:crossAx val="745710192"/>
        <c:crosses val="autoZero"/>
        <c:auto val="1"/>
        <c:lblAlgn val="ctr"/>
        <c:lblOffset val="100"/>
        <c:noMultiLvlLbl val="0"/>
      </c:catAx>
      <c:valAx>
        <c:axId val="7457101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4571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latin typeface="Bahnschrift Condensed" panose="020B0502040204020203"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65302834620636E-2"/>
          <c:y val="0.14850282871800735"/>
          <c:w val="0.95210710677526278"/>
          <c:h val="0.55749744872592377"/>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30AC-4C87-9EB0-E1054DFC30A2}"/>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30AC-4C87-9EB0-E1054DFC30A2}"/>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65302834620636E-2"/>
          <c:y val="0.14850282871800735"/>
          <c:w val="0.95210710677526278"/>
          <c:h val="0.55749744872592377"/>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8560-4F7D-B0C7-9D4FD2081CF0}"/>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8560-4F7D-B0C7-9D4FD2081CF0}"/>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61295084777927E-2"/>
          <c:y val="3.3332740096129597E-2"/>
          <c:w val="0.95221775761460803"/>
          <c:h val="0.65454611151888675"/>
        </c:manualLayout>
      </c:layout>
      <c:barChart>
        <c:barDir val="col"/>
        <c:grouping val="clustered"/>
        <c:varyColors val="0"/>
        <c:ser>
          <c:idx val="0"/>
          <c:order val="0"/>
          <c:tx>
            <c:strRef>
              <c:f>'Vinh-700'!$D$2</c:f>
              <c:strCache>
                <c:ptCount val="1"/>
                <c:pt idx="0">
                  <c:v>Acharya Nagarjuna University(700)-India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'Vinh-700'!$E$2:$P$2</c:f>
              <c:numCache>
                <c:formatCode>General</c:formatCode>
                <c:ptCount val="11"/>
                <c:pt idx="0">
                  <c:v>6.3</c:v>
                </c:pt>
                <c:pt idx="1">
                  <c:v>2.2999999999999998</c:v>
                </c:pt>
                <c:pt idx="2">
                  <c:v>6.3</c:v>
                </c:pt>
                <c:pt idx="3">
                  <c:v>10.6</c:v>
                </c:pt>
                <c:pt idx="4">
                  <c:v>6.3</c:v>
                </c:pt>
                <c:pt idx="5">
                  <c:v>69</c:v>
                </c:pt>
                <c:pt idx="6">
                  <c:v>58.5</c:v>
                </c:pt>
                <c:pt idx="7">
                  <c:v>32.9</c:v>
                </c:pt>
                <c:pt idx="8">
                  <c:v>5.6</c:v>
                </c:pt>
                <c:pt idx="9">
                  <c:v>5.2</c:v>
                </c:pt>
                <c:pt idx="10">
                  <c:v>1.2</c:v>
                </c:pt>
              </c:numCache>
            </c:numRef>
          </c:val>
          <c:extLst>
            <c:ext xmlns:c16="http://schemas.microsoft.com/office/drawing/2014/chart" uri="{C3380CC4-5D6E-409C-BE32-E72D297353CC}">
              <c16:uniqueId val="{00000000-3B13-413F-BDC4-30890073CD26}"/>
            </c:ext>
          </c:extLst>
        </c:ser>
        <c:ser>
          <c:idx val="1"/>
          <c:order val="1"/>
          <c:tx>
            <c:strRef>
              <c:f>'Vinh-700'!$D$3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3B13-413F-BDC4-30890073CD26}"/>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61295084777927E-2"/>
          <c:y val="3.3332740096129597E-2"/>
          <c:w val="0.95221775761460803"/>
          <c:h val="0.65454611151888675"/>
        </c:manualLayout>
      </c:layout>
      <c:barChart>
        <c:barDir val="col"/>
        <c:grouping val="clustered"/>
        <c:varyColors val="0"/>
        <c:ser>
          <c:idx val="0"/>
          <c:order val="0"/>
          <c:tx>
            <c:strRef>
              <c:f>'Vinh-700'!$D$2</c:f>
              <c:strCache>
                <c:ptCount val="1"/>
                <c:pt idx="0">
                  <c:v>Acharya Nagarjuna University(700)-India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'Vinh-700'!$E$2:$P$2</c:f>
              <c:numCache>
                <c:formatCode>General</c:formatCode>
                <c:ptCount val="11"/>
                <c:pt idx="0">
                  <c:v>6.3</c:v>
                </c:pt>
                <c:pt idx="1">
                  <c:v>2.2999999999999998</c:v>
                </c:pt>
                <c:pt idx="2">
                  <c:v>6.3</c:v>
                </c:pt>
                <c:pt idx="3">
                  <c:v>10.6</c:v>
                </c:pt>
                <c:pt idx="4">
                  <c:v>6.3</c:v>
                </c:pt>
                <c:pt idx="5">
                  <c:v>69</c:v>
                </c:pt>
                <c:pt idx="6">
                  <c:v>58.5</c:v>
                </c:pt>
                <c:pt idx="7">
                  <c:v>32.9</c:v>
                </c:pt>
                <c:pt idx="8">
                  <c:v>5.6</c:v>
                </c:pt>
                <c:pt idx="9">
                  <c:v>5.2</c:v>
                </c:pt>
                <c:pt idx="10">
                  <c:v>1.2</c:v>
                </c:pt>
              </c:numCache>
            </c:numRef>
          </c:val>
          <c:extLst>
            <c:ext xmlns:c16="http://schemas.microsoft.com/office/drawing/2014/chart" uri="{C3380CC4-5D6E-409C-BE32-E72D297353CC}">
              <c16:uniqueId val="{00000000-DD58-49DA-942E-46EF9B397A3A}"/>
            </c:ext>
          </c:extLst>
        </c:ser>
        <c:ser>
          <c:idx val="1"/>
          <c:order val="1"/>
          <c:tx>
            <c:strRef>
              <c:f>'Vinh-700'!$D$3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DD58-49DA-942E-46EF9B397A3A}"/>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61295084777927E-2"/>
          <c:y val="0.11698176688132229"/>
          <c:w val="0.95221775761460803"/>
          <c:h val="0.57089714776525247"/>
        </c:manualLayout>
      </c:layout>
      <c:barChart>
        <c:barDir val="col"/>
        <c:grouping val="clustered"/>
        <c:varyColors val="0"/>
        <c:ser>
          <c:idx val="0"/>
          <c:order val="0"/>
          <c:tx>
            <c:strRef>
              <c:f>'Vinh-700'!$D$2</c:f>
              <c:strCache>
                <c:ptCount val="1"/>
                <c:pt idx="0">
                  <c:v>Acharya Nagarjuna University(700)-India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'Vinh-700'!$E$2:$P$2</c:f>
              <c:numCache>
                <c:formatCode>General</c:formatCode>
                <c:ptCount val="11"/>
                <c:pt idx="0">
                  <c:v>6.3</c:v>
                </c:pt>
                <c:pt idx="1">
                  <c:v>2.2999999999999998</c:v>
                </c:pt>
                <c:pt idx="2">
                  <c:v>6.3</c:v>
                </c:pt>
                <c:pt idx="3">
                  <c:v>10.6</c:v>
                </c:pt>
                <c:pt idx="4">
                  <c:v>6.3</c:v>
                </c:pt>
                <c:pt idx="5">
                  <c:v>69</c:v>
                </c:pt>
                <c:pt idx="6">
                  <c:v>58.5</c:v>
                </c:pt>
                <c:pt idx="7">
                  <c:v>32.9</c:v>
                </c:pt>
                <c:pt idx="8">
                  <c:v>5.6</c:v>
                </c:pt>
                <c:pt idx="9">
                  <c:v>5.2</c:v>
                </c:pt>
                <c:pt idx="10">
                  <c:v>1.2</c:v>
                </c:pt>
              </c:numCache>
            </c:numRef>
          </c:val>
          <c:extLst>
            <c:ext xmlns:c16="http://schemas.microsoft.com/office/drawing/2014/chart" uri="{C3380CC4-5D6E-409C-BE32-E72D297353CC}">
              <c16:uniqueId val="{00000000-0142-464A-B7E2-9FFE26EBC96E}"/>
            </c:ext>
          </c:extLst>
        </c:ser>
        <c:ser>
          <c:idx val="1"/>
          <c:order val="1"/>
          <c:tx>
            <c:strRef>
              <c:f>'Vinh-700'!$D$3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0142-464A-B7E2-9FFE26EBC96E}"/>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14000143451743E-2"/>
          <c:y val="3.231326593245331E-2"/>
          <c:w val="0.94452997953134854"/>
          <c:h val="0.68013189137031504"/>
        </c:manualLayout>
      </c:layout>
      <c:barChart>
        <c:barDir val="col"/>
        <c:grouping val="clustered"/>
        <c:varyColors val="0"/>
        <c:ser>
          <c:idx val="0"/>
          <c:order val="0"/>
          <c:tx>
            <c:strRef>
              <c:f>'Vinh-500'!$D$2</c:f>
              <c:strCache>
                <c:ptCount val="1"/>
                <c:pt idx="0">
                  <c:v>Yasouj University (500)- Japan</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35A-4D87-9169-5D9CA8DF2964}"/>
                </c:ext>
              </c:extLst>
            </c:dLbl>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'Vinh-500'!$E$2:$P$2</c:f>
              <c:numCache>
                <c:formatCode>General</c:formatCode>
                <c:ptCount val="11"/>
                <c:pt idx="0">
                  <c:v>1.3</c:v>
                </c:pt>
                <c:pt idx="1">
                  <c:v>9.8000000000000007</c:v>
                </c:pt>
                <c:pt idx="2">
                  <c:v>6.6</c:v>
                </c:pt>
                <c:pt idx="3">
                  <c:v>19.7</c:v>
                </c:pt>
                <c:pt idx="4">
                  <c:v>72.7</c:v>
                </c:pt>
                <c:pt idx="5">
                  <c:v>39.1</c:v>
                </c:pt>
                <c:pt idx="6">
                  <c:v>99.7</c:v>
                </c:pt>
                <c:pt idx="7">
                  <c:v>0</c:v>
                </c:pt>
                <c:pt idx="8">
                  <c:v>3.7</c:v>
                </c:pt>
                <c:pt idx="9">
                  <c:v>1.1000000000000001</c:v>
                </c:pt>
                <c:pt idx="10">
                  <c:v>1.2</c:v>
                </c:pt>
              </c:numCache>
            </c:numRef>
          </c:val>
          <c:extLst>
            <c:ext xmlns:c16="http://schemas.microsoft.com/office/drawing/2014/chart" uri="{C3380CC4-5D6E-409C-BE32-E72D297353CC}">
              <c16:uniqueId val="{00000000-635A-4D87-9169-5D9CA8DF2964}"/>
            </c:ext>
          </c:extLst>
        </c:ser>
        <c:ser>
          <c:idx val="1"/>
          <c:order val="1"/>
          <c:tx>
            <c:strRef>
              <c:f>'Vinh-500'!$D$3</c:f>
              <c:strCache>
                <c:ptCount val="1"/>
                <c:pt idx="0">
                  <c:v>Vinh University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635A-4D87-9169-5D9CA8DF2964}"/>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8206426223309583"/>
          <c:y val="0.89155746599996022"/>
          <c:w val="0.47796809318226963"/>
          <c:h val="6.162353841010607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07830101730501E-2"/>
          <c:y val="9.7665427299473001E-2"/>
          <c:w val="0.94452997953134854"/>
          <c:h val="0.60397085488115476"/>
        </c:manualLayout>
      </c:layout>
      <c:barChart>
        <c:barDir val="col"/>
        <c:grouping val="clustered"/>
        <c:varyColors val="0"/>
        <c:ser>
          <c:idx val="0"/>
          <c:order val="0"/>
          <c:tx>
            <c:strRef>
              <c:f>'Vinh-500'!$D$2</c:f>
              <c:strCache>
                <c:ptCount val="1"/>
                <c:pt idx="0">
                  <c:v>Yasouj University (500)- Japan</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BD8-4310-90F6-A494D851E923}"/>
                </c:ext>
              </c:extLst>
            </c:dLbl>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'Vinh-500'!$E$2:$P$2</c:f>
              <c:numCache>
                <c:formatCode>General</c:formatCode>
                <c:ptCount val="11"/>
                <c:pt idx="0">
                  <c:v>1.3</c:v>
                </c:pt>
                <c:pt idx="1">
                  <c:v>9.8000000000000007</c:v>
                </c:pt>
                <c:pt idx="2">
                  <c:v>6.6</c:v>
                </c:pt>
                <c:pt idx="3">
                  <c:v>19.7</c:v>
                </c:pt>
                <c:pt idx="4">
                  <c:v>72.7</c:v>
                </c:pt>
                <c:pt idx="5">
                  <c:v>39.1</c:v>
                </c:pt>
                <c:pt idx="6">
                  <c:v>99.7</c:v>
                </c:pt>
                <c:pt idx="7">
                  <c:v>0</c:v>
                </c:pt>
                <c:pt idx="8">
                  <c:v>3.7</c:v>
                </c:pt>
                <c:pt idx="9">
                  <c:v>1.1000000000000001</c:v>
                </c:pt>
                <c:pt idx="10">
                  <c:v>1.2</c:v>
                </c:pt>
              </c:numCache>
            </c:numRef>
          </c:val>
          <c:extLst>
            <c:ext xmlns:c16="http://schemas.microsoft.com/office/drawing/2014/chart" uri="{C3380CC4-5D6E-409C-BE32-E72D297353CC}">
              <c16:uniqueId val="{00000001-1BD8-4310-90F6-A494D851E923}"/>
            </c:ext>
          </c:extLst>
        </c:ser>
        <c:ser>
          <c:idx val="1"/>
          <c:order val="1"/>
          <c:tx>
            <c:strRef>
              <c:f>'Vinh-500'!$D$3</c:f>
              <c:strCache>
                <c:ptCount val="1"/>
                <c:pt idx="0">
                  <c:v>Vinh University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2-1BD8-4310-90F6-A494D851E923}"/>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889639177416218"/>
          <c:y val="0.89155746599996022"/>
          <c:w val="0.5200914940166943"/>
          <c:h val="6.162353841010607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07830101730501E-2"/>
          <c:y val="9.7665427299473001E-2"/>
          <c:w val="0.94452997953134854"/>
          <c:h val="0.60397085488115476"/>
        </c:manualLayout>
      </c:layout>
      <c:barChart>
        <c:barDir val="col"/>
        <c:grouping val="clustered"/>
        <c:varyColors val="0"/>
        <c:ser>
          <c:idx val="0"/>
          <c:order val="0"/>
          <c:tx>
            <c:strRef>
              <c:f>'Vinh-500'!$D$2</c:f>
              <c:strCache>
                <c:ptCount val="1"/>
                <c:pt idx="0">
                  <c:v>Yasouj University (500)- Japan</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171-40B4-B64E-094F03D40066}"/>
                </c:ext>
              </c:extLst>
            </c:dLbl>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'Vinh-500'!$E$2:$P$2</c:f>
              <c:numCache>
                <c:formatCode>General</c:formatCode>
                <c:ptCount val="11"/>
                <c:pt idx="0">
                  <c:v>1.3</c:v>
                </c:pt>
                <c:pt idx="1">
                  <c:v>9.8000000000000007</c:v>
                </c:pt>
                <c:pt idx="2">
                  <c:v>6.6</c:v>
                </c:pt>
                <c:pt idx="3">
                  <c:v>19.7</c:v>
                </c:pt>
                <c:pt idx="4">
                  <c:v>72.7</c:v>
                </c:pt>
                <c:pt idx="5">
                  <c:v>39.1</c:v>
                </c:pt>
                <c:pt idx="6">
                  <c:v>99.7</c:v>
                </c:pt>
                <c:pt idx="7">
                  <c:v>0</c:v>
                </c:pt>
                <c:pt idx="8">
                  <c:v>3.7</c:v>
                </c:pt>
                <c:pt idx="9">
                  <c:v>1.1000000000000001</c:v>
                </c:pt>
                <c:pt idx="10">
                  <c:v>1.2</c:v>
                </c:pt>
              </c:numCache>
            </c:numRef>
          </c:val>
          <c:extLst>
            <c:ext xmlns:c16="http://schemas.microsoft.com/office/drawing/2014/chart" uri="{C3380CC4-5D6E-409C-BE32-E72D297353CC}">
              <c16:uniqueId val="{00000001-B171-40B4-B64E-094F03D40066}"/>
            </c:ext>
          </c:extLst>
        </c:ser>
        <c:ser>
          <c:idx val="1"/>
          <c:order val="1"/>
          <c:tx>
            <c:strRef>
              <c:f>'Vinh-500'!$D$3</c:f>
              <c:strCache>
                <c:ptCount val="1"/>
                <c:pt idx="0">
                  <c:v>Vinh University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2-B171-40B4-B64E-094F03D40066}"/>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889639177416218"/>
          <c:y val="0.89155746599996022"/>
          <c:w val="0.5200914940166943"/>
          <c:h val="6.162353841010607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5559328012699E-2"/>
          <c:y val="0.1283931980721047"/>
          <c:w val="0.95203854653951658"/>
          <c:h val="0.57400688025420443"/>
        </c:manualLayout>
      </c:layout>
      <c:barChart>
        <c:barDir val="col"/>
        <c:grouping val="clustered"/>
        <c:varyColors val="0"/>
        <c:ser>
          <c:idx val="0"/>
          <c:order val="0"/>
          <c:tx>
            <c:strRef>
              <c:f>'Vinh-450'!$D$2</c:f>
              <c:strCache>
                <c:ptCount val="1"/>
                <c:pt idx="0">
                  <c:v>AIMST University (450)-Malaysia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'Vinh-450'!$E$2:$P$2</c:f>
              <c:numCache>
                <c:formatCode>General</c:formatCode>
                <c:ptCount val="11"/>
                <c:pt idx="0">
                  <c:v>13.7</c:v>
                </c:pt>
                <c:pt idx="1">
                  <c:v>10.4</c:v>
                </c:pt>
                <c:pt idx="2">
                  <c:v>63</c:v>
                </c:pt>
                <c:pt idx="3">
                  <c:v>6</c:v>
                </c:pt>
                <c:pt idx="4">
                  <c:v>27.2</c:v>
                </c:pt>
                <c:pt idx="5">
                  <c:v>6.4</c:v>
                </c:pt>
                <c:pt idx="6">
                  <c:v>24.6</c:v>
                </c:pt>
                <c:pt idx="7">
                  <c:v>7</c:v>
                </c:pt>
                <c:pt idx="8">
                  <c:v>18.7</c:v>
                </c:pt>
                <c:pt idx="9">
                  <c:v>14.1</c:v>
                </c:pt>
                <c:pt idx="10">
                  <c:v>1.2</c:v>
                </c:pt>
              </c:numCache>
            </c:numRef>
          </c:val>
          <c:extLst>
            <c:ext xmlns:c16="http://schemas.microsoft.com/office/drawing/2014/chart" uri="{C3380CC4-5D6E-409C-BE32-E72D297353CC}">
              <c16:uniqueId val="{00000000-5708-4C21-B2D2-711A2BF26A7F}"/>
            </c:ext>
          </c:extLst>
        </c:ser>
        <c:ser>
          <c:idx val="1"/>
          <c:order val="1"/>
          <c:tx>
            <c:strRef>
              <c:f>'Vinh-450'!$D$3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5708-4C21-B2D2-711A2BF26A7F}"/>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207682784901797"/>
          <c:y val="0.92210699109327354"/>
          <c:w val="0.5213003252241093"/>
          <c:h val="5.727909294441384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5559328012699E-2"/>
          <c:y val="0.1283931980721047"/>
          <c:w val="0.95203854653951658"/>
          <c:h val="0.57400688025420443"/>
        </c:manualLayout>
      </c:layout>
      <c:barChart>
        <c:barDir val="col"/>
        <c:grouping val="clustered"/>
        <c:varyColors val="0"/>
        <c:ser>
          <c:idx val="0"/>
          <c:order val="0"/>
          <c:tx>
            <c:strRef>
              <c:f>'Vinh-450'!$D$2</c:f>
              <c:strCache>
                <c:ptCount val="1"/>
                <c:pt idx="0">
                  <c:v>AIMST University (450)-Malaysia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'Vinh-450'!$E$2:$P$2</c:f>
              <c:numCache>
                <c:formatCode>General</c:formatCode>
                <c:ptCount val="11"/>
                <c:pt idx="0">
                  <c:v>13.7</c:v>
                </c:pt>
                <c:pt idx="1">
                  <c:v>10.4</c:v>
                </c:pt>
                <c:pt idx="2">
                  <c:v>63</c:v>
                </c:pt>
                <c:pt idx="3">
                  <c:v>6</c:v>
                </c:pt>
                <c:pt idx="4">
                  <c:v>27.2</c:v>
                </c:pt>
                <c:pt idx="5">
                  <c:v>6.4</c:v>
                </c:pt>
                <c:pt idx="6">
                  <c:v>24.6</c:v>
                </c:pt>
                <c:pt idx="7">
                  <c:v>7</c:v>
                </c:pt>
                <c:pt idx="8">
                  <c:v>18.7</c:v>
                </c:pt>
                <c:pt idx="9">
                  <c:v>14.1</c:v>
                </c:pt>
                <c:pt idx="10">
                  <c:v>1.2</c:v>
                </c:pt>
              </c:numCache>
            </c:numRef>
          </c:val>
          <c:extLst>
            <c:ext xmlns:c16="http://schemas.microsoft.com/office/drawing/2014/chart" uri="{C3380CC4-5D6E-409C-BE32-E72D297353CC}">
              <c16:uniqueId val="{00000000-6A0E-4DA8-B330-FFABFBEA1EDC}"/>
            </c:ext>
          </c:extLst>
        </c:ser>
        <c:ser>
          <c:idx val="1"/>
          <c:order val="1"/>
          <c:tx>
            <c:strRef>
              <c:f>'Vinh-450'!$D$3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6A0E-4DA8-B330-FFABFBEA1EDC}"/>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207682784901797"/>
          <c:y val="0.92210699109327354"/>
          <c:w val="0.5213003252241093"/>
          <c:h val="5.727909294441384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a:solidFill>
                  <a:schemeClr val="accent5">
                    <a:lumMod val="50000"/>
                  </a:schemeClr>
                </a:solidFill>
              </a:rPr>
              <a:t>KHOA HỌC SỰ SỐNG VÀ Y HỌC</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22295980978515262"/>
          <c:y val="0.11125059275710941"/>
          <c:w val="0.7652047126719671"/>
          <c:h val="0.70692616714368439"/>
        </c:manualLayout>
      </c:layout>
      <c:barChart>
        <c:barDir val="bar"/>
        <c:grouping val="percentStacked"/>
        <c:varyColors val="0"/>
        <c:ser>
          <c:idx val="0"/>
          <c:order val="0"/>
          <c:tx>
            <c:strRef>
              <c:f>'KHSS&amp;YH'!$B$1</c:f>
              <c:strCache>
                <c:ptCount val="1"/>
                <c:pt idx="0">
                  <c:v>Uy tín học thuật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'KHSS&amp;YH'!$B$2:$B$6</c:f>
              <c:numCache>
                <c:formatCode>0.0%</c:formatCode>
                <c:ptCount val="5"/>
                <c:pt idx="0">
                  <c:v>0.5</c:v>
                </c:pt>
                <c:pt idx="1">
                  <c:v>0.4</c:v>
                </c:pt>
                <c:pt idx="2">
                  <c:v>0.4</c:v>
                </c:pt>
                <c:pt idx="3">
                  <c:v>0.4</c:v>
                </c:pt>
                <c:pt idx="4">
                  <c:v>0.3</c:v>
                </c:pt>
              </c:numCache>
            </c:numRef>
          </c:val>
          <c:extLst>
            <c:ext xmlns:c16="http://schemas.microsoft.com/office/drawing/2014/chart" uri="{C3380CC4-5D6E-409C-BE32-E72D297353CC}">
              <c16:uniqueId val="{00000000-ACFF-4348-ADDE-3066E228BCE7}"/>
            </c:ext>
          </c:extLst>
        </c:ser>
        <c:ser>
          <c:idx val="1"/>
          <c:order val="1"/>
          <c:tx>
            <c:strRef>
              <c:f>'KHSS&amp;YH'!$C$1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'KHSS&amp;YH'!$C$2:$C$6</c:f>
              <c:numCache>
                <c:formatCode>0.0%</c:formatCode>
                <c:ptCount val="5"/>
                <c:pt idx="0">
                  <c:v>0.1</c:v>
                </c:pt>
                <c:pt idx="1">
                  <c:v>0.1</c:v>
                </c:pt>
                <c:pt idx="2">
                  <c:v>0.1</c:v>
                </c:pt>
                <c:pt idx="3">
                  <c:v>0.2</c:v>
                </c:pt>
                <c:pt idx="4">
                  <c:v>0.1</c:v>
                </c:pt>
              </c:numCache>
            </c:numRef>
          </c:val>
          <c:extLst>
            <c:ext xmlns:c16="http://schemas.microsoft.com/office/drawing/2014/chart" uri="{C3380CC4-5D6E-409C-BE32-E72D297353CC}">
              <c16:uniqueId val="{00000001-ACFF-4348-ADDE-3066E228BCE7}"/>
            </c:ext>
          </c:extLst>
        </c:ser>
        <c:ser>
          <c:idx val="2"/>
          <c:order val="2"/>
          <c:tx>
            <c:strRef>
              <c:f>'KHSS&amp;YH'!$D$1</c:f>
              <c:strCache>
                <c:ptCount val="1"/>
                <c:pt idx="0">
                  <c:v>Trích dẫn trên mỗi bài báo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CC00CC"/>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'KHSS&amp;YH'!$D$2:$D$6</c:f>
              <c:numCache>
                <c:formatCode>0.0%</c:formatCode>
                <c:ptCount val="5"/>
                <c:pt idx="0">
                  <c:v>0.15</c:v>
                </c:pt>
                <c:pt idx="1">
                  <c:v>0.25</c:v>
                </c:pt>
                <c:pt idx="2">
                  <c:v>0.2</c:v>
                </c:pt>
                <c:pt idx="3">
                  <c:v>0.15</c:v>
                </c:pt>
                <c:pt idx="4">
                  <c:v>0.3</c:v>
                </c:pt>
              </c:numCache>
            </c:numRef>
          </c:val>
          <c:extLst>
            <c:ext xmlns:c16="http://schemas.microsoft.com/office/drawing/2014/chart" uri="{C3380CC4-5D6E-409C-BE32-E72D297353CC}">
              <c16:uniqueId val="{00000002-ACFF-4348-ADDE-3066E228BCE7}"/>
            </c:ext>
          </c:extLst>
        </c:ser>
        <c:ser>
          <c:idx val="3"/>
          <c:order val="3"/>
          <c:tx>
            <c:strRef>
              <c:f>'KHSS&amp;YH'!$E$1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'KHSS&amp;YH'!$E$2:$E$6</c:f>
              <c:numCache>
                <c:formatCode>0.0%</c:formatCode>
                <c:ptCount val="5"/>
                <c:pt idx="0">
                  <c:v>0.15</c:v>
                </c:pt>
                <c:pt idx="1">
                  <c:v>0.25</c:v>
                </c:pt>
                <c:pt idx="2">
                  <c:v>0.2</c:v>
                </c:pt>
                <c:pt idx="3">
                  <c:v>0.15</c:v>
                </c:pt>
                <c:pt idx="4">
                  <c:v>0.3</c:v>
                </c:pt>
              </c:numCache>
            </c:numRef>
          </c:val>
          <c:extLst>
            <c:ext xmlns:c16="http://schemas.microsoft.com/office/drawing/2014/chart" uri="{C3380CC4-5D6E-409C-BE32-E72D297353CC}">
              <c16:uniqueId val="{00000003-ACFF-4348-ADDE-3066E228BCE7}"/>
            </c:ext>
          </c:extLst>
        </c:ser>
        <c:ser>
          <c:idx val="4"/>
          <c:order val="4"/>
          <c:tx>
            <c:strRef>
              <c:f>'KHSS&amp;YH'!$F$1</c:f>
              <c:strCache>
                <c:ptCount val="1"/>
                <c:pt idx="0">
                  <c:v>Mạng lưới nghiên cứu quốc tế</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'KHSS&amp;YH'!$F$2:$F$6</c:f>
              <c:numCache>
                <c:formatCode>General</c:formatCode>
                <c:ptCount val="5"/>
                <c:pt idx="0" formatCode="0.0%">
                  <c:v>0.1</c:v>
                </c:pt>
                <c:pt idx="2" formatCode="0.0%">
                  <c:v>0.1</c:v>
                </c:pt>
                <c:pt idx="3" formatCode="0.0%">
                  <c:v>0.1</c:v>
                </c:pt>
              </c:numCache>
            </c:numRef>
          </c:val>
          <c:extLst>
            <c:ext xmlns:c16="http://schemas.microsoft.com/office/drawing/2014/chart" uri="{C3380CC4-5D6E-409C-BE32-E72D297353CC}">
              <c16:uniqueId val="{00000004-ACFF-4348-ADDE-3066E228BCE7}"/>
            </c:ext>
          </c:extLst>
        </c:ser>
        <c:dLbls>
          <c:dLblPos val="inBase"/>
          <c:showLegendKey val="0"/>
          <c:showVal val="1"/>
          <c:showCatName val="0"/>
          <c:showSerName val="0"/>
          <c:showPercent val="0"/>
          <c:showBubbleSize val="0"/>
        </c:dLbls>
        <c:gapWidth val="150"/>
        <c:overlap val="100"/>
        <c:axId val="745715592"/>
        <c:axId val="745710192"/>
      </c:barChart>
      <c:catAx>
        <c:axId val="745715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45710192"/>
        <c:crosses val="autoZero"/>
        <c:auto val="1"/>
        <c:lblAlgn val="ctr"/>
        <c:lblOffset val="100"/>
        <c:noMultiLvlLbl val="0"/>
      </c:catAx>
      <c:valAx>
        <c:axId val="7457101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45715592"/>
        <c:crosses val="autoZero"/>
        <c:crossBetween val="between"/>
      </c:valAx>
      <c:spPr>
        <a:noFill/>
        <a:ln>
          <a:noFill/>
        </a:ln>
        <a:effectLst/>
      </c:spPr>
    </c:plotArea>
    <c:legend>
      <c:legendPos val="b"/>
      <c:layout>
        <c:manualLayout>
          <c:xMode val="edge"/>
          <c:yMode val="edge"/>
          <c:x val="5.0000012445161446E-2"/>
          <c:y val="0.89788912100849105"/>
          <c:w val="0.89999997510967711"/>
          <c:h val="6.6411583016059941E-2"/>
        </c:manualLayout>
      </c:layout>
      <c:overlay val="0"/>
      <c:spPr>
        <a:pattFill prst="pct5">
          <a:fgClr>
            <a:schemeClr val="accent1"/>
          </a:fgClr>
          <a:bgClr>
            <a:schemeClr val="bg1"/>
          </a:bgClr>
        </a:patt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5559328012699E-2"/>
          <c:y val="0.1283931980721047"/>
          <c:w val="0.95203854653951658"/>
          <c:h val="0.57400688025420443"/>
        </c:manualLayout>
      </c:layout>
      <c:barChart>
        <c:barDir val="col"/>
        <c:grouping val="clustered"/>
        <c:varyColors val="0"/>
        <c:ser>
          <c:idx val="0"/>
          <c:order val="0"/>
          <c:tx>
            <c:strRef>
              <c:f>'Vinh-450'!$D$2</c:f>
              <c:strCache>
                <c:ptCount val="1"/>
                <c:pt idx="0">
                  <c:v>AIMST University (450)-Malaysia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'Vinh-450'!$E$2:$P$2</c:f>
              <c:numCache>
                <c:formatCode>General</c:formatCode>
                <c:ptCount val="11"/>
                <c:pt idx="0">
                  <c:v>13.7</c:v>
                </c:pt>
                <c:pt idx="1">
                  <c:v>10.4</c:v>
                </c:pt>
                <c:pt idx="2">
                  <c:v>63</c:v>
                </c:pt>
                <c:pt idx="3">
                  <c:v>6</c:v>
                </c:pt>
                <c:pt idx="4">
                  <c:v>27.2</c:v>
                </c:pt>
                <c:pt idx="5">
                  <c:v>6.4</c:v>
                </c:pt>
                <c:pt idx="6">
                  <c:v>24.6</c:v>
                </c:pt>
                <c:pt idx="7">
                  <c:v>7</c:v>
                </c:pt>
                <c:pt idx="8">
                  <c:v>18.7</c:v>
                </c:pt>
                <c:pt idx="9">
                  <c:v>14.1</c:v>
                </c:pt>
                <c:pt idx="10">
                  <c:v>1.2</c:v>
                </c:pt>
              </c:numCache>
            </c:numRef>
          </c:val>
          <c:extLst>
            <c:ext xmlns:c16="http://schemas.microsoft.com/office/drawing/2014/chart" uri="{C3380CC4-5D6E-409C-BE32-E72D297353CC}">
              <c16:uniqueId val="{00000000-6692-40F0-8E81-05FCB8CEDA6C}"/>
            </c:ext>
          </c:extLst>
        </c:ser>
        <c:ser>
          <c:idx val="1"/>
          <c:order val="1"/>
          <c:tx>
            <c:strRef>
              <c:f>'Vinh-450'!$D$3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6692-40F0-8E81-05FCB8CEDA6C}"/>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207682784901797"/>
          <c:y val="0.92210699109327354"/>
          <c:w val="0.5213003252241093"/>
          <c:h val="5.727909294441384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SG" sz="2400" b="1" dirty="0" err="1">
                <a:solidFill>
                  <a:schemeClr val="accent5">
                    <a:lumMod val="50000"/>
                  </a:schemeClr>
                </a:solidFill>
              </a:rPr>
              <a:t>AcademicReputation</a:t>
            </a:r>
            <a:r>
              <a:rPr lang="en-SG" sz="2400" b="1" dirty="0">
                <a:solidFill>
                  <a:schemeClr val="accent5">
                    <a:lumMod val="50000"/>
                  </a:schemeClr>
                </a:solidFill>
              </a:rPr>
              <a:t>, </a:t>
            </a:r>
            <a:r>
              <a:rPr lang="en-SG" sz="2400" b="1" dirty="0">
                <a:solidFill>
                  <a:srgbClr val="FF0000"/>
                </a:solidFill>
              </a:rPr>
              <a:t>30%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4.7317355874332424E-2"/>
          <c:y val="0.11675351632501892"/>
          <c:w val="0.95268261922302155"/>
          <c:h val="0.73107241913809162"/>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3-FFA3-43D0-9C74-F3489D31FAF8}"/>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2-FFA3-43D0-9C74-F3489D31FAF8}"/>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0-FFA3-43D0-9C74-F3489D31FAF8}"/>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1-FFA3-43D0-9C74-F3489D31FAF8}"/>
              </c:ext>
            </c:extLst>
          </c:dPt>
          <c:dPt>
            <c:idx val="16"/>
            <c:invertIfNegative val="0"/>
            <c:bubble3D val="0"/>
            <c:spPr>
              <a:solidFill>
                <a:srgbClr val="FF0000"/>
              </a:solidFill>
              <a:ln>
                <a:noFill/>
              </a:ln>
              <a:effectLst/>
            </c:spPr>
            <c:extLst>
              <c:ext xmlns:c16="http://schemas.microsoft.com/office/drawing/2014/chart" uri="{C3380CC4-5D6E-409C-BE32-E72D297353CC}">
                <c16:uniqueId val="{00000000-7643-423F-8F78-151057C3BB9F}"/>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643-423F-8F78-151057C3BB9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VN!$L$5:$L$21</c:f>
              <c:numCache>
                <c:formatCode>General</c:formatCode>
                <c:ptCount val="17"/>
                <c:pt idx="0">
                  <c:v>38.299999999999997</c:v>
                </c:pt>
                <c:pt idx="1">
                  <c:v>49.9</c:v>
                </c:pt>
                <c:pt idx="2">
                  <c:v>57.8</c:v>
                </c:pt>
                <c:pt idx="3">
                  <c:v>19.600000000000001</c:v>
                </c:pt>
                <c:pt idx="4">
                  <c:v>10.8</c:v>
                </c:pt>
                <c:pt idx="5">
                  <c:v>19.5</c:v>
                </c:pt>
                <c:pt idx="6">
                  <c:v>9.1999999999999993</c:v>
                </c:pt>
                <c:pt idx="7">
                  <c:v>27.9</c:v>
                </c:pt>
                <c:pt idx="8">
                  <c:v>8.6999999999999993</c:v>
                </c:pt>
                <c:pt idx="9">
                  <c:v>16.399999999999999</c:v>
                </c:pt>
                <c:pt idx="10">
                  <c:v>18.8</c:v>
                </c:pt>
                <c:pt idx="11">
                  <c:v>29.1</c:v>
                </c:pt>
                <c:pt idx="12">
                  <c:v>28</c:v>
                </c:pt>
                <c:pt idx="13">
                  <c:v>19.100000000000001</c:v>
                </c:pt>
                <c:pt idx="14">
                  <c:v>6.7</c:v>
                </c:pt>
                <c:pt idx="15">
                  <c:v>10.4</c:v>
                </c:pt>
                <c:pt idx="16">
                  <c:v>5.3</c:v>
                </c:pt>
              </c:numCache>
            </c:numRef>
          </c:val>
          <c:extLst>
            <c:ext xmlns:c16="http://schemas.microsoft.com/office/drawing/2014/chart" uri="{C3380CC4-5D6E-409C-BE32-E72D297353CC}">
              <c16:uniqueId val="{00000000-85CA-468F-954D-47DED37BE9DE}"/>
            </c:ext>
          </c:extLst>
        </c:ser>
        <c:dLbls>
          <c:dLblPos val="outEnd"/>
          <c:showLegendKey val="0"/>
          <c:showVal val="1"/>
          <c:showCatName val="0"/>
          <c:showSerName val="0"/>
          <c:showPercent val="0"/>
          <c:showBubbleSize val="0"/>
        </c:dLbls>
        <c:gapWidth val="219"/>
        <c:overlap val="-27"/>
        <c:axId val="660459832"/>
        <c:axId val="660458392"/>
      </c:barChart>
      <c:catAx>
        <c:axId val="660459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Bahnschrift Condensed" panose="020B0502040204020203" pitchFamily="34" charset="0"/>
                <a:ea typeface="+mn-ea"/>
                <a:cs typeface="+mn-cs"/>
              </a:defRPr>
            </a:pPr>
            <a:endParaRPr lang="en-US"/>
          </a:p>
        </c:txPr>
        <c:crossAx val="660458392"/>
        <c:crosses val="autoZero"/>
        <c:auto val="1"/>
        <c:lblAlgn val="ctr"/>
        <c:lblOffset val="100"/>
        <c:noMultiLvlLbl val="0"/>
      </c:catAx>
      <c:valAx>
        <c:axId val="660458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660459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Bahnschrift Condensed" panose="020B0502040204020203" pitchFamily="34" charset="0"/>
                <a:ea typeface="+mn-ea"/>
                <a:cs typeface="+mn-cs"/>
              </a:defRPr>
            </a:pPr>
            <a:r>
              <a:rPr lang="en-SG" sz="2400" b="1" dirty="0">
                <a:solidFill>
                  <a:schemeClr val="accent5">
                    <a:lumMod val="50000"/>
                  </a:schemeClr>
                </a:solidFill>
              </a:rPr>
              <a:t>Employer Reputation, </a:t>
            </a:r>
            <a:r>
              <a:rPr lang="en-SG" sz="2400" b="1" dirty="0">
                <a:solidFill>
                  <a:srgbClr val="FF0000"/>
                </a:solidFill>
              </a:rPr>
              <a:t>20%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5-E6A5-4F71-AFA3-EE002A6D83A4}"/>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4-E6A5-4F71-AFA3-EE002A6D83A4}"/>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3-E6A5-4F71-AFA3-EE002A6D83A4}"/>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2-E6A5-4F71-AFA3-EE002A6D83A4}"/>
              </c:ext>
            </c:extLst>
          </c:dPt>
          <c:dPt>
            <c:idx val="16"/>
            <c:invertIfNegative val="0"/>
            <c:bubble3D val="0"/>
            <c:spPr>
              <a:solidFill>
                <a:srgbClr val="FF0000"/>
              </a:solidFill>
              <a:ln>
                <a:noFill/>
              </a:ln>
              <a:effectLst/>
            </c:spPr>
            <c:extLst>
              <c:ext xmlns:c16="http://schemas.microsoft.com/office/drawing/2014/chart" uri="{C3380CC4-5D6E-409C-BE32-E72D297353CC}">
                <c16:uniqueId val="{00000001-B966-46E5-85B4-962EA5B76E65}"/>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966-46E5-85B4-962EA5B76E6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VN!$N$5:$N$21</c:f>
              <c:numCache>
                <c:formatCode>General</c:formatCode>
                <c:ptCount val="17"/>
                <c:pt idx="0">
                  <c:v>64.099999999999994</c:v>
                </c:pt>
                <c:pt idx="1">
                  <c:v>57.3</c:v>
                </c:pt>
                <c:pt idx="2">
                  <c:v>66.5</c:v>
                </c:pt>
                <c:pt idx="3">
                  <c:v>28.3</c:v>
                </c:pt>
                <c:pt idx="4">
                  <c:v>30.6</c:v>
                </c:pt>
                <c:pt idx="5">
                  <c:v>45.8</c:v>
                </c:pt>
                <c:pt idx="6">
                  <c:v>27.6</c:v>
                </c:pt>
                <c:pt idx="7">
                  <c:v>30.8</c:v>
                </c:pt>
                <c:pt idx="8">
                  <c:v>19</c:v>
                </c:pt>
                <c:pt idx="9">
                  <c:v>32.5</c:v>
                </c:pt>
                <c:pt idx="10">
                  <c:v>19</c:v>
                </c:pt>
                <c:pt idx="11">
                  <c:v>15.7</c:v>
                </c:pt>
                <c:pt idx="12">
                  <c:v>35.1</c:v>
                </c:pt>
                <c:pt idx="13">
                  <c:v>21.1</c:v>
                </c:pt>
                <c:pt idx="14">
                  <c:v>16.3</c:v>
                </c:pt>
                <c:pt idx="15">
                  <c:v>16</c:v>
                </c:pt>
                <c:pt idx="16">
                  <c:v>21.2</c:v>
                </c:pt>
              </c:numCache>
            </c:numRef>
          </c:val>
          <c:extLst>
            <c:ext xmlns:c16="http://schemas.microsoft.com/office/drawing/2014/chart" uri="{C3380CC4-5D6E-409C-BE32-E72D297353CC}">
              <c16:uniqueId val="{00000000-B966-46E5-85B4-962EA5B76E65}"/>
            </c:ext>
          </c:extLst>
        </c:ser>
        <c:dLbls>
          <c:dLblPos val="outEnd"/>
          <c:showLegendKey val="0"/>
          <c:showVal val="1"/>
          <c:showCatName val="0"/>
          <c:showSerName val="0"/>
          <c:showPercent val="0"/>
          <c:showBubbleSize val="0"/>
        </c:dLbls>
        <c:gapWidth val="219"/>
        <c:overlap val="-27"/>
        <c:axId val="723682488"/>
        <c:axId val="723685368"/>
      </c:barChart>
      <c:catAx>
        <c:axId val="72368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23685368"/>
        <c:crosses val="autoZero"/>
        <c:auto val="1"/>
        <c:lblAlgn val="ctr"/>
        <c:lblOffset val="100"/>
        <c:noMultiLvlLbl val="0"/>
      </c:catAx>
      <c:valAx>
        <c:axId val="723685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2368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Faculty Student, </a:t>
            </a:r>
            <a:r>
              <a:rPr lang="en-US" sz="2400" b="1" dirty="0">
                <a:solidFill>
                  <a:srgbClr val="FF0000"/>
                </a:solidFill>
              </a:rPr>
              <a:t>10%</a:t>
            </a:r>
          </a:p>
        </c:rich>
      </c:tx>
      <c:overlay val="0"/>
      <c:spPr>
        <a:noFill/>
        <a:ln>
          <a:noFill/>
        </a:ln>
        <a:effectLst/>
      </c:spPr>
      <c:txPr>
        <a:bodyPr rot="0" spcFirstLastPara="1" vertOverflow="ellipsis" vert="horz" wrap="square" anchor="ctr" anchorCtr="1"/>
        <a:lstStyle/>
        <a:p>
          <a:pPr algn="ctr" rtl="0">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5-1B81-492E-9457-DFA22CD9858F}"/>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4-1B81-492E-9457-DFA22CD9858F}"/>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3-1B81-492E-9457-DFA22CD9858F}"/>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2-1B81-492E-9457-DFA22CD9858F}"/>
              </c:ext>
            </c:extLst>
          </c:dPt>
          <c:dPt>
            <c:idx val="16"/>
            <c:invertIfNegative val="0"/>
            <c:bubble3D val="0"/>
            <c:spPr>
              <a:solidFill>
                <a:srgbClr val="FF0000"/>
              </a:solidFill>
              <a:ln>
                <a:noFill/>
              </a:ln>
              <a:effectLst/>
            </c:spPr>
            <c:extLst>
              <c:ext xmlns:c16="http://schemas.microsoft.com/office/drawing/2014/chart" uri="{C3380CC4-5D6E-409C-BE32-E72D297353CC}">
                <c16:uniqueId val="{00000001-428B-4593-BF96-8EFB8938F07D}"/>
              </c:ext>
            </c:extLst>
          </c:dPt>
          <c:dLbls>
            <c:dLbl>
              <c:idx val="16"/>
              <c:spPr>
                <a:noFill/>
                <a:ln>
                  <a:noFill/>
                </a:ln>
                <a:effectLst/>
              </c:spPr>
              <c:txPr>
                <a:bodyPr rot="0" spcFirstLastPara="1" vertOverflow="ellipsis" vert="horz" wrap="square" anchor="ctr" anchorCtr="1"/>
                <a:lstStyle/>
                <a:p>
                  <a:pPr>
                    <a:defRPr sz="24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28B-4593-BF96-8EFB8938F07D}"/>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VN!$P$5:$P$21</c:f>
              <c:numCache>
                <c:formatCode>General</c:formatCode>
                <c:ptCount val="17"/>
                <c:pt idx="0">
                  <c:v>7.8</c:v>
                </c:pt>
                <c:pt idx="1">
                  <c:v>12.6</c:v>
                </c:pt>
                <c:pt idx="2">
                  <c:v>8.5</c:v>
                </c:pt>
                <c:pt idx="3">
                  <c:v>10.1</c:v>
                </c:pt>
                <c:pt idx="4">
                  <c:v>10.199999999999999</c:v>
                </c:pt>
                <c:pt idx="5">
                  <c:v>5.8</c:v>
                </c:pt>
                <c:pt idx="6">
                  <c:v>3.5</c:v>
                </c:pt>
                <c:pt idx="7">
                  <c:v>4.4000000000000004</c:v>
                </c:pt>
                <c:pt idx="8">
                  <c:v>5.9</c:v>
                </c:pt>
                <c:pt idx="9">
                  <c:v>5</c:v>
                </c:pt>
                <c:pt idx="10">
                  <c:v>3.5</c:v>
                </c:pt>
                <c:pt idx="11">
                  <c:v>34.5</c:v>
                </c:pt>
                <c:pt idx="12">
                  <c:v>7.2</c:v>
                </c:pt>
                <c:pt idx="13">
                  <c:v>3.8</c:v>
                </c:pt>
                <c:pt idx="14">
                  <c:v>2.6</c:v>
                </c:pt>
                <c:pt idx="15">
                  <c:v>12.4</c:v>
                </c:pt>
                <c:pt idx="16">
                  <c:v>2.5</c:v>
                </c:pt>
              </c:numCache>
            </c:numRef>
          </c:val>
          <c:extLst>
            <c:ext xmlns:c16="http://schemas.microsoft.com/office/drawing/2014/chart" uri="{C3380CC4-5D6E-409C-BE32-E72D297353CC}">
              <c16:uniqueId val="{00000000-428B-4593-BF96-8EFB8938F07D}"/>
            </c:ext>
          </c:extLst>
        </c:ser>
        <c:dLbls>
          <c:dLblPos val="outEnd"/>
          <c:showLegendKey val="0"/>
          <c:showVal val="1"/>
          <c:showCatName val="0"/>
          <c:showSerName val="0"/>
          <c:showPercent val="0"/>
          <c:showBubbleSize val="0"/>
        </c:dLbls>
        <c:gapWidth val="219"/>
        <c:overlap val="-27"/>
        <c:axId val="752367192"/>
        <c:axId val="752365392"/>
      </c:barChart>
      <c:catAx>
        <c:axId val="75236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52365392"/>
        <c:crosses val="autoZero"/>
        <c:auto val="1"/>
        <c:lblAlgn val="ctr"/>
        <c:lblOffset val="100"/>
        <c:noMultiLvlLbl val="0"/>
      </c:catAx>
      <c:valAx>
        <c:axId val="752365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52367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Bahnschrift Condensed" panose="020B0502040204020203" pitchFamily="34" charset="0"/>
                <a:ea typeface="+mn-ea"/>
                <a:cs typeface="+mn-cs"/>
              </a:defRPr>
            </a:pPr>
            <a:r>
              <a:rPr lang="en-SG" sz="2400" dirty="0">
                <a:solidFill>
                  <a:schemeClr val="accent5">
                    <a:lumMod val="50000"/>
                  </a:schemeClr>
                </a:solidFill>
              </a:rPr>
              <a:t>International Research Network, </a:t>
            </a:r>
            <a:r>
              <a:rPr lang="en-SG" sz="2400" dirty="0">
                <a:solidFill>
                  <a:srgbClr val="FF0000"/>
                </a:solidFill>
              </a:rPr>
              <a:t>10%</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5-2EF3-4CC6-A9EC-3677459486AC}"/>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4-2EF3-4CC6-A9EC-3677459486AC}"/>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2-2EF3-4CC6-A9EC-3677459486AC}"/>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3-2EF3-4CC6-A9EC-3677459486AC}"/>
              </c:ext>
            </c:extLst>
          </c:dPt>
          <c:dPt>
            <c:idx val="16"/>
            <c:invertIfNegative val="0"/>
            <c:bubble3D val="0"/>
            <c:spPr>
              <a:solidFill>
                <a:srgbClr val="FF0000"/>
              </a:solidFill>
              <a:ln>
                <a:noFill/>
              </a:ln>
              <a:effectLst/>
            </c:spPr>
            <c:extLst>
              <c:ext xmlns:c16="http://schemas.microsoft.com/office/drawing/2014/chart" uri="{C3380CC4-5D6E-409C-BE32-E72D297353CC}">
                <c16:uniqueId val="{00000001-2709-4C03-A016-71AC4CAA8433}"/>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709-4C03-A016-71AC4CAA843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VN!$R$5:$R$21</c:f>
              <c:numCache>
                <c:formatCode>General</c:formatCode>
                <c:ptCount val="17"/>
                <c:pt idx="0">
                  <c:v>98.9</c:v>
                </c:pt>
                <c:pt idx="1">
                  <c:v>87.2</c:v>
                </c:pt>
                <c:pt idx="2">
                  <c:v>69.099999999999994</c:v>
                </c:pt>
                <c:pt idx="3">
                  <c:v>99.8</c:v>
                </c:pt>
                <c:pt idx="4">
                  <c:v>50.5</c:v>
                </c:pt>
                <c:pt idx="5">
                  <c:v>62.8</c:v>
                </c:pt>
                <c:pt idx="6">
                  <c:v>39.799999999999997</c:v>
                </c:pt>
                <c:pt idx="7">
                  <c:v>29.9</c:v>
                </c:pt>
                <c:pt idx="8">
                  <c:v>46.6</c:v>
                </c:pt>
                <c:pt idx="9">
                  <c:v>64.599999999999994</c:v>
                </c:pt>
                <c:pt idx="10">
                  <c:v>15.3</c:v>
                </c:pt>
                <c:pt idx="11">
                  <c:v>16.600000000000001</c:v>
                </c:pt>
                <c:pt idx="12">
                  <c:v>8.1999999999999993</c:v>
                </c:pt>
                <c:pt idx="13">
                  <c:v>48.3</c:v>
                </c:pt>
                <c:pt idx="14">
                  <c:v>19.399999999999999</c:v>
                </c:pt>
                <c:pt idx="15">
                  <c:v>7.8</c:v>
                </c:pt>
                <c:pt idx="16">
                  <c:v>5.9</c:v>
                </c:pt>
              </c:numCache>
            </c:numRef>
          </c:val>
          <c:extLst>
            <c:ext xmlns:c16="http://schemas.microsoft.com/office/drawing/2014/chart" uri="{C3380CC4-5D6E-409C-BE32-E72D297353CC}">
              <c16:uniqueId val="{00000000-2709-4C03-A016-71AC4CAA8433}"/>
            </c:ext>
          </c:extLst>
        </c:ser>
        <c:dLbls>
          <c:dLblPos val="outEnd"/>
          <c:showLegendKey val="0"/>
          <c:showVal val="1"/>
          <c:showCatName val="0"/>
          <c:showSerName val="0"/>
          <c:showPercent val="0"/>
          <c:showBubbleSize val="0"/>
        </c:dLbls>
        <c:gapWidth val="219"/>
        <c:overlap val="-27"/>
        <c:axId val="705773808"/>
        <c:axId val="705773448"/>
      </c:barChart>
      <c:catAx>
        <c:axId val="70577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Bahnschrift Condensed" panose="020B0502040204020203" pitchFamily="34" charset="0"/>
                <a:ea typeface="+mn-ea"/>
                <a:cs typeface="+mn-cs"/>
              </a:defRPr>
            </a:pPr>
            <a:endParaRPr lang="en-US"/>
          </a:p>
        </c:txPr>
        <c:crossAx val="705773448"/>
        <c:crosses val="autoZero"/>
        <c:auto val="1"/>
        <c:lblAlgn val="ctr"/>
        <c:lblOffset val="100"/>
        <c:noMultiLvlLbl val="0"/>
      </c:catAx>
      <c:valAx>
        <c:axId val="705773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0577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Bahnschrift Condensed" panose="020B0502040204020203" pitchFamily="34" charset="0"/>
                <a:ea typeface="+mn-ea"/>
                <a:cs typeface="+mn-cs"/>
              </a:defRPr>
            </a:pPr>
            <a:r>
              <a:rPr lang="en-SG" sz="2400" b="1" dirty="0">
                <a:solidFill>
                  <a:schemeClr val="accent5">
                    <a:lumMod val="50000"/>
                  </a:schemeClr>
                </a:solidFill>
              </a:rPr>
              <a:t>Citation per Paper, </a:t>
            </a:r>
            <a:r>
              <a:rPr lang="en-SG" sz="2400" b="1" dirty="0">
                <a:solidFill>
                  <a:srgbClr val="FF0000"/>
                </a:solidFill>
              </a:rPr>
              <a:t>10%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2.6295680868741005E-2"/>
          <c:y val="0.22794036109074375"/>
          <c:w val="0.96202760285456845"/>
          <c:h val="0.58921568921281542"/>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5-DEE7-426B-A3F0-D1CEBC9A7975}"/>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4-DEE7-426B-A3F0-D1CEBC9A7975}"/>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2-DEE7-426B-A3F0-D1CEBC9A7975}"/>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3-DEE7-426B-A3F0-D1CEBC9A7975}"/>
              </c:ext>
            </c:extLst>
          </c:dPt>
          <c:dPt>
            <c:idx val="16"/>
            <c:invertIfNegative val="0"/>
            <c:bubble3D val="0"/>
            <c:spPr>
              <a:solidFill>
                <a:srgbClr val="FF0000"/>
              </a:solidFill>
              <a:ln>
                <a:noFill/>
              </a:ln>
              <a:effectLst/>
            </c:spPr>
            <c:extLst>
              <c:ext xmlns:c16="http://schemas.microsoft.com/office/drawing/2014/chart" uri="{C3380CC4-5D6E-409C-BE32-E72D297353CC}">
                <c16:uniqueId val="{00000001-B5DA-475C-B21E-7DE19A446CF8}"/>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5DA-475C-B21E-7DE19A446CF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VN!$T$5:$T$21</c:f>
              <c:numCache>
                <c:formatCode>General</c:formatCode>
                <c:ptCount val="17"/>
                <c:pt idx="0">
                  <c:v>100</c:v>
                </c:pt>
                <c:pt idx="1">
                  <c:v>36</c:v>
                </c:pt>
                <c:pt idx="2">
                  <c:v>11.6</c:v>
                </c:pt>
                <c:pt idx="3">
                  <c:v>100</c:v>
                </c:pt>
                <c:pt idx="4">
                  <c:v>98.4</c:v>
                </c:pt>
                <c:pt idx="5">
                  <c:v>21</c:v>
                </c:pt>
                <c:pt idx="6">
                  <c:v>99.8</c:v>
                </c:pt>
                <c:pt idx="7">
                  <c:v>7.1</c:v>
                </c:pt>
                <c:pt idx="8">
                  <c:v>97.3</c:v>
                </c:pt>
                <c:pt idx="9">
                  <c:v>30.1</c:v>
                </c:pt>
                <c:pt idx="10">
                  <c:v>83.7</c:v>
                </c:pt>
                <c:pt idx="11">
                  <c:v>8.6999999999999993</c:v>
                </c:pt>
                <c:pt idx="12">
                  <c:v>12.2</c:v>
                </c:pt>
                <c:pt idx="13">
                  <c:v>5.3</c:v>
                </c:pt>
                <c:pt idx="14">
                  <c:v>23.2</c:v>
                </c:pt>
                <c:pt idx="15">
                  <c:v>3.5</c:v>
                </c:pt>
                <c:pt idx="16">
                  <c:v>7.2</c:v>
                </c:pt>
              </c:numCache>
            </c:numRef>
          </c:val>
          <c:extLst>
            <c:ext xmlns:c16="http://schemas.microsoft.com/office/drawing/2014/chart" uri="{C3380CC4-5D6E-409C-BE32-E72D297353CC}">
              <c16:uniqueId val="{00000000-B5DA-475C-B21E-7DE19A446CF8}"/>
            </c:ext>
          </c:extLst>
        </c:ser>
        <c:dLbls>
          <c:dLblPos val="outEnd"/>
          <c:showLegendKey val="0"/>
          <c:showVal val="1"/>
          <c:showCatName val="0"/>
          <c:showSerName val="0"/>
          <c:showPercent val="0"/>
          <c:showBubbleSize val="0"/>
        </c:dLbls>
        <c:gapWidth val="219"/>
        <c:overlap val="-27"/>
        <c:axId val="705580840"/>
        <c:axId val="705581200"/>
      </c:barChart>
      <c:catAx>
        <c:axId val="70558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Bahnschrift Condensed" panose="020B0502040204020203" pitchFamily="34" charset="0"/>
                <a:ea typeface="+mn-ea"/>
                <a:cs typeface="+mn-cs"/>
              </a:defRPr>
            </a:pPr>
            <a:endParaRPr lang="en-US"/>
          </a:p>
        </c:txPr>
        <c:crossAx val="705581200"/>
        <c:crosses val="autoZero"/>
        <c:auto val="1"/>
        <c:lblAlgn val="ctr"/>
        <c:lblOffset val="100"/>
        <c:noMultiLvlLbl val="0"/>
      </c:catAx>
      <c:valAx>
        <c:axId val="70558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Bahnschrift Condensed" panose="020B0502040204020203" pitchFamily="34" charset="0"/>
                <a:ea typeface="+mn-ea"/>
                <a:cs typeface="+mn-cs"/>
              </a:defRPr>
            </a:pPr>
            <a:endParaRPr lang="en-US"/>
          </a:p>
        </c:txPr>
        <c:crossAx val="705580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Bahnschrift Condensed" panose="020B0502040204020203" pitchFamily="34" charset="0"/>
                <a:ea typeface="+mn-ea"/>
                <a:cs typeface="+mn-cs"/>
              </a:defRPr>
            </a:pPr>
            <a:r>
              <a:rPr lang="en-US" sz="2400" b="1" dirty="0">
                <a:solidFill>
                  <a:schemeClr val="accent5">
                    <a:lumMod val="50000"/>
                  </a:schemeClr>
                </a:solidFill>
              </a:rPr>
              <a:t>Papers Per Faculty, </a:t>
            </a:r>
            <a:r>
              <a:rPr lang="en-US" sz="2400" b="1" dirty="0">
                <a:solidFill>
                  <a:srgbClr val="FF0000"/>
                </a:solidFill>
              </a:rPr>
              <a:t>5%</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5-DEC7-4C85-9180-7D29113BD39D}"/>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4-DEC7-4C85-9180-7D29113BD39D}"/>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3-DEC7-4C85-9180-7D29113BD39D}"/>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2-DEC7-4C85-9180-7D29113BD39D}"/>
              </c:ext>
            </c:extLst>
          </c:dPt>
          <c:dPt>
            <c:idx val="16"/>
            <c:invertIfNegative val="0"/>
            <c:bubble3D val="0"/>
            <c:spPr>
              <a:solidFill>
                <a:srgbClr val="FF0000"/>
              </a:solidFill>
              <a:ln>
                <a:noFill/>
              </a:ln>
              <a:effectLst/>
            </c:spPr>
            <c:extLst>
              <c:ext xmlns:c16="http://schemas.microsoft.com/office/drawing/2014/chart" uri="{C3380CC4-5D6E-409C-BE32-E72D297353CC}">
                <c16:uniqueId val="{00000001-CFB0-4DCE-8ADB-0D1C60F9D98D}"/>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FB0-4DCE-8ADB-0D1C60F9D98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VN!$V$5:$V$21</c:f>
              <c:numCache>
                <c:formatCode>General</c:formatCode>
                <c:ptCount val="17"/>
                <c:pt idx="0">
                  <c:v>37.200000000000003</c:v>
                </c:pt>
                <c:pt idx="1">
                  <c:v>5.7</c:v>
                </c:pt>
                <c:pt idx="2">
                  <c:v>7.1</c:v>
                </c:pt>
                <c:pt idx="3">
                  <c:v>45.7</c:v>
                </c:pt>
                <c:pt idx="4">
                  <c:v>8.1999999999999993</c:v>
                </c:pt>
                <c:pt idx="5">
                  <c:v>3.9</c:v>
                </c:pt>
                <c:pt idx="6">
                  <c:v>6.1</c:v>
                </c:pt>
                <c:pt idx="7">
                  <c:v>20.2</c:v>
                </c:pt>
                <c:pt idx="8">
                  <c:v>8.3000000000000007</c:v>
                </c:pt>
                <c:pt idx="9">
                  <c:v>5.3</c:v>
                </c:pt>
                <c:pt idx="10">
                  <c:v>3.1</c:v>
                </c:pt>
                <c:pt idx="11">
                  <c:v>2.4</c:v>
                </c:pt>
                <c:pt idx="12">
                  <c:v>6.8</c:v>
                </c:pt>
                <c:pt idx="13">
                  <c:v>8.9</c:v>
                </c:pt>
                <c:pt idx="14">
                  <c:v>5.7</c:v>
                </c:pt>
                <c:pt idx="15">
                  <c:v>5.3</c:v>
                </c:pt>
                <c:pt idx="16">
                  <c:v>4.3</c:v>
                </c:pt>
              </c:numCache>
            </c:numRef>
          </c:val>
          <c:extLst>
            <c:ext xmlns:c16="http://schemas.microsoft.com/office/drawing/2014/chart" uri="{C3380CC4-5D6E-409C-BE32-E72D297353CC}">
              <c16:uniqueId val="{00000000-CFB0-4DCE-8ADB-0D1C60F9D98D}"/>
            </c:ext>
          </c:extLst>
        </c:ser>
        <c:dLbls>
          <c:dLblPos val="outEnd"/>
          <c:showLegendKey val="0"/>
          <c:showVal val="1"/>
          <c:showCatName val="0"/>
          <c:showSerName val="0"/>
          <c:showPercent val="0"/>
          <c:showBubbleSize val="0"/>
        </c:dLbls>
        <c:gapWidth val="219"/>
        <c:overlap val="-27"/>
        <c:axId val="705419368"/>
        <c:axId val="705417568"/>
      </c:barChart>
      <c:catAx>
        <c:axId val="70541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Bahnschrift Condensed" panose="020B0502040204020203" pitchFamily="34" charset="0"/>
                <a:ea typeface="+mn-ea"/>
                <a:cs typeface="+mn-cs"/>
              </a:defRPr>
            </a:pPr>
            <a:endParaRPr lang="en-US"/>
          </a:p>
        </c:txPr>
        <c:crossAx val="705417568"/>
        <c:crosses val="autoZero"/>
        <c:auto val="1"/>
        <c:lblAlgn val="ctr"/>
        <c:lblOffset val="100"/>
        <c:noMultiLvlLbl val="0"/>
      </c:catAx>
      <c:valAx>
        <c:axId val="70541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Bahnschrift Condensed" panose="020B0502040204020203" pitchFamily="34" charset="0"/>
                <a:ea typeface="+mn-ea"/>
                <a:cs typeface="+mn-cs"/>
              </a:defRPr>
            </a:pPr>
            <a:endParaRPr lang="en-US"/>
          </a:p>
        </c:txPr>
        <c:crossAx val="705419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Bahnschrift Condensed" panose="020B0502040204020203" pitchFamily="34" charset="0"/>
                <a:ea typeface="+mn-ea"/>
                <a:cs typeface="+mn-cs"/>
              </a:defRPr>
            </a:pPr>
            <a:r>
              <a:rPr lang="en-SG" sz="2400" b="1" dirty="0">
                <a:solidFill>
                  <a:srgbClr val="0070C0"/>
                </a:solidFill>
              </a:rPr>
              <a:t>Staff with PhD, </a:t>
            </a:r>
            <a:r>
              <a:rPr lang="en-SG" sz="2400" b="1" dirty="0">
                <a:solidFill>
                  <a:srgbClr val="FF0000"/>
                </a:solidFill>
              </a:rPr>
              <a:t>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3-F81F-4937-ADC4-E135C950943A}"/>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2-F81F-4937-ADC4-E135C950943A}"/>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1-F81F-4937-ADC4-E135C950943A}"/>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0-F81F-4937-ADC4-E135C950943A}"/>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C7C-4FDF-AC91-6C0C3CC90D6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VN!$X$5:$X$21</c:f>
              <c:numCache>
                <c:formatCode>General</c:formatCode>
                <c:ptCount val="17"/>
                <c:pt idx="0">
                  <c:v>1.8</c:v>
                </c:pt>
                <c:pt idx="1">
                  <c:v>26.5</c:v>
                </c:pt>
                <c:pt idx="2">
                  <c:v>1.8</c:v>
                </c:pt>
                <c:pt idx="3">
                  <c:v>1.1000000000000001</c:v>
                </c:pt>
                <c:pt idx="4">
                  <c:v>1</c:v>
                </c:pt>
                <c:pt idx="5">
                  <c:v>1.4</c:v>
                </c:pt>
                <c:pt idx="6">
                  <c:v>8.6</c:v>
                </c:pt>
                <c:pt idx="7">
                  <c:v>58.6</c:v>
                </c:pt>
                <c:pt idx="8">
                  <c:v>1.3</c:v>
                </c:pt>
                <c:pt idx="9">
                  <c:v>2.4</c:v>
                </c:pt>
                <c:pt idx="10">
                  <c:v>0</c:v>
                </c:pt>
                <c:pt idx="11">
                  <c:v>1</c:v>
                </c:pt>
                <c:pt idx="12">
                  <c:v>1.1000000000000001</c:v>
                </c:pt>
                <c:pt idx="13">
                  <c:v>6</c:v>
                </c:pt>
                <c:pt idx="14">
                  <c:v>8.4</c:v>
                </c:pt>
                <c:pt idx="15">
                  <c:v>16.3</c:v>
                </c:pt>
                <c:pt idx="16">
                  <c:v>0</c:v>
                </c:pt>
              </c:numCache>
            </c:numRef>
          </c:val>
          <c:extLst>
            <c:ext xmlns:c16="http://schemas.microsoft.com/office/drawing/2014/chart" uri="{C3380CC4-5D6E-409C-BE32-E72D297353CC}">
              <c16:uniqueId val="{00000000-9C7C-4FDF-AC91-6C0C3CC90D60}"/>
            </c:ext>
          </c:extLst>
        </c:ser>
        <c:dLbls>
          <c:dLblPos val="outEnd"/>
          <c:showLegendKey val="0"/>
          <c:showVal val="1"/>
          <c:showCatName val="0"/>
          <c:showSerName val="0"/>
          <c:showPercent val="0"/>
          <c:showBubbleSize val="0"/>
        </c:dLbls>
        <c:gapWidth val="219"/>
        <c:overlap val="-27"/>
        <c:axId val="717080160"/>
        <c:axId val="717080880"/>
      </c:barChart>
      <c:catAx>
        <c:axId val="71708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Bahnschrift Condensed" panose="020B0502040204020203" pitchFamily="34" charset="0"/>
                <a:ea typeface="+mn-ea"/>
                <a:cs typeface="+mn-cs"/>
              </a:defRPr>
            </a:pPr>
            <a:endParaRPr lang="en-US"/>
          </a:p>
        </c:txPr>
        <c:crossAx val="717080880"/>
        <c:crosses val="autoZero"/>
        <c:auto val="1"/>
        <c:lblAlgn val="ctr"/>
        <c:lblOffset val="100"/>
        <c:noMultiLvlLbl val="0"/>
      </c:catAx>
      <c:valAx>
        <c:axId val="71708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1708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SG" sz="2400" b="1" dirty="0">
                <a:solidFill>
                  <a:schemeClr val="accent5">
                    <a:lumMod val="50000"/>
                  </a:schemeClr>
                </a:solidFill>
              </a:rPr>
              <a:t>International Faculty, </a:t>
            </a:r>
            <a:r>
              <a:rPr lang="en-SG" sz="2400" b="1" dirty="0">
                <a:solidFill>
                  <a:srgbClr val="FF0000"/>
                </a:solidFill>
              </a:rPr>
              <a:t>2.5%</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3-E422-4C4D-8BBC-0AAED0718687}"/>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2-E422-4C4D-8BBC-0AAED0718687}"/>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1-E422-4C4D-8BBC-0AAED0718687}"/>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0-E422-4C4D-8BBC-0AAED0718687}"/>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1F3-4A49-8B52-A324438B1F6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VN!$Z$5:$Z$21</c:f>
              <c:numCache>
                <c:formatCode>General</c:formatCode>
                <c:ptCount val="17"/>
                <c:pt idx="0">
                  <c:v>72.5</c:v>
                </c:pt>
                <c:pt idx="1">
                  <c:v>16.899999999999999</c:v>
                </c:pt>
                <c:pt idx="2">
                  <c:v>12.7</c:v>
                </c:pt>
                <c:pt idx="3">
                  <c:v>27.1</c:v>
                </c:pt>
                <c:pt idx="4">
                  <c:v>4.4000000000000004</c:v>
                </c:pt>
                <c:pt idx="5">
                  <c:v>14.7</c:v>
                </c:pt>
                <c:pt idx="6">
                  <c:v>44.5</c:v>
                </c:pt>
                <c:pt idx="7">
                  <c:v>12.8</c:v>
                </c:pt>
                <c:pt idx="8">
                  <c:v>2.2999999999999998</c:v>
                </c:pt>
                <c:pt idx="9">
                  <c:v>6.1</c:v>
                </c:pt>
                <c:pt idx="10">
                  <c:v>0</c:v>
                </c:pt>
                <c:pt idx="11">
                  <c:v>11.9</c:v>
                </c:pt>
                <c:pt idx="12">
                  <c:v>2.2999999999999998</c:v>
                </c:pt>
                <c:pt idx="13">
                  <c:v>49.3</c:v>
                </c:pt>
                <c:pt idx="14">
                  <c:v>45.6</c:v>
                </c:pt>
                <c:pt idx="15">
                  <c:v>2.5</c:v>
                </c:pt>
                <c:pt idx="16">
                  <c:v>0</c:v>
                </c:pt>
              </c:numCache>
            </c:numRef>
          </c:val>
          <c:extLst>
            <c:ext xmlns:c16="http://schemas.microsoft.com/office/drawing/2014/chart" uri="{C3380CC4-5D6E-409C-BE32-E72D297353CC}">
              <c16:uniqueId val="{00000000-D1F3-4A49-8B52-A324438B1F67}"/>
            </c:ext>
          </c:extLst>
        </c:ser>
        <c:dLbls>
          <c:dLblPos val="outEnd"/>
          <c:showLegendKey val="0"/>
          <c:showVal val="1"/>
          <c:showCatName val="0"/>
          <c:showSerName val="0"/>
          <c:showPercent val="0"/>
          <c:showBubbleSize val="0"/>
        </c:dLbls>
        <c:gapWidth val="219"/>
        <c:overlap val="-27"/>
        <c:axId val="751838000"/>
        <c:axId val="751836560"/>
      </c:barChart>
      <c:catAx>
        <c:axId val="75183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Bahnschrift Condensed" panose="020B0502040204020203" pitchFamily="34" charset="0"/>
                <a:ea typeface="+mn-ea"/>
                <a:cs typeface="+mn-cs"/>
              </a:defRPr>
            </a:pPr>
            <a:endParaRPr lang="en-US"/>
          </a:p>
        </c:txPr>
        <c:crossAx val="751836560"/>
        <c:crosses val="autoZero"/>
        <c:auto val="1"/>
        <c:lblAlgn val="ctr"/>
        <c:lblOffset val="100"/>
        <c:noMultiLvlLbl val="0"/>
      </c:catAx>
      <c:valAx>
        <c:axId val="751836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5183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accent5">
                    <a:lumMod val="50000"/>
                  </a:schemeClr>
                </a:solidFill>
                <a:latin typeface="Bahnschrift Condensed" panose="020B0502040204020203" pitchFamily="34" charset="0"/>
                <a:ea typeface="+mn-ea"/>
                <a:cs typeface="+mn-cs"/>
              </a:defRPr>
            </a:pPr>
            <a:r>
              <a:rPr lang="en-US" sz="2400" dirty="0">
                <a:solidFill>
                  <a:schemeClr val="accent5">
                    <a:lumMod val="50000"/>
                  </a:schemeClr>
                </a:solidFill>
              </a:rPr>
              <a:t>International Students, </a:t>
            </a:r>
            <a:r>
              <a:rPr lang="en-US" sz="2400" dirty="0">
                <a:solidFill>
                  <a:srgbClr val="FF0000"/>
                </a:solidFill>
              </a:rPr>
              <a:t>2.5%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3-047E-48CF-B2F0-42E90CE738A1}"/>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2-047E-48CF-B2F0-42E90CE738A1}"/>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1-047E-48CF-B2F0-42E90CE738A1}"/>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0-047E-48CF-B2F0-42E90CE738A1}"/>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885-464E-8998-FEEDCDB64A0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VN!$AB$5:$AB$21</c:f>
              <c:numCache>
                <c:formatCode>General</c:formatCode>
                <c:ptCount val="17"/>
                <c:pt idx="0">
                  <c:v>4.7</c:v>
                </c:pt>
                <c:pt idx="1">
                  <c:v>2.5</c:v>
                </c:pt>
                <c:pt idx="2">
                  <c:v>1.9</c:v>
                </c:pt>
                <c:pt idx="3">
                  <c:v>4.8</c:v>
                </c:pt>
                <c:pt idx="4">
                  <c:v>2.9</c:v>
                </c:pt>
                <c:pt idx="5">
                  <c:v>4.9000000000000004</c:v>
                </c:pt>
                <c:pt idx="6">
                  <c:v>1.7</c:v>
                </c:pt>
                <c:pt idx="7">
                  <c:v>2.7</c:v>
                </c:pt>
                <c:pt idx="8">
                  <c:v>2.4</c:v>
                </c:pt>
                <c:pt idx="9">
                  <c:v>6.4</c:v>
                </c:pt>
                <c:pt idx="10">
                  <c:v>0</c:v>
                </c:pt>
                <c:pt idx="11">
                  <c:v>1.9</c:v>
                </c:pt>
                <c:pt idx="12">
                  <c:v>6.8</c:v>
                </c:pt>
                <c:pt idx="13">
                  <c:v>1.1000000000000001</c:v>
                </c:pt>
                <c:pt idx="14">
                  <c:v>1.5</c:v>
                </c:pt>
                <c:pt idx="15">
                  <c:v>3.5</c:v>
                </c:pt>
                <c:pt idx="16">
                  <c:v>0</c:v>
                </c:pt>
              </c:numCache>
            </c:numRef>
          </c:val>
          <c:extLst>
            <c:ext xmlns:c16="http://schemas.microsoft.com/office/drawing/2014/chart" uri="{C3380CC4-5D6E-409C-BE32-E72D297353CC}">
              <c16:uniqueId val="{00000000-1885-464E-8998-FEEDCDB64A02}"/>
            </c:ext>
          </c:extLst>
        </c:ser>
        <c:dLbls>
          <c:dLblPos val="outEnd"/>
          <c:showLegendKey val="0"/>
          <c:showVal val="1"/>
          <c:showCatName val="0"/>
          <c:showSerName val="0"/>
          <c:showPercent val="0"/>
          <c:showBubbleSize val="0"/>
        </c:dLbls>
        <c:gapWidth val="219"/>
        <c:overlap val="-27"/>
        <c:axId val="751836920"/>
        <c:axId val="717083040"/>
      </c:barChart>
      <c:catAx>
        <c:axId val="7518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17083040"/>
        <c:crosses val="autoZero"/>
        <c:auto val="1"/>
        <c:lblAlgn val="ctr"/>
        <c:lblOffset val="100"/>
        <c:noMultiLvlLbl val="0"/>
      </c:catAx>
      <c:valAx>
        <c:axId val="717083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51836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b="1">
                <a:solidFill>
                  <a:schemeClr val="accent5">
                    <a:lumMod val="50000"/>
                  </a:schemeClr>
                </a:solidFill>
              </a:rPr>
              <a:t>LĨNH VỰC NGHỆ THUẬT VÀ NHÂN VĂN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20769588438922038"/>
          <c:y val="0.11726857664391011"/>
          <c:w val="0.75587240172370884"/>
          <c:h val="0.73207496082852097"/>
        </c:manualLayout>
      </c:layout>
      <c:barChart>
        <c:barDir val="bar"/>
        <c:grouping val="stacked"/>
        <c:varyColors val="0"/>
        <c:ser>
          <c:idx val="0"/>
          <c:order val="0"/>
          <c:tx>
            <c:strRef>
              <c:f>Sheet2!$B$1</c:f>
              <c:strCache>
                <c:ptCount val="1"/>
                <c:pt idx="0">
                  <c:v>Uy tín học thuật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c:f>
              <c:strCache>
                <c:ptCount val="4"/>
                <c:pt idx="0">
                  <c:v>Kiến trúc</c:v>
                </c:pt>
                <c:pt idx="1">
                  <c:v>Ngôn ngữ Anh và Văn học</c:v>
                </c:pt>
                <c:pt idx="2">
                  <c:v>Lịch sử</c:v>
                </c:pt>
                <c:pt idx="3">
                  <c:v>Triết học</c:v>
                </c:pt>
              </c:strCache>
            </c:strRef>
          </c:cat>
          <c:val>
            <c:numRef>
              <c:f>Sheet2!$B$2:$B$5</c:f>
              <c:numCache>
                <c:formatCode>0.0%</c:formatCode>
                <c:ptCount val="4"/>
                <c:pt idx="0">
                  <c:v>0.7</c:v>
                </c:pt>
                <c:pt idx="1">
                  <c:v>0.8</c:v>
                </c:pt>
                <c:pt idx="2">
                  <c:v>0.6</c:v>
                </c:pt>
                <c:pt idx="3">
                  <c:v>0.75</c:v>
                </c:pt>
              </c:numCache>
            </c:numRef>
          </c:val>
          <c:extLst>
            <c:ext xmlns:c16="http://schemas.microsoft.com/office/drawing/2014/chart" uri="{C3380CC4-5D6E-409C-BE32-E72D297353CC}">
              <c16:uniqueId val="{00000000-0635-4BCB-94ED-826AF289E734}"/>
            </c:ext>
          </c:extLst>
        </c:ser>
        <c:ser>
          <c:idx val="1"/>
          <c:order val="1"/>
          <c:tx>
            <c:strRef>
              <c:f>Sheet2!$C$1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c:f>
              <c:strCache>
                <c:ptCount val="4"/>
                <c:pt idx="0">
                  <c:v>Kiến trúc</c:v>
                </c:pt>
                <c:pt idx="1">
                  <c:v>Ngôn ngữ Anh và Văn học</c:v>
                </c:pt>
                <c:pt idx="2">
                  <c:v>Lịch sử</c:v>
                </c:pt>
                <c:pt idx="3">
                  <c:v>Triết học</c:v>
                </c:pt>
              </c:strCache>
            </c:strRef>
          </c:cat>
          <c:val>
            <c:numRef>
              <c:f>Sheet2!$C$2:$C$5</c:f>
              <c:numCache>
                <c:formatCode>0.0%</c:formatCode>
                <c:ptCount val="4"/>
                <c:pt idx="0">
                  <c:v>0.1</c:v>
                </c:pt>
                <c:pt idx="1">
                  <c:v>0.1</c:v>
                </c:pt>
                <c:pt idx="2">
                  <c:v>0.1</c:v>
                </c:pt>
                <c:pt idx="3">
                  <c:v>0.05</c:v>
                </c:pt>
              </c:numCache>
            </c:numRef>
          </c:val>
          <c:extLst>
            <c:ext xmlns:c16="http://schemas.microsoft.com/office/drawing/2014/chart" uri="{C3380CC4-5D6E-409C-BE32-E72D297353CC}">
              <c16:uniqueId val="{00000001-0635-4BCB-94ED-826AF289E734}"/>
            </c:ext>
          </c:extLst>
        </c:ser>
        <c:ser>
          <c:idx val="2"/>
          <c:order val="2"/>
          <c:tx>
            <c:strRef>
              <c:f>Sheet2!$D$1</c:f>
              <c:strCache>
                <c:ptCount val="1"/>
                <c:pt idx="0">
                  <c:v>Trích dẫn trên mỗi bài báo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c:f>
              <c:strCache>
                <c:ptCount val="4"/>
                <c:pt idx="0">
                  <c:v>Kiến trúc</c:v>
                </c:pt>
                <c:pt idx="1">
                  <c:v>Ngôn ngữ Anh và Văn học</c:v>
                </c:pt>
                <c:pt idx="2">
                  <c:v>Lịch sử</c:v>
                </c:pt>
                <c:pt idx="3">
                  <c:v>Triết học</c:v>
                </c:pt>
              </c:strCache>
            </c:strRef>
          </c:cat>
          <c:val>
            <c:numRef>
              <c:f>Sheet2!$D$2:$D$5</c:f>
              <c:numCache>
                <c:formatCode>0.0%</c:formatCode>
                <c:ptCount val="4"/>
                <c:pt idx="0">
                  <c:v>0.1</c:v>
                </c:pt>
                <c:pt idx="1">
                  <c:v>0.1</c:v>
                </c:pt>
                <c:pt idx="2">
                  <c:v>0.15</c:v>
                </c:pt>
                <c:pt idx="3">
                  <c:v>0.1</c:v>
                </c:pt>
              </c:numCache>
            </c:numRef>
          </c:val>
          <c:extLst>
            <c:ext xmlns:c16="http://schemas.microsoft.com/office/drawing/2014/chart" uri="{C3380CC4-5D6E-409C-BE32-E72D297353CC}">
              <c16:uniqueId val="{00000002-0635-4BCB-94ED-826AF289E734}"/>
            </c:ext>
          </c:extLst>
        </c:ser>
        <c:ser>
          <c:idx val="3"/>
          <c:order val="3"/>
          <c:tx>
            <c:strRef>
              <c:f>Sheet2!$E$1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B050"/>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c:f>
              <c:strCache>
                <c:ptCount val="4"/>
                <c:pt idx="0">
                  <c:v>Kiến trúc</c:v>
                </c:pt>
                <c:pt idx="1">
                  <c:v>Ngôn ngữ Anh và Văn học</c:v>
                </c:pt>
                <c:pt idx="2">
                  <c:v>Lịch sử</c:v>
                </c:pt>
                <c:pt idx="3">
                  <c:v>Triết học</c:v>
                </c:pt>
              </c:strCache>
            </c:strRef>
          </c:cat>
          <c:val>
            <c:numRef>
              <c:f>Sheet2!$E$2:$E$5</c:f>
              <c:numCache>
                <c:formatCode>General</c:formatCode>
                <c:ptCount val="4"/>
                <c:pt idx="0" formatCode="0.0%">
                  <c:v>0.1</c:v>
                </c:pt>
                <c:pt idx="2" formatCode="0.0%">
                  <c:v>0.15</c:v>
                </c:pt>
                <c:pt idx="3" formatCode="0.0%">
                  <c:v>0.1</c:v>
                </c:pt>
              </c:numCache>
            </c:numRef>
          </c:val>
          <c:extLst>
            <c:ext xmlns:c16="http://schemas.microsoft.com/office/drawing/2014/chart" uri="{C3380CC4-5D6E-409C-BE32-E72D297353CC}">
              <c16:uniqueId val="{00000003-0635-4BCB-94ED-826AF289E734}"/>
            </c:ext>
          </c:extLst>
        </c:ser>
        <c:dLbls>
          <c:dLblPos val="inBase"/>
          <c:showLegendKey val="0"/>
          <c:showVal val="1"/>
          <c:showCatName val="0"/>
          <c:showSerName val="0"/>
          <c:showPercent val="0"/>
          <c:showBubbleSize val="0"/>
        </c:dLbls>
        <c:gapWidth val="150"/>
        <c:overlap val="100"/>
        <c:axId val="888857256"/>
        <c:axId val="888861576"/>
      </c:barChart>
      <c:catAx>
        <c:axId val="888857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crossAx val="888861576"/>
        <c:crosses val="autoZero"/>
        <c:auto val="1"/>
        <c:lblAlgn val="ctr"/>
        <c:lblOffset val="100"/>
        <c:noMultiLvlLbl val="0"/>
      </c:catAx>
      <c:valAx>
        <c:axId val="888861576"/>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88857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2000">
          <a:latin typeface="Bahnschrift Condensed" panose="020B0502040204020203"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Bahnschrift Condensed" panose="020B0502040204020203" pitchFamily="34" charset="0"/>
                <a:ea typeface="+mn-ea"/>
                <a:cs typeface="+mn-cs"/>
              </a:defRPr>
            </a:pPr>
            <a:r>
              <a:rPr lang="en-SG" sz="2400" dirty="0">
                <a:solidFill>
                  <a:schemeClr val="accent5">
                    <a:lumMod val="50000"/>
                  </a:schemeClr>
                </a:solidFill>
              </a:rPr>
              <a:t>Inbound Exchange</a:t>
            </a:r>
            <a:r>
              <a:rPr lang="en-SG" sz="2400" dirty="0"/>
              <a:t>, </a:t>
            </a:r>
            <a:r>
              <a:rPr lang="en-SG" sz="2400" dirty="0">
                <a:solidFill>
                  <a:srgbClr val="FF0000"/>
                </a:solidFill>
              </a:rPr>
              <a:t>2.5%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5-B01C-41EC-9AF4-A07EFEF4F0F8}"/>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4-B01C-41EC-9AF4-A07EFEF4F0F8}"/>
              </c:ext>
            </c:extLst>
          </c:dPt>
          <c:dPt>
            <c:idx val="14"/>
            <c:invertIfNegative val="0"/>
            <c:bubble3D val="0"/>
            <c:spPr>
              <a:solidFill>
                <a:schemeClr val="accent6">
                  <a:lumMod val="75000"/>
                </a:schemeClr>
              </a:solidFill>
              <a:ln>
                <a:solidFill>
                  <a:srgbClr val="0000FF"/>
                </a:solidFill>
              </a:ln>
              <a:effectLst/>
            </c:spPr>
            <c:extLst>
              <c:ext xmlns:c16="http://schemas.microsoft.com/office/drawing/2014/chart" uri="{C3380CC4-5D6E-409C-BE32-E72D297353CC}">
                <c16:uniqueId val="{00000003-B01C-41EC-9AF4-A07EFEF4F0F8}"/>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2-B01C-41EC-9AF4-A07EFEF4F0F8}"/>
              </c:ext>
            </c:extLst>
          </c:dPt>
          <c:dPt>
            <c:idx val="16"/>
            <c:invertIfNegative val="0"/>
            <c:bubble3D val="0"/>
            <c:spPr>
              <a:solidFill>
                <a:srgbClr val="FF0000"/>
              </a:solidFill>
              <a:ln>
                <a:noFill/>
              </a:ln>
              <a:effectLst/>
            </c:spPr>
            <c:extLst>
              <c:ext xmlns:c16="http://schemas.microsoft.com/office/drawing/2014/chart" uri="{C3380CC4-5D6E-409C-BE32-E72D297353CC}">
                <c16:uniqueId val="{00000001-9C31-442E-A545-8002583AE7A0}"/>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C31-442E-A545-8002583AE7A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VN!$AD$5:$AD$21</c:f>
              <c:numCache>
                <c:formatCode>General</c:formatCode>
                <c:ptCount val="17"/>
                <c:pt idx="0">
                  <c:v>7.6</c:v>
                </c:pt>
                <c:pt idx="1">
                  <c:v>30.8</c:v>
                </c:pt>
                <c:pt idx="2">
                  <c:v>2.5</c:v>
                </c:pt>
                <c:pt idx="3">
                  <c:v>75.7</c:v>
                </c:pt>
                <c:pt idx="4">
                  <c:v>1.1000000000000001</c:v>
                </c:pt>
                <c:pt idx="5">
                  <c:v>21.6</c:v>
                </c:pt>
                <c:pt idx="6">
                  <c:v>5.4</c:v>
                </c:pt>
                <c:pt idx="7">
                  <c:v>23.2</c:v>
                </c:pt>
                <c:pt idx="8">
                  <c:v>1.2</c:v>
                </c:pt>
                <c:pt idx="9">
                  <c:v>2.4</c:v>
                </c:pt>
                <c:pt idx="10">
                  <c:v>1.1000000000000001</c:v>
                </c:pt>
                <c:pt idx="11">
                  <c:v>34.200000000000003</c:v>
                </c:pt>
                <c:pt idx="12">
                  <c:v>1.3</c:v>
                </c:pt>
                <c:pt idx="13">
                  <c:v>7.6</c:v>
                </c:pt>
                <c:pt idx="14">
                  <c:v>1.1000000000000001</c:v>
                </c:pt>
                <c:pt idx="15">
                  <c:v>4.5</c:v>
                </c:pt>
                <c:pt idx="16">
                  <c:v>1.1000000000000001</c:v>
                </c:pt>
              </c:numCache>
            </c:numRef>
          </c:val>
          <c:extLst>
            <c:ext xmlns:c16="http://schemas.microsoft.com/office/drawing/2014/chart" uri="{C3380CC4-5D6E-409C-BE32-E72D297353CC}">
              <c16:uniqueId val="{00000000-9C31-442E-A545-8002583AE7A0}"/>
            </c:ext>
          </c:extLst>
        </c:ser>
        <c:dLbls>
          <c:dLblPos val="outEnd"/>
          <c:showLegendKey val="0"/>
          <c:showVal val="1"/>
          <c:showCatName val="0"/>
          <c:showSerName val="0"/>
          <c:showPercent val="0"/>
          <c:showBubbleSize val="0"/>
        </c:dLbls>
        <c:gapWidth val="219"/>
        <c:overlap val="-27"/>
        <c:axId val="705580480"/>
        <c:axId val="753188960"/>
      </c:barChart>
      <c:catAx>
        <c:axId val="70558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Bahnschrift Condensed" panose="020B0502040204020203" pitchFamily="34" charset="0"/>
                <a:ea typeface="+mn-ea"/>
                <a:cs typeface="+mn-cs"/>
              </a:defRPr>
            </a:pPr>
            <a:endParaRPr lang="en-US"/>
          </a:p>
        </c:txPr>
        <c:crossAx val="753188960"/>
        <c:crosses val="autoZero"/>
        <c:auto val="1"/>
        <c:lblAlgn val="ctr"/>
        <c:lblOffset val="100"/>
        <c:noMultiLvlLbl val="0"/>
      </c:catAx>
      <c:valAx>
        <c:axId val="753188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0558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Bahnschrift Condensed" panose="020B0502040204020203" pitchFamily="34" charset="0"/>
                <a:ea typeface="+mn-ea"/>
                <a:cs typeface="+mn-cs"/>
              </a:defRPr>
            </a:pPr>
            <a:r>
              <a:rPr lang="en-SG" sz="2400" dirty="0">
                <a:solidFill>
                  <a:schemeClr val="accent5">
                    <a:lumMod val="50000"/>
                  </a:schemeClr>
                </a:solidFill>
              </a:rPr>
              <a:t>Outbound Exchange</a:t>
            </a:r>
            <a:r>
              <a:rPr lang="en-SG" sz="2400" dirty="0"/>
              <a:t>, </a:t>
            </a:r>
            <a:r>
              <a:rPr lang="en-SG" sz="2400" dirty="0">
                <a:solidFill>
                  <a:srgbClr val="FF0000"/>
                </a:solidFill>
              </a:rPr>
              <a:t>2.5%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5-5473-48B8-8EBB-69D6D1951B33}"/>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4-5473-48B8-8EBB-69D6D1951B33}"/>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2-5473-48B8-8EBB-69D6D1951B33}"/>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3-5473-48B8-8EBB-69D6D1951B33}"/>
              </c:ext>
            </c:extLst>
          </c:dPt>
          <c:dPt>
            <c:idx val="16"/>
            <c:invertIfNegative val="0"/>
            <c:bubble3D val="0"/>
            <c:spPr>
              <a:solidFill>
                <a:srgbClr val="FF0000"/>
              </a:solidFill>
              <a:ln>
                <a:noFill/>
              </a:ln>
              <a:effectLst/>
            </c:spPr>
            <c:extLst>
              <c:ext xmlns:c16="http://schemas.microsoft.com/office/drawing/2014/chart" uri="{C3380CC4-5D6E-409C-BE32-E72D297353CC}">
                <c16:uniqueId val="{00000001-7CCA-4AB0-BE64-E2E645E1BFC1}"/>
              </c:ext>
            </c:extLst>
          </c:dPt>
          <c:dLbls>
            <c:dLbl>
              <c:idx val="1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CCA-4AB0-BE64-E2E645E1BFC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VN!$D$5:$D$21</c:f>
              <c:strCache>
                <c:ptCount val="17"/>
                <c:pt idx="0">
                  <c:v>Duy Tan University</c:v>
                </c:pt>
                <c:pt idx="1">
                  <c:v>Vietnam National University, Hanoi </c:v>
                </c:pt>
                <c:pt idx="2">
                  <c:v>Viet Nam National University Ho Chi Minh City (VNU-HCM)</c:v>
                </c:pt>
                <c:pt idx="3">
                  <c:v>Ton Duc Thang University</c:v>
                </c:pt>
                <c:pt idx="4">
                  <c:v>Nguyen Tat Thanh University (NTTU), HCMC</c:v>
                </c:pt>
                <c:pt idx="5">
                  <c:v>Hue University</c:v>
                </c:pt>
                <c:pt idx="6">
                  <c:v>University of Economics Ho Chi Minh City</c:v>
                </c:pt>
                <c:pt idx="7">
                  <c:v>Hanoi University of Science and Technology</c:v>
                </c:pt>
                <c:pt idx="8">
                  <c:v>Ho Chi Minh City University of Technology and Education</c:v>
                </c:pt>
                <c:pt idx="9">
                  <c:v>University of Da Nang</c:v>
                </c:pt>
                <c:pt idx="10">
                  <c:v>University of Transport and Communications</c:v>
                </c:pt>
                <c:pt idx="11">
                  <c:v>Van Lang University</c:v>
                </c:pt>
                <c:pt idx="12">
                  <c:v>Industrial University of Ho Chi Minh City</c:v>
                </c:pt>
                <c:pt idx="13">
                  <c:v>Can Tho University</c:v>
                </c:pt>
                <c:pt idx="14">
                  <c:v>Ho Chi Minh City Open University</c:v>
                </c:pt>
                <c:pt idx="15">
                  <c:v>Hanoi National University of Education</c:v>
                </c:pt>
                <c:pt idx="16">
                  <c:v>Vinh University</c:v>
                </c:pt>
              </c:strCache>
            </c:strRef>
          </c:cat>
          <c:val>
            <c:numRef>
              <c:f>VN!$AF$5:$AF$21</c:f>
              <c:numCache>
                <c:formatCode>General</c:formatCode>
                <c:ptCount val="17"/>
                <c:pt idx="0">
                  <c:v>9.6</c:v>
                </c:pt>
                <c:pt idx="1">
                  <c:v>19.3</c:v>
                </c:pt>
                <c:pt idx="2">
                  <c:v>1.7</c:v>
                </c:pt>
                <c:pt idx="3">
                  <c:v>59.4</c:v>
                </c:pt>
                <c:pt idx="4">
                  <c:v>1.3</c:v>
                </c:pt>
                <c:pt idx="5">
                  <c:v>3</c:v>
                </c:pt>
                <c:pt idx="6">
                  <c:v>6.4</c:v>
                </c:pt>
                <c:pt idx="7">
                  <c:v>19.899999999999999</c:v>
                </c:pt>
                <c:pt idx="8">
                  <c:v>1.2</c:v>
                </c:pt>
                <c:pt idx="9">
                  <c:v>2</c:v>
                </c:pt>
                <c:pt idx="10">
                  <c:v>1.1000000000000001</c:v>
                </c:pt>
                <c:pt idx="11">
                  <c:v>3.3</c:v>
                </c:pt>
                <c:pt idx="12">
                  <c:v>1.1000000000000001</c:v>
                </c:pt>
                <c:pt idx="13">
                  <c:v>7.1</c:v>
                </c:pt>
                <c:pt idx="14">
                  <c:v>2.2000000000000002</c:v>
                </c:pt>
                <c:pt idx="15">
                  <c:v>1.4</c:v>
                </c:pt>
                <c:pt idx="16">
                  <c:v>1.1000000000000001</c:v>
                </c:pt>
              </c:numCache>
            </c:numRef>
          </c:val>
          <c:extLst>
            <c:ext xmlns:c16="http://schemas.microsoft.com/office/drawing/2014/chart" uri="{C3380CC4-5D6E-409C-BE32-E72D297353CC}">
              <c16:uniqueId val="{00000000-7CCA-4AB0-BE64-E2E645E1BFC1}"/>
            </c:ext>
          </c:extLst>
        </c:ser>
        <c:dLbls>
          <c:dLblPos val="outEnd"/>
          <c:showLegendKey val="0"/>
          <c:showVal val="1"/>
          <c:showCatName val="0"/>
          <c:showSerName val="0"/>
          <c:showPercent val="0"/>
          <c:showBubbleSize val="0"/>
        </c:dLbls>
        <c:gapWidth val="219"/>
        <c:overlap val="-27"/>
        <c:axId val="705779856"/>
        <c:axId val="705782016"/>
      </c:barChart>
      <c:catAx>
        <c:axId val="70577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Bahnschrift Condensed" panose="020B0502040204020203" pitchFamily="34" charset="0"/>
                <a:ea typeface="+mn-ea"/>
                <a:cs typeface="+mn-cs"/>
              </a:defRPr>
            </a:pPr>
            <a:endParaRPr lang="en-US"/>
          </a:p>
        </c:txPr>
        <c:crossAx val="705782016"/>
        <c:crosses val="autoZero"/>
        <c:auto val="1"/>
        <c:lblAlgn val="ctr"/>
        <c:lblOffset val="100"/>
        <c:noMultiLvlLbl val="0"/>
      </c:catAx>
      <c:valAx>
        <c:axId val="70578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05779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KHOA HỌC </a:t>
            </a:r>
            <a:r>
              <a:rPr lang="en-US" sz="2400" b="1" dirty="0" err="1">
                <a:solidFill>
                  <a:schemeClr val="accent5">
                    <a:lumMod val="50000"/>
                  </a:schemeClr>
                </a:solidFill>
              </a:rPr>
              <a:t>XÃ</a:t>
            </a:r>
            <a:r>
              <a:rPr lang="en-US" sz="2400" b="1" dirty="0">
                <a:solidFill>
                  <a:schemeClr val="accent5">
                    <a:lumMod val="50000"/>
                  </a:schemeClr>
                </a:solidFill>
              </a:rPr>
              <a:t> </a:t>
            </a:r>
            <a:r>
              <a:rPr lang="en-US" sz="2400" b="1" dirty="0" err="1">
                <a:solidFill>
                  <a:schemeClr val="accent5">
                    <a:lumMod val="50000"/>
                  </a:schemeClr>
                </a:solidFill>
              </a:rPr>
              <a:t>HỘI</a:t>
            </a:r>
            <a:r>
              <a:rPr lang="en-US" sz="2400" b="1" dirty="0">
                <a:solidFill>
                  <a:schemeClr val="accent5">
                    <a:lumMod val="50000"/>
                  </a:schemeClr>
                </a:solidFill>
              </a:rPr>
              <a:t> </a:t>
            </a:r>
            <a:r>
              <a:rPr lang="en-US" sz="2400" b="1" dirty="0" err="1">
                <a:solidFill>
                  <a:schemeClr val="accent5">
                    <a:lumMod val="50000"/>
                  </a:schemeClr>
                </a:solidFill>
              </a:rPr>
              <a:t>VÀ</a:t>
            </a:r>
            <a:r>
              <a:rPr lang="en-US" sz="2400" b="1" dirty="0">
                <a:solidFill>
                  <a:schemeClr val="accent5">
                    <a:lumMod val="50000"/>
                  </a:schemeClr>
                </a:solidFill>
              </a:rPr>
              <a:t> QUẢN LÝ</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16048348000153778"/>
          <c:y val="8.5788882345205347E-2"/>
          <c:w val="0.82789168415662195"/>
          <c:h val="0.82397487320819029"/>
        </c:manualLayout>
      </c:layout>
      <c:barChart>
        <c:barDir val="bar"/>
        <c:grouping val="stacked"/>
        <c:varyColors val="0"/>
        <c:ser>
          <c:idx val="0"/>
          <c:order val="0"/>
          <c:tx>
            <c:strRef>
              <c:f>'KHXH&amp;QL'!$B$1</c:f>
              <c:strCache>
                <c:ptCount val="1"/>
                <c:pt idx="0">
                  <c:v>Uy tín học thuật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'KHXH&amp;QL'!$A$2:$A$14</c:f>
              <c:strCache>
                <c:ptCount val="13"/>
                <c:pt idx="0">
                  <c:v>Kế toán và tài chính</c:v>
                </c:pt>
                <c:pt idx="1">
                  <c:v>Kinh doanh và quản lý</c:v>
                </c:pt>
                <c:pt idx="2">
                  <c:v>Truyền thông đa phương tiện</c:v>
                </c:pt>
                <c:pt idx="3">
                  <c:v>Nghiên cứu phát triển</c:v>
                </c:pt>
                <c:pt idx="4">
                  <c:v>Kinh tế &amp; Kinh tế lượng</c:v>
                </c:pt>
                <c:pt idx="5">
                  <c:v>Giáo dục học</c:v>
                </c:pt>
                <c:pt idx="6">
                  <c:v>Quản lý Khách sạn &amp; Giải trí</c:v>
                </c:pt>
                <c:pt idx="7">
                  <c:v>Luật</c:v>
                </c:pt>
                <c:pt idx="8">
                  <c:v>Marketing</c:v>
                </c:pt>
                <c:pt idx="9">
                  <c:v>Chính sách xã hội &amp; Quản lý</c:v>
                </c:pt>
                <c:pt idx="10">
                  <c:v>Xã hội học</c:v>
                </c:pt>
                <c:pt idx="11">
                  <c:v>Thể dục Thể thao </c:v>
                </c:pt>
                <c:pt idx="12">
                  <c:v>Thống kê &amp; NC Hành vi</c:v>
                </c:pt>
              </c:strCache>
            </c:strRef>
          </c:cat>
          <c:val>
            <c:numRef>
              <c:f>'KHXH&amp;QL'!$B$2:$B$14</c:f>
              <c:numCache>
                <c:formatCode>0.0%</c:formatCode>
                <c:ptCount val="13"/>
                <c:pt idx="0">
                  <c:v>0.5</c:v>
                </c:pt>
                <c:pt idx="1">
                  <c:v>0.5</c:v>
                </c:pt>
                <c:pt idx="2">
                  <c:v>0.5</c:v>
                </c:pt>
                <c:pt idx="3">
                  <c:v>0.6</c:v>
                </c:pt>
                <c:pt idx="4">
                  <c:v>0.4</c:v>
                </c:pt>
                <c:pt idx="5">
                  <c:v>0.5</c:v>
                </c:pt>
                <c:pt idx="6">
                  <c:v>0.45</c:v>
                </c:pt>
                <c:pt idx="7">
                  <c:v>0.5</c:v>
                </c:pt>
                <c:pt idx="8">
                  <c:v>0.5</c:v>
                </c:pt>
                <c:pt idx="9">
                  <c:v>0.7</c:v>
                </c:pt>
                <c:pt idx="10">
                  <c:v>0.7</c:v>
                </c:pt>
                <c:pt idx="11">
                  <c:v>0.6</c:v>
                </c:pt>
                <c:pt idx="12">
                  <c:v>0.5</c:v>
                </c:pt>
              </c:numCache>
            </c:numRef>
          </c:val>
          <c:extLst>
            <c:ext xmlns:c16="http://schemas.microsoft.com/office/drawing/2014/chart" uri="{C3380CC4-5D6E-409C-BE32-E72D297353CC}">
              <c16:uniqueId val="{00000000-32DE-4D9B-BC82-547FA3CC98BA}"/>
            </c:ext>
          </c:extLst>
        </c:ser>
        <c:ser>
          <c:idx val="1"/>
          <c:order val="1"/>
          <c:tx>
            <c:strRef>
              <c:f>'KHXH&amp;QL'!$C$1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'KHXH&amp;QL'!$A$2:$A$14</c:f>
              <c:strCache>
                <c:ptCount val="13"/>
                <c:pt idx="0">
                  <c:v>Kế toán và tài chính</c:v>
                </c:pt>
                <c:pt idx="1">
                  <c:v>Kinh doanh và quản lý</c:v>
                </c:pt>
                <c:pt idx="2">
                  <c:v>Truyền thông đa phương tiện</c:v>
                </c:pt>
                <c:pt idx="3">
                  <c:v>Nghiên cứu phát triển</c:v>
                </c:pt>
                <c:pt idx="4">
                  <c:v>Kinh tế &amp; Kinh tế lượng</c:v>
                </c:pt>
                <c:pt idx="5">
                  <c:v>Giáo dục học</c:v>
                </c:pt>
                <c:pt idx="6">
                  <c:v>Quản lý Khách sạn &amp; Giải trí</c:v>
                </c:pt>
                <c:pt idx="7">
                  <c:v>Luật</c:v>
                </c:pt>
                <c:pt idx="8">
                  <c:v>Marketing</c:v>
                </c:pt>
                <c:pt idx="9">
                  <c:v>Chính sách xã hội &amp; Quản lý</c:v>
                </c:pt>
                <c:pt idx="10">
                  <c:v>Xã hội học</c:v>
                </c:pt>
                <c:pt idx="11">
                  <c:v>Thể dục Thể thao </c:v>
                </c:pt>
                <c:pt idx="12">
                  <c:v>Thống kê &amp; NC Hành vi</c:v>
                </c:pt>
              </c:strCache>
            </c:strRef>
          </c:cat>
          <c:val>
            <c:numRef>
              <c:f>'KHXH&amp;QL'!$C$2:$C$14</c:f>
              <c:numCache>
                <c:formatCode>0.0%</c:formatCode>
                <c:ptCount val="13"/>
                <c:pt idx="0">
                  <c:v>0.3</c:v>
                </c:pt>
                <c:pt idx="1">
                  <c:v>0.3</c:v>
                </c:pt>
                <c:pt idx="2">
                  <c:v>0.1</c:v>
                </c:pt>
                <c:pt idx="3">
                  <c:v>0.1</c:v>
                </c:pt>
                <c:pt idx="4">
                  <c:v>0.2</c:v>
                </c:pt>
                <c:pt idx="5">
                  <c:v>0.1</c:v>
                </c:pt>
                <c:pt idx="6">
                  <c:v>0.5</c:v>
                </c:pt>
                <c:pt idx="7">
                  <c:v>0.3</c:v>
                </c:pt>
                <c:pt idx="8">
                  <c:v>0.3</c:v>
                </c:pt>
                <c:pt idx="9">
                  <c:v>0.2</c:v>
                </c:pt>
                <c:pt idx="10">
                  <c:v>0.05</c:v>
                </c:pt>
                <c:pt idx="11">
                  <c:v>0.1</c:v>
                </c:pt>
                <c:pt idx="12">
                  <c:v>0.1</c:v>
                </c:pt>
              </c:numCache>
            </c:numRef>
          </c:val>
          <c:extLst>
            <c:ext xmlns:c16="http://schemas.microsoft.com/office/drawing/2014/chart" uri="{C3380CC4-5D6E-409C-BE32-E72D297353CC}">
              <c16:uniqueId val="{00000001-32DE-4D9B-BC82-547FA3CC98BA}"/>
            </c:ext>
          </c:extLst>
        </c:ser>
        <c:ser>
          <c:idx val="2"/>
          <c:order val="2"/>
          <c:tx>
            <c:strRef>
              <c:f>'KHXH&amp;QL'!$D$1</c:f>
              <c:strCache>
                <c:ptCount val="1"/>
                <c:pt idx="0">
                  <c:v>Trích dẫn trên mỗi bài báo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FFFF00"/>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'KHXH&amp;QL'!$A$2:$A$14</c:f>
              <c:strCache>
                <c:ptCount val="13"/>
                <c:pt idx="0">
                  <c:v>Kế toán và tài chính</c:v>
                </c:pt>
                <c:pt idx="1">
                  <c:v>Kinh doanh và quản lý</c:v>
                </c:pt>
                <c:pt idx="2">
                  <c:v>Truyền thông đa phương tiện</c:v>
                </c:pt>
                <c:pt idx="3">
                  <c:v>Nghiên cứu phát triển</c:v>
                </c:pt>
                <c:pt idx="4">
                  <c:v>Kinh tế &amp; Kinh tế lượng</c:v>
                </c:pt>
                <c:pt idx="5">
                  <c:v>Giáo dục học</c:v>
                </c:pt>
                <c:pt idx="6">
                  <c:v>Quản lý Khách sạn &amp; Giải trí</c:v>
                </c:pt>
                <c:pt idx="7">
                  <c:v>Luật</c:v>
                </c:pt>
                <c:pt idx="8">
                  <c:v>Marketing</c:v>
                </c:pt>
                <c:pt idx="9">
                  <c:v>Chính sách xã hội &amp; Quản lý</c:v>
                </c:pt>
                <c:pt idx="10">
                  <c:v>Xã hội học</c:v>
                </c:pt>
                <c:pt idx="11">
                  <c:v>Thể dục Thể thao </c:v>
                </c:pt>
                <c:pt idx="12">
                  <c:v>Thống kê &amp; NC Hành vi</c:v>
                </c:pt>
              </c:strCache>
            </c:strRef>
          </c:cat>
          <c:val>
            <c:numRef>
              <c:f>'KHXH&amp;QL'!$D$2:$D$14</c:f>
              <c:numCache>
                <c:formatCode>0.0%</c:formatCode>
                <c:ptCount val="13"/>
                <c:pt idx="0">
                  <c:v>0.1</c:v>
                </c:pt>
                <c:pt idx="1">
                  <c:v>0.1</c:v>
                </c:pt>
                <c:pt idx="2">
                  <c:v>0.2</c:v>
                </c:pt>
                <c:pt idx="3">
                  <c:v>0.15</c:v>
                </c:pt>
                <c:pt idx="4">
                  <c:v>0.2</c:v>
                </c:pt>
                <c:pt idx="5">
                  <c:v>0.2</c:v>
                </c:pt>
                <c:pt idx="6">
                  <c:v>0.05</c:v>
                </c:pt>
                <c:pt idx="7">
                  <c:v>0.05</c:v>
                </c:pt>
                <c:pt idx="8">
                  <c:v>0.1</c:v>
                </c:pt>
                <c:pt idx="9">
                  <c:v>0.1</c:v>
                </c:pt>
                <c:pt idx="10">
                  <c:v>0.1</c:v>
                </c:pt>
                <c:pt idx="11">
                  <c:v>0.15</c:v>
                </c:pt>
                <c:pt idx="12">
                  <c:v>0.2</c:v>
                </c:pt>
              </c:numCache>
            </c:numRef>
          </c:val>
          <c:extLst>
            <c:ext xmlns:c16="http://schemas.microsoft.com/office/drawing/2014/chart" uri="{C3380CC4-5D6E-409C-BE32-E72D297353CC}">
              <c16:uniqueId val="{00000002-32DE-4D9B-BC82-547FA3CC98BA}"/>
            </c:ext>
          </c:extLst>
        </c:ser>
        <c:ser>
          <c:idx val="3"/>
          <c:order val="3"/>
          <c:tx>
            <c:strRef>
              <c:f>'KHXH&amp;QL'!$E$1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'KHXH&amp;QL'!$A$2:$A$14</c:f>
              <c:strCache>
                <c:ptCount val="13"/>
                <c:pt idx="0">
                  <c:v>Kế toán và tài chính</c:v>
                </c:pt>
                <c:pt idx="1">
                  <c:v>Kinh doanh và quản lý</c:v>
                </c:pt>
                <c:pt idx="2">
                  <c:v>Truyền thông đa phương tiện</c:v>
                </c:pt>
                <c:pt idx="3">
                  <c:v>Nghiên cứu phát triển</c:v>
                </c:pt>
                <c:pt idx="4">
                  <c:v>Kinh tế &amp; Kinh tế lượng</c:v>
                </c:pt>
                <c:pt idx="5">
                  <c:v>Giáo dục học</c:v>
                </c:pt>
                <c:pt idx="6">
                  <c:v>Quản lý Khách sạn &amp; Giải trí</c:v>
                </c:pt>
                <c:pt idx="7">
                  <c:v>Luật</c:v>
                </c:pt>
                <c:pt idx="8">
                  <c:v>Marketing</c:v>
                </c:pt>
                <c:pt idx="9">
                  <c:v>Chính sách xã hội &amp; Quản lý</c:v>
                </c:pt>
                <c:pt idx="10">
                  <c:v>Xã hội học</c:v>
                </c:pt>
                <c:pt idx="11">
                  <c:v>Thể dục Thể thao </c:v>
                </c:pt>
                <c:pt idx="12">
                  <c:v>Thống kê &amp; NC Hành vi</c:v>
                </c:pt>
              </c:strCache>
            </c:strRef>
          </c:cat>
          <c:val>
            <c:numRef>
              <c:f>'KHXH&amp;QL'!$E$2:$E$14</c:f>
              <c:numCache>
                <c:formatCode>0.0%</c:formatCode>
                <c:ptCount val="13"/>
                <c:pt idx="0">
                  <c:v>0.1</c:v>
                </c:pt>
                <c:pt idx="1">
                  <c:v>0.1</c:v>
                </c:pt>
                <c:pt idx="2">
                  <c:v>0.2</c:v>
                </c:pt>
                <c:pt idx="3">
                  <c:v>0.15</c:v>
                </c:pt>
                <c:pt idx="4">
                  <c:v>0.2</c:v>
                </c:pt>
                <c:pt idx="5">
                  <c:v>0.2</c:v>
                </c:pt>
                <c:pt idx="7">
                  <c:v>0.15</c:v>
                </c:pt>
                <c:pt idx="8">
                  <c:v>0.1</c:v>
                </c:pt>
                <c:pt idx="10">
                  <c:v>0.15</c:v>
                </c:pt>
                <c:pt idx="11">
                  <c:v>0.15</c:v>
                </c:pt>
                <c:pt idx="12">
                  <c:v>0.2</c:v>
                </c:pt>
              </c:numCache>
            </c:numRef>
          </c:val>
          <c:extLst>
            <c:ext xmlns:c16="http://schemas.microsoft.com/office/drawing/2014/chart" uri="{C3380CC4-5D6E-409C-BE32-E72D297353CC}">
              <c16:uniqueId val="{00000003-32DE-4D9B-BC82-547FA3CC98BA}"/>
            </c:ext>
          </c:extLst>
        </c:ser>
        <c:dLbls>
          <c:dLblPos val="inBase"/>
          <c:showLegendKey val="0"/>
          <c:showVal val="1"/>
          <c:showCatName val="0"/>
          <c:showSerName val="0"/>
          <c:showPercent val="0"/>
          <c:showBubbleSize val="0"/>
        </c:dLbls>
        <c:gapWidth val="150"/>
        <c:overlap val="100"/>
        <c:axId val="873267184"/>
        <c:axId val="873266104"/>
      </c:barChart>
      <c:catAx>
        <c:axId val="873267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ahnschrift Condensed" panose="020B0502040204020203" pitchFamily="34" charset="0"/>
                <a:ea typeface="+mn-ea"/>
                <a:cs typeface="+mn-cs"/>
              </a:defRPr>
            </a:pPr>
            <a:endParaRPr lang="en-US"/>
          </a:p>
        </c:txPr>
        <c:crossAx val="873266104"/>
        <c:crosses val="autoZero"/>
        <c:auto val="1"/>
        <c:lblAlgn val="ctr"/>
        <c:lblOffset val="100"/>
        <c:noMultiLvlLbl val="0"/>
      </c:catAx>
      <c:valAx>
        <c:axId val="873266104"/>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87326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Bahnschrift Condensed"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b="1" dirty="0">
                <a:solidFill>
                  <a:schemeClr val="accent5">
                    <a:lumMod val="50000"/>
                  </a:schemeClr>
                </a:solidFill>
              </a:rPr>
              <a:t>Computer Science &amp; Information Systems (751-850)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'Computer (751-850)'!$C$2:$D$2</c:f>
              <c:strCache>
                <c:ptCount val="2"/>
                <c:pt idx="0">
                  <c:v>Asian Institute of Technology, Thailand</c:v>
                </c:pt>
                <c:pt idx="1">
                  <c:v>Thailand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(751-850)'!$E$1:$I$1</c:f>
              <c:strCache>
                <c:ptCount val="5"/>
                <c:pt idx="0">
                  <c:v>Academic (40%)</c:v>
                </c:pt>
                <c:pt idx="1">
                  <c:v>Employer(30%)</c:v>
                </c:pt>
                <c:pt idx="2">
                  <c:v>Citations(12,5%)</c:v>
                </c:pt>
                <c:pt idx="3">
                  <c:v>H(12,5%)</c:v>
                </c:pt>
                <c:pt idx="4">
                  <c:v>IRN (5%)</c:v>
                </c:pt>
              </c:strCache>
            </c:strRef>
          </c:cat>
          <c:val>
            <c:numRef>
              <c:f>'Computer (751-850)'!$E$2:$I$2</c:f>
              <c:numCache>
                <c:formatCode>0.0</c:formatCode>
                <c:ptCount val="5"/>
                <c:pt idx="0">
                  <c:v>47.1</c:v>
                </c:pt>
                <c:pt idx="1">
                  <c:v>56.3</c:v>
                </c:pt>
                <c:pt idx="2">
                  <c:v>43.8</c:v>
                </c:pt>
                <c:pt idx="3">
                  <c:v>40.200000000000003</c:v>
                </c:pt>
                <c:pt idx="4">
                  <c:v>30.7</c:v>
                </c:pt>
              </c:numCache>
            </c:numRef>
          </c:val>
          <c:extLst>
            <c:ext xmlns:c16="http://schemas.microsoft.com/office/drawing/2014/chart" uri="{C3380CC4-5D6E-409C-BE32-E72D297353CC}">
              <c16:uniqueId val="{00000000-9C6D-4F80-BF22-1038BE2AE0F2}"/>
            </c:ext>
          </c:extLst>
        </c:ser>
        <c:ser>
          <c:idx val="1"/>
          <c:order val="1"/>
          <c:tx>
            <c:strRef>
              <c:f>'Computer (751-850)'!$C$3:$D$3</c:f>
              <c:strCache>
                <c:ptCount val="2"/>
                <c:pt idx="0">
                  <c:v>Missouri University of Science and Technology</c:v>
                </c:pt>
                <c:pt idx="1">
                  <c:v>United States of America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(751-850)'!$E$1:$I$1</c:f>
              <c:strCache>
                <c:ptCount val="5"/>
                <c:pt idx="0">
                  <c:v>Academic (40%)</c:v>
                </c:pt>
                <c:pt idx="1">
                  <c:v>Employer(30%)</c:v>
                </c:pt>
                <c:pt idx="2">
                  <c:v>Citations(12,5%)</c:v>
                </c:pt>
                <c:pt idx="3">
                  <c:v>H(12,5%)</c:v>
                </c:pt>
                <c:pt idx="4">
                  <c:v>IRN (5%)</c:v>
                </c:pt>
              </c:strCache>
            </c:strRef>
          </c:cat>
          <c:val>
            <c:numRef>
              <c:f>'Computer (751-850)'!$E$3:$I$3</c:f>
              <c:numCache>
                <c:formatCode>0.0</c:formatCode>
                <c:ptCount val="5"/>
                <c:pt idx="0">
                  <c:v>33.799999999999997</c:v>
                </c:pt>
                <c:pt idx="1">
                  <c:v>43.9</c:v>
                </c:pt>
                <c:pt idx="2">
                  <c:v>83.5</c:v>
                </c:pt>
                <c:pt idx="3">
                  <c:v>64</c:v>
                </c:pt>
                <c:pt idx="4">
                  <c:v>39.4</c:v>
                </c:pt>
              </c:numCache>
            </c:numRef>
          </c:val>
          <c:extLst>
            <c:ext xmlns:c16="http://schemas.microsoft.com/office/drawing/2014/chart" uri="{C3380CC4-5D6E-409C-BE32-E72D297353CC}">
              <c16:uniqueId val="{00000001-9C6D-4F80-BF22-1038BE2AE0F2}"/>
            </c:ext>
          </c:extLst>
        </c:ser>
        <c:ser>
          <c:idx val="2"/>
          <c:order val="2"/>
          <c:tx>
            <c:strRef>
              <c:f>'Computer (751-850)'!$C$4:$D$4</c:f>
              <c:strCache>
                <c:ptCount val="2"/>
                <c:pt idx="0">
                  <c:v>Yeungnam University</c:v>
                </c:pt>
                <c:pt idx="1">
                  <c:v>Republic of Korea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(751-850)'!$E$1:$I$1</c:f>
              <c:strCache>
                <c:ptCount val="5"/>
                <c:pt idx="0">
                  <c:v>Academic (40%)</c:v>
                </c:pt>
                <c:pt idx="1">
                  <c:v>Employer(30%)</c:v>
                </c:pt>
                <c:pt idx="2">
                  <c:v>Citations(12,5%)</c:v>
                </c:pt>
                <c:pt idx="3">
                  <c:v>H(12,5%)</c:v>
                </c:pt>
                <c:pt idx="4">
                  <c:v>IRN (5%)</c:v>
                </c:pt>
              </c:strCache>
            </c:strRef>
          </c:cat>
          <c:val>
            <c:numRef>
              <c:f>'Computer (751-850)'!$E$4:$I$4</c:f>
              <c:numCache>
                <c:formatCode>0.0</c:formatCode>
                <c:ptCount val="5"/>
                <c:pt idx="0">
                  <c:v>37.6</c:v>
                </c:pt>
                <c:pt idx="1">
                  <c:v>33.700000000000003</c:v>
                </c:pt>
                <c:pt idx="2">
                  <c:v>90</c:v>
                </c:pt>
                <c:pt idx="3">
                  <c:v>66.8</c:v>
                </c:pt>
                <c:pt idx="4">
                  <c:v>43.7</c:v>
                </c:pt>
              </c:numCache>
            </c:numRef>
          </c:val>
          <c:extLst>
            <c:ext xmlns:c16="http://schemas.microsoft.com/office/drawing/2014/chart" uri="{C3380CC4-5D6E-409C-BE32-E72D297353CC}">
              <c16:uniqueId val="{00000002-9C6D-4F80-BF22-1038BE2AE0F2}"/>
            </c:ext>
          </c:extLst>
        </c:ser>
        <c:dLbls>
          <c:dLblPos val="outEnd"/>
          <c:showLegendKey val="0"/>
          <c:showVal val="1"/>
          <c:showCatName val="0"/>
          <c:showSerName val="0"/>
          <c:showPercent val="0"/>
          <c:showBubbleSize val="0"/>
        </c:dLbls>
        <c:gapWidth val="219"/>
        <c:overlap val="-27"/>
        <c:axId val="822100080"/>
        <c:axId val="822097560"/>
      </c:barChart>
      <c:catAx>
        <c:axId val="82210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822097560"/>
        <c:crosses val="autoZero"/>
        <c:auto val="1"/>
        <c:lblAlgn val="ctr"/>
        <c:lblOffset val="100"/>
        <c:noMultiLvlLbl val="0"/>
      </c:catAx>
      <c:valAx>
        <c:axId val="822097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crossAx val="82210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Bahnschrift Condensed"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dirty="0">
                <a:solidFill>
                  <a:schemeClr val="accent5">
                    <a:lumMod val="50000"/>
                  </a:schemeClr>
                </a:solidFill>
              </a:rPr>
              <a:t>Computer Science &amp; Information Systems (701-750)</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'Computer (701-750)'!$C$2:$D$2</c:f>
              <c:strCache>
                <c:ptCount val="2"/>
                <c:pt idx="0">
                  <c:v>Academy of Sciences of the Czech Republic</c:v>
                </c:pt>
                <c:pt idx="1">
                  <c:v>Czechia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(701-750)'!$E$1:$I$1</c:f>
              <c:strCache>
                <c:ptCount val="5"/>
                <c:pt idx="0">
                  <c:v>Academic (40%)</c:v>
                </c:pt>
                <c:pt idx="1">
                  <c:v>Employer(30%)</c:v>
                </c:pt>
                <c:pt idx="2">
                  <c:v>Citations(12,5%)</c:v>
                </c:pt>
                <c:pt idx="3">
                  <c:v>H(12,5%)</c:v>
                </c:pt>
                <c:pt idx="4">
                  <c:v>IRN (5%)</c:v>
                </c:pt>
              </c:strCache>
            </c:strRef>
          </c:cat>
          <c:val>
            <c:numRef>
              <c:f>'Computer (701-750)'!$E$2:$I$2</c:f>
              <c:numCache>
                <c:formatCode>0.0</c:formatCode>
                <c:ptCount val="5"/>
                <c:pt idx="0">
                  <c:v>38.299999999999997</c:v>
                </c:pt>
                <c:pt idx="1">
                  <c:v>49.5</c:v>
                </c:pt>
                <c:pt idx="2">
                  <c:v>68.8</c:v>
                </c:pt>
                <c:pt idx="3">
                  <c:v>51.4</c:v>
                </c:pt>
                <c:pt idx="4">
                  <c:v>68.5</c:v>
                </c:pt>
              </c:numCache>
            </c:numRef>
          </c:val>
          <c:extLst>
            <c:ext xmlns:c16="http://schemas.microsoft.com/office/drawing/2014/chart" uri="{C3380CC4-5D6E-409C-BE32-E72D297353CC}">
              <c16:uniqueId val="{00000000-6805-4D07-AFBF-C4C8CF6AC205}"/>
            </c:ext>
          </c:extLst>
        </c:ser>
        <c:ser>
          <c:idx val="1"/>
          <c:order val="1"/>
          <c:tx>
            <c:strRef>
              <c:f>'Computer (701-750)'!$C$3:$D$3</c:f>
              <c:strCache>
                <c:ptCount val="2"/>
                <c:pt idx="0">
                  <c:v>Umea University</c:v>
                </c:pt>
                <c:pt idx="1">
                  <c:v>Sweden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(701-750)'!$E$1:$I$1</c:f>
              <c:strCache>
                <c:ptCount val="5"/>
                <c:pt idx="0">
                  <c:v>Academic (40%)</c:v>
                </c:pt>
                <c:pt idx="1">
                  <c:v>Employer(30%)</c:v>
                </c:pt>
                <c:pt idx="2">
                  <c:v>Citations(12,5%)</c:v>
                </c:pt>
                <c:pt idx="3">
                  <c:v>H(12,5%)</c:v>
                </c:pt>
                <c:pt idx="4">
                  <c:v>IRN (5%)</c:v>
                </c:pt>
              </c:strCache>
            </c:strRef>
          </c:cat>
          <c:val>
            <c:numRef>
              <c:f>'Computer (701-750)'!$E$3:$I$3</c:f>
              <c:numCache>
                <c:formatCode>0.0</c:formatCode>
                <c:ptCount val="5"/>
                <c:pt idx="0">
                  <c:v>41.3</c:v>
                </c:pt>
                <c:pt idx="1">
                  <c:v>43.4</c:v>
                </c:pt>
                <c:pt idx="2">
                  <c:v>74.900000000000006</c:v>
                </c:pt>
                <c:pt idx="3">
                  <c:v>54.7</c:v>
                </c:pt>
                <c:pt idx="4">
                  <c:v>64.099999999999994</c:v>
                </c:pt>
              </c:numCache>
            </c:numRef>
          </c:val>
          <c:extLst>
            <c:ext xmlns:c16="http://schemas.microsoft.com/office/drawing/2014/chart" uri="{C3380CC4-5D6E-409C-BE32-E72D297353CC}">
              <c16:uniqueId val="{00000001-6805-4D07-AFBF-C4C8CF6AC205}"/>
            </c:ext>
          </c:extLst>
        </c:ser>
        <c:ser>
          <c:idx val="2"/>
          <c:order val="2"/>
          <c:tx>
            <c:strRef>
              <c:f>'Computer (701-750)'!$C$4:$D$4</c:f>
              <c:strCache>
                <c:ptCount val="2"/>
                <c:pt idx="0">
                  <c:v>Yuan Ze University</c:v>
                </c:pt>
                <c:pt idx="1">
                  <c:v>Taiwan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(701-750)'!$E$1:$I$1</c:f>
              <c:strCache>
                <c:ptCount val="5"/>
                <c:pt idx="0">
                  <c:v>Academic (40%)</c:v>
                </c:pt>
                <c:pt idx="1">
                  <c:v>Employer(30%)</c:v>
                </c:pt>
                <c:pt idx="2">
                  <c:v>Citations(12,5%)</c:v>
                </c:pt>
                <c:pt idx="3">
                  <c:v>H(12,5%)</c:v>
                </c:pt>
                <c:pt idx="4">
                  <c:v>IRN (5%)</c:v>
                </c:pt>
              </c:strCache>
            </c:strRef>
          </c:cat>
          <c:val>
            <c:numRef>
              <c:f>'Computer (701-750)'!$E$4:$I$4</c:f>
              <c:numCache>
                <c:formatCode>0.0</c:formatCode>
                <c:ptCount val="5"/>
                <c:pt idx="0">
                  <c:v>46.2</c:v>
                </c:pt>
                <c:pt idx="1">
                  <c:v>43.8</c:v>
                </c:pt>
                <c:pt idx="2">
                  <c:v>69.8</c:v>
                </c:pt>
                <c:pt idx="3">
                  <c:v>53.3</c:v>
                </c:pt>
                <c:pt idx="4">
                  <c:v>31.7</c:v>
                </c:pt>
              </c:numCache>
            </c:numRef>
          </c:val>
          <c:extLst>
            <c:ext xmlns:c16="http://schemas.microsoft.com/office/drawing/2014/chart" uri="{C3380CC4-5D6E-409C-BE32-E72D297353CC}">
              <c16:uniqueId val="{00000002-6805-4D07-AFBF-C4C8CF6AC205}"/>
            </c:ext>
          </c:extLst>
        </c:ser>
        <c:dLbls>
          <c:dLblPos val="outEnd"/>
          <c:showLegendKey val="0"/>
          <c:showVal val="1"/>
          <c:showCatName val="0"/>
          <c:showSerName val="0"/>
          <c:showPercent val="0"/>
          <c:showBubbleSize val="0"/>
        </c:dLbls>
        <c:gapWidth val="219"/>
        <c:overlap val="-27"/>
        <c:axId val="970818456"/>
        <c:axId val="970815576"/>
      </c:barChart>
      <c:catAx>
        <c:axId val="97081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970815576"/>
        <c:crosses val="autoZero"/>
        <c:auto val="1"/>
        <c:lblAlgn val="ctr"/>
        <c:lblOffset val="100"/>
        <c:noMultiLvlLbl val="0"/>
      </c:catAx>
      <c:valAx>
        <c:axId val="970815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crossAx val="970818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Computer Science &amp; Information Systems (651-700)</a:t>
            </a:r>
          </a:p>
        </c:rich>
      </c:tx>
      <c:layout>
        <c:manualLayout>
          <c:xMode val="edge"/>
          <c:yMode val="edge"/>
          <c:x val="0.24301314332246882"/>
          <c:y val="2.463685344770194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5.0178528941984706E-2"/>
          <c:y val="0.18136988408487525"/>
          <c:w val="0.93574211671281615"/>
          <c:h val="0.61700222963002616"/>
        </c:manualLayout>
      </c:layout>
      <c:barChart>
        <c:barDir val="col"/>
        <c:grouping val="clustered"/>
        <c:varyColors val="0"/>
        <c:ser>
          <c:idx val="0"/>
          <c:order val="0"/>
          <c:tx>
            <c:strRef>
              <c:f>'Computer (651-700) '!$C$2:$D$2</c:f>
              <c:strCache>
                <c:ptCount val="2"/>
                <c:pt idx="0">
                  <c:v>Al-Ahliyya Amman University</c:v>
                </c:pt>
                <c:pt idx="1">
                  <c:v>Jordan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(651-700) '!$E$1:$I$1</c:f>
              <c:strCache>
                <c:ptCount val="5"/>
                <c:pt idx="0">
                  <c:v>Academic (40%)</c:v>
                </c:pt>
                <c:pt idx="1">
                  <c:v>Employer(30%)</c:v>
                </c:pt>
                <c:pt idx="2">
                  <c:v>Citations(12,5%)</c:v>
                </c:pt>
                <c:pt idx="3">
                  <c:v>H(12,5%)</c:v>
                </c:pt>
                <c:pt idx="4">
                  <c:v>IRN (5%)</c:v>
                </c:pt>
              </c:strCache>
            </c:strRef>
          </c:cat>
          <c:val>
            <c:numRef>
              <c:f>'Computer (651-700) '!$E$2:$I$2</c:f>
              <c:numCache>
                <c:formatCode>0.0</c:formatCode>
                <c:ptCount val="5"/>
                <c:pt idx="0">
                  <c:v>36.200000000000003</c:v>
                </c:pt>
                <c:pt idx="1">
                  <c:v>76.7</c:v>
                </c:pt>
                <c:pt idx="2">
                  <c:v>50</c:v>
                </c:pt>
                <c:pt idx="3">
                  <c:v>41.7</c:v>
                </c:pt>
                <c:pt idx="4">
                  <c:v>21.1</c:v>
                </c:pt>
              </c:numCache>
            </c:numRef>
          </c:val>
          <c:extLst>
            <c:ext xmlns:c16="http://schemas.microsoft.com/office/drawing/2014/chart" uri="{C3380CC4-5D6E-409C-BE32-E72D297353CC}">
              <c16:uniqueId val="{00000000-CC33-4200-8296-54A9117529F9}"/>
            </c:ext>
          </c:extLst>
        </c:ser>
        <c:ser>
          <c:idx val="1"/>
          <c:order val="1"/>
          <c:tx>
            <c:strRef>
              <c:f>'Computer (651-700) '!$C$3:$D$3</c:f>
              <c:strCache>
                <c:ptCount val="2"/>
                <c:pt idx="0">
                  <c:v>Technische Universität Braunschweig</c:v>
                </c:pt>
                <c:pt idx="1">
                  <c:v>Germany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(651-700) '!$E$1:$I$1</c:f>
              <c:strCache>
                <c:ptCount val="5"/>
                <c:pt idx="0">
                  <c:v>Academic (40%)</c:v>
                </c:pt>
                <c:pt idx="1">
                  <c:v>Employer(30%)</c:v>
                </c:pt>
                <c:pt idx="2">
                  <c:v>Citations(12,5%)</c:v>
                </c:pt>
                <c:pt idx="3">
                  <c:v>H(12,5%)</c:v>
                </c:pt>
                <c:pt idx="4">
                  <c:v>IRN (5%)</c:v>
                </c:pt>
              </c:strCache>
            </c:strRef>
          </c:cat>
          <c:val>
            <c:numRef>
              <c:f>'Computer (651-700) '!$E$3:$I$3</c:f>
              <c:numCache>
                <c:formatCode>0.0</c:formatCode>
                <c:ptCount val="5"/>
                <c:pt idx="0">
                  <c:v>40</c:v>
                </c:pt>
                <c:pt idx="1">
                  <c:v>45</c:v>
                </c:pt>
                <c:pt idx="2">
                  <c:v>76.7</c:v>
                </c:pt>
                <c:pt idx="3">
                  <c:v>62.1</c:v>
                </c:pt>
                <c:pt idx="4">
                  <c:v>60.9</c:v>
                </c:pt>
              </c:numCache>
            </c:numRef>
          </c:val>
          <c:extLst>
            <c:ext xmlns:c16="http://schemas.microsoft.com/office/drawing/2014/chart" uri="{C3380CC4-5D6E-409C-BE32-E72D297353CC}">
              <c16:uniqueId val="{00000001-CC33-4200-8296-54A9117529F9}"/>
            </c:ext>
          </c:extLst>
        </c:ser>
        <c:ser>
          <c:idx val="2"/>
          <c:order val="2"/>
          <c:tx>
            <c:strRef>
              <c:f>'Computer (651-700) '!$C$4:$D$4</c:f>
              <c:strCache>
                <c:ptCount val="2"/>
                <c:pt idx="0">
                  <c:v>Zagazig University</c:v>
                </c:pt>
                <c:pt idx="1">
                  <c:v>Egypt</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(651-700) '!$E$1:$I$1</c:f>
              <c:strCache>
                <c:ptCount val="5"/>
                <c:pt idx="0">
                  <c:v>Academic (40%)</c:v>
                </c:pt>
                <c:pt idx="1">
                  <c:v>Employer(30%)</c:v>
                </c:pt>
                <c:pt idx="2">
                  <c:v>Citations(12,5%)</c:v>
                </c:pt>
                <c:pt idx="3">
                  <c:v>H(12,5%)</c:v>
                </c:pt>
                <c:pt idx="4">
                  <c:v>IRN (5%)</c:v>
                </c:pt>
              </c:strCache>
            </c:strRef>
          </c:cat>
          <c:val>
            <c:numRef>
              <c:f>'Computer (651-700) '!$E$4:$I$4</c:f>
              <c:numCache>
                <c:formatCode>0.0</c:formatCode>
                <c:ptCount val="5"/>
                <c:pt idx="0">
                  <c:v>32.200000000000003</c:v>
                </c:pt>
                <c:pt idx="1">
                  <c:v>42.6</c:v>
                </c:pt>
                <c:pt idx="2">
                  <c:v>94.5</c:v>
                </c:pt>
                <c:pt idx="3">
                  <c:v>71.2</c:v>
                </c:pt>
                <c:pt idx="4">
                  <c:v>64.099999999999994</c:v>
                </c:pt>
              </c:numCache>
            </c:numRef>
          </c:val>
          <c:extLst>
            <c:ext xmlns:c16="http://schemas.microsoft.com/office/drawing/2014/chart" uri="{C3380CC4-5D6E-409C-BE32-E72D297353CC}">
              <c16:uniqueId val="{00000002-CC33-4200-8296-54A9117529F9}"/>
            </c:ext>
          </c:extLst>
        </c:ser>
        <c:dLbls>
          <c:dLblPos val="outEnd"/>
          <c:showLegendKey val="0"/>
          <c:showVal val="1"/>
          <c:showCatName val="0"/>
          <c:showSerName val="0"/>
          <c:showPercent val="0"/>
          <c:showBubbleSize val="0"/>
        </c:dLbls>
        <c:gapWidth val="219"/>
        <c:overlap val="-27"/>
        <c:axId val="890225592"/>
        <c:axId val="890225952"/>
      </c:barChart>
      <c:catAx>
        <c:axId val="89022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890225952"/>
        <c:crosses val="autoZero"/>
        <c:auto val="1"/>
        <c:lblAlgn val="ctr"/>
        <c:lblOffset val="100"/>
        <c:noMultiLvlLbl val="0"/>
      </c:catAx>
      <c:valAx>
        <c:axId val="890225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Bahnschrift Condensed" panose="020B0502040204020203" pitchFamily="34" charset="0"/>
                <a:ea typeface="+mn-ea"/>
                <a:cs typeface="+mn-cs"/>
              </a:defRPr>
            </a:pPr>
            <a:endParaRPr lang="en-US"/>
          </a:p>
        </c:txPr>
        <c:crossAx val="89022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Computer Science &amp; Information Systems (601-650)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'Computer (601-650)'!$C$2:$D$2</c:f>
              <c:strCache>
                <c:ptCount val="2"/>
                <c:pt idx="0">
                  <c:v>Abu Dhabi University</c:v>
                </c:pt>
                <c:pt idx="1">
                  <c:v>United Arab Emirates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(601-650)'!$E$1:$I$1</c:f>
              <c:strCache>
                <c:ptCount val="5"/>
                <c:pt idx="0">
                  <c:v>Academic (40%)</c:v>
                </c:pt>
                <c:pt idx="1">
                  <c:v>Employer(30%)</c:v>
                </c:pt>
                <c:pt idx="2">
                  <c:v>Citations(12,5%)</c:v>
                </c:pt>
                <c:pt idx="3">
                  <c:v>H(12,5%)</c:v>
                </c:pt>
                <c:pt idx="4">
                  <c:v>IRN (5%)</c:v>
                </c:pt>
              </c:strCache>
            </c:strRef>
          </c:cat>
          <c:val>
            <c:numRef>
              <c:f>'Computer (601-650)'!$E$2:$I$2</c:f>
              <c:numCache>
                <c:formatCode>0.0</c:formatCode>
                <c:ptCount val="5"/>
                <c:pt idx="0">
                  <c:v>44.1</c:v>
                </c:pt>
                <c:pt idx="1">
                  <c:v>63.1</c:v>
                </c:pt>
                <c:pt idx="2">
                  <c:v>57.5</c:v>
                </c:pt>
                <c:pt idx="3">
                  <c:v>46.4</c:v>
                </c:pt>
                <c:pt idx="4">
                  <c:v>32.4</c:v>
                </c:pt>
              </c:numCache>
            </c:numRef>
          </c:val>
          <c:extLst>
            <c:ext xmlns:c16="http://schemas.microsoft.com/office/drawing/2014/chart" uri="{C3380CC4-5D6E-409C-BE32-E72D297353CC}">
              <c16:uniqueId val="{00000000-BF30-4DD1-B3DF-64F81001B008}"/>
            </c:ext>
          </c:extLst>
        </c:ser>
        <c:ser>
          <c:idx val="1"/>
          <c:order val="1"/>
          <c:tx>
            <c:strRef>
              <c:f>'Computer (601-650)'!$C$3:$D$3</c:f>
              <c:strCache>
                <c:ptCount val="2"/>
                <c:pt idx="0">
                  <c:v>Ton Duc Thang University</c:v>
                </c:pt>
                <c:pt idx="1">
                  <c:v>Viet Nam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(601-650)'!$E$1:$I$1</c:f>
              <c:strCache>
                <c:ptCount val="5"/>
                <c:pt idx="0">
                  <c:v>Academic (40%)</c:v>
                </c:pt>
                <c:pt idx="1">
                  <c:v>Employer(30%)</c:v>
                </c:pt>
                <c:pt idx="2">
                  <c:v>Citations(12,5%)</c:v>
                </c:pt>
                <c:pt idx="3">
                  <c:v>H(12,5%)</c:v>
                </c:pt>
                <c:pt idx="4">
                  <c:v>IRN (5%)</c:v>
                </c:pt>
              </c:strCache>
            </c:strRef>
          </c:cat>
          <c:val>
            <c:numRef>
              <c:f>'Computer (601-650)'!$E$3:$I$3</c:f>
              <c:numCache>
                <c:formatCode>0.0</c:formatCode>
                <c:ptCount val="5"/>
                <c:pt idx="0">
                  <c:v>31.1</c:v>
                </c:pt>
                <c:pt idx="1">
                  <c:v>43.8</c:v>
                </c:pt>
                <c:pt idx="2">
                  <c:v>93.3</c:v>
                </c:pt>
                <c:pt idx="3">
                  <c:v>74.099999999999994</c:v>
                </c:pt>
                <c:pt idx="4">
                  <c:v>87.2</c:v>
                </c:pt>
              </c:numCache>
            </c:numRef>
          </c:val>
          <c:extLst>
            <c:ext xmlns:c16="http://schemas.microsoft.com/office/drawing/2014/chart" uri="{C3380CC4-5D6E-409C-BE32-E72D297353CC}">
              <c16:uniqueId val="{00000001-BF30-4DD1-B3DF-64F81001B008}"/>
            </c:ext>
          </c:extLst>
        </c:ser>
        <c:ser>
          <c:idx val="2"/>
          <c:order val="2"/>
          <c:tx>
            <c:strRef>
              <c:f>'Computer (601-650)'!$C$4:$D$4</c:f>
              <c:strCache>
                <c:ptCount val="2"/>
                <c:pt idx="0">
                  <c:v>Weizmann Institute of Science</c:v>
                </c:pt>
                <c:pt idx="1">
                  <c:v>Israel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(601-650)'!$E$1:$I$1</c:f>
              <c:strCache>
                <c:ptCount val="5"/>
                <c:pt idx="0">
                  <c:v>Academic (40%)</c:v>
                </c:pt>
                <c:pt idx="1">
                  <c:v>Employer(30%)</c:v>
                </c:pt>
                <c:pt idx="2">
                  <c:v>Citations(12,5%)</c:v>
                </c:pt>
                <c:pt idx="3">
                  <c:v>H(12,5%)</c:v>
                </c:pt>
                <c:pt idx="4">
                  <c:v>IRN (5%)</c:v>
                </c:pt>
              </c:strCache>
            </c:strRef>
          </c:cat>
          <c:val>
            <c:numRef>
              <c:f>'Computer (601-650)'!$E$4:$I$4</c:f>
              <c:numCache>
                <c:formatCode>0.0</c:formatCode>
                <c:ptCount val="5"/>
                <c:pt idx="0">
                  <c:v>42.7</c:v>
                </c:pt>
                <c:pt idx="1">
                  <c:v>43</c:v>
                </c:pt>
                <c:pt idx="2">
                  <c:v>82.9</c:v>
                </c:pt>
                <c:pt idx="3">
                  <c:v>64.599999999999994</c:v>
                </c:pt>
                <c:pt idx="4">
                  <c:v>42.7</c:v>
                </c:pt>
              </c:numCache>
            </c:numRef>
          </c:val>
          <c:extLst>
            <c:ext xmlns:c16="http://schemas.microsoft.com/office/drawing/2014/chart" uri="{C3380CC4-5D6E-409C-BE32-E72D297353CC}">
              <c16:uniqueId val="{00000002-BF30-4DD1-B3DF-64F81001B008}"/>
            </c:ext>
          </c:extLst>
        </c:ser>
        <c:dLbls>
          <c:dLblPos val="outEnd"/>
          <c:showLegendKey val="0"/>
          <c:showVal val="1"/>
          <c:showCatName val="0"/>
          <c:showSerName val="0"/>
          <c:showPercent val="0"/>
          <c:showBubbleSize val="0"/>
        </c:dLbls>
        <c:gapWidth val="219"/>
        <c:overlap val="-27"/>
        <c:axId val="780416664"/>
        <c:axId val="976622592"/>
      </c:barChart>
      <c:catAx>
        <c:axId val="78041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976622592"/>
        <c:crosses val="autoZero"/>
        <c:auto val="1"/>
        <c:lblAlgn val="ctr"/>
        <c:lblOffset val="100"/>
        <c:noMultiLvlLbl val="0"/>
      </c:catAx>
      <c:valAx>
        <c:axId val="976622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8041666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800" b="1" i="0" u="none" strike="noStrike" kern="1200" baseline="0">
                <a:solidFill>
                  <a:srgbClr val="FF0000"/>
                </a:solidFill>
                <a:latin typeface="Bahnschrif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vi-VN"/>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2E17939-7A8E-4ACF-971B-3D8217D69381}" type="datetimeFigureOut">
              <a:rPr lang="vi-VN" smtClean="0"/>
              <a:t>20/03/2025</a:t>
            </a:fld>
            <a:endParaRPr lang="vi-VN"/>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vi-VN"/>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vi-VN"/>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8F18741-9146-44A5-9501-B11687B2A9C7}" type="slidenum">
              <a:rPr lang="vi-VN" smtClean="0"/>
              <a:t>‹#›</a:t>
            </a:fld>
            <a:endParaRPr lang="vi-VN"/>
          </a:p>
        </p:txBody>
      </p:sp>
    </p:spTree>
    <p:extLst>
      <p:ext uri="{BB962C8B-B14F-4D97-AF65-F5344CB8AC3E}">
        <p14:creationId xmlns:p14="http://schemas.microsoft.com/office/powerpoint/2010/main" val="361807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18741-9146-44A5-9501-B11687B2A9C7}" type="slidenum">
              <a:rPr lang="vi-VN" smtClean="0"/>
              <a:t>1</a:t>
            </a:fld>
            <a:endParaRPr lang="vi-VN"/>
          </a:p>
        </p:txBody>
      </p:sp>
    </p:spTree>
    <p:extLst>
      <p:ext uri="{BB962C8B-B14F-4D97-AF65-F5344CB8AC3E}">
        <p14:creationId xmlns:p14="http://schemas.microsoft.com/office/powerpoint/2010/main" val="207906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6F50ED0-DD6A-09E0-BCEE-77BF74D68674}"/>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C085696D-5022-C926-AFE4-6CDA197417B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439DB13E-FFFD-FFB2-43F9-E2E5A16D195E}"/>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7649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CB6ACB8-87DC-6020-CB47-47561F48659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BC1D5DE3-EA0E-CEB4-0BBA-2002167824D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D24E246C-A3E4-1F28-0770-6C2DD15B500A}"/>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6941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E98A3B3E-1B73-3B00-4E23-5FE6019ECF83}"/>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551EC507-211E-6F07-6A98-F2779AC6EC78}"/>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F2316E24-EBBD-85CF-6B55-4855F9855694}"/>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82243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A51FCB6F-3252-7A96-1BD8-B6EE4C284224}"/>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EEA1442F-9B74-BB13-087E-6B303DEB0FA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7027C60-5025-F22E-C15F-66B37ED2B63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59633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AAA4A128-2ED0-71B9-9F0C-5BEFD613E23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4BA89AEE-33B3-5881-68C8-5E3D3C7C748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7E71794-A78B-4D9D-EC09-722FE7CFA3CD}"/>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82090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3C775C1-C39C-6D8E-A63D-F6A1478762EA}"/>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C30D43D4-835A-FDDF-A989-36697E13F8C5}"/>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69DA8532-C029-E418-BD95-08FFBBDAF80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01144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7F839597-1F6F-33E6-8979-0E1692307C7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469A4AF0-AA39-4F1C-5A38-470C24B8C265}"/>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65703F6-080C-5FD3-3D11-F672824EB87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58197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7BCC66FC-83DE-E12F-7FBB-73CE3AF0FB2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733CA44C-0013-745E-DB67-50E3B276D99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1449896-43BD-06A5-FB15-D2254757B92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475589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1C66050-C9DD-8F6C-B834-8DD61FACD298}"/>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1F55D80-BB78-FA0C-A81B-7BC68AE20BE6}"/>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456DC26C-4597-29DB-73BC-F0E426C0142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971617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865A373-828D-BA2A-DA95-F33995F1DAC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492DCBA5-E5C4-8C32-DF23-E8F7025491C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DA19C696-4B17-69FC-3519-DD022E8FC85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38149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18741-9146-44A5-9501-B11687B2A9C7}" type="slidenum">
              <a:rPr lang="vi-VN" smtClean="0"/>
              <a:t>2</a:t>
            </a:fld>
            <a:endParaRPr lang="vi-VN"/>
          </a:p>
        </p:txBody>
      </p:sp>
    </p:spTree>
    <p:extLst>
      <p:ext uri="{BB962C8B-B14F-4D97-AF65-F5344CB8AC3E}">
        <p14:creationId xmlns:p14="http://schemas.microsoft.com/office/powerpoint/2010/main" val="125876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DDCBB37B-3A89-7969-6AC0-7D10904D685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B277AD49-7047-2ACE-7866-DE9592483320}"/>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1B300E6-4F97-21C5-D19D-3B6167C5AA0F}"/>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11305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0221A8F3-53CF-72FA-BF5F-F6079EEAD783}"/>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9FA5BC9E-67DB-7045-B1F5-71ACF56D164F}"/>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8EBA3A8D-1B48-FC03-EC94-0663E244AFFF}"/>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35114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77F2BD2-8F04-8CA3-F0F1-47049F89FA3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999EB783-BDBC-2F91-6BE8-17C6ACCFE731}"/>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7A92B14F-6829-8BBD-99D8-CA4F53B2C5FA}"/>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317298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5570BEB4-85ED-E9CA-06DB-64C44DAA9548}"/>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164DD32A-D5FD-2B12-0EB7-A9F965F93A18}"/>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8E84497B-1E45-8EEA-665D-19DE5F107E94}"/>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11629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315B67A4-2457-170A-C474-465E2931E25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8351BA5B-BD67-CD60-E0C5-A66F74CFAD1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31FB963D-6F10-A214-DB9E-961F2CEF028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11279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2F97C4D6-1F30-AEF7-E753-92EA56B7979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83AD8A38-980E-EFFD-070E-E58D3286C18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7CC6E62-2672-9092-71B5-5BC73584ADF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366981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52CFFC67-133B-E2D3-1770-AA0FE78AA05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7FAA975-3754-96CF-E8E3-29D3E3806070}"/>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CCE0F0C-1D4C-6649-74AB-61F9429BC75E}"/>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434789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D25BB8C-DE87-D51B-B284-FE74AE2B731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CB74A608-970C-625D-AB72-1D38255C5BE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7579B4C-A24B-5028-6602-BD7895F68EE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596472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C039B309-5AB6-95CE-CCF3-979889D708A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CDC0C77-DA68-5432-4166-1D6A493551E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D0FC5A7B-CA58-7D86-562D-B37BF2523CC9}"/>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707203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00A8D7C6-5B04-C998-8A2F-2EB62467CD90}"/>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E1474A5B-5342-8FED-267C-85670C787AE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729E370-0642-56CE-588A-12D0A21E500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45779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CE8F750E-C092-DC68-C96A-5922887EB39A}"/>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3305AFB-FE61-90DB-5827-9C7DEC6FB596}"/>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6006623-157A-A3AB-0C36-3A41D07AA48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011512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44756EA-D9A9-85F1-1C0B-588E3EF86D3B}"/>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18BB9AC7-D0C9-248A-0BEB-1CD0E6817DD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55343DCC-D392-AA5C-8A17-FB32F66FFD9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38463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F2237B30-B233-1FBE-39E0-0AE822AF8F4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5AA89BA0-F0E5-AC27-4940-5966D8846F0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9237448-1FB0-78FE-A16C-8CAE9D7DD5E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614029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9FA80FD-69D9-0091-A82A-AA021C72372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00C7F1E0-936A-E1C6-AF6F-381D2DD165E7}"/>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598DC91-0558-75A9-9ECE-CC50A6A025E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770345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855F138A-EBA0-B82B-6229-167191DD2184}"/>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B17C99E-B67D-506F-0965-067746033253}"/>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98CE908-3827-DFBD-37A3-B6D7BBA4C55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684922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7CF4687-1603-4CF6-4E33-322FB1FB64D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CD4B2A3-6322-4D13-E6EF-A36038D6944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ED5775D2-F782-2EAE-4473-B1ADB8A9095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846024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37C2DD95-2386-FD40-BD1F-83C54287F8CC}"/>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896FF7F3-C46D-6B37-0983-26F02D1D067F}"/>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C1F9692-632E-B70C-1F52-A988FAC825E0}"/>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435852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3CBF3113-153E-03FE-228A-722BD5954D7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EC34C2CD-9EC9-0EE7-A67B-A32AB4B4E975}"/>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42DA05F8-92E9-A60D-DA26-60DF5C67CD19}"/>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793795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8E24A530-A6E1-8FFE-53CF-CF87CA467C30}"/>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CE8B80DA-4F89-E688-2D6C-6A752E0BD070}"/>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CCB1018-BF3B-0F17-0E0D-6C4F37D0753C}"/>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445468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455D9F1E-B51F-B3C9-913B-0BA63D58AA01}"/>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1745B262-EC19-069A-0042-2A4B871B8A24}"/>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033124E-F57E-816D-3C32-CD4E2ACBBCF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625076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ED2194D3-07CA-C362-AAA9-A416879C092D}"/>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18160170-0918-5315-E39B-6603707BDC4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05324002-A0BA-F888-7A4F-9CE96DF7DED2}"/>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94981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DBD5C0B-91C9-2F28-463A-2D9438F400B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B71A87E-5581-D6FE-32DB-B6C9330D999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B924DEF9-4842-59EC-8BB7-B6FE0F0677F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a:p>
        </p:txBody>
      </p:sp>
    </p:spTree>
    <p:extLst>
      <p:ext uri="{BB962C8B-B14F-4D97-AF65-F5344CB8AC3E}">
        <p14:creationId xmlns:p14="http://schemas.microsoft.com/office/powerpoint/2010/main" val="1238365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0A52F2E4-FA38-7AAA-032D-58964070A7A1}"/>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4A296708-3AE2-366F-09D9-4DA12C302A50}"/>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5210A2AA-2169-9563-84BD-27F6D3F392E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744108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315E765-369C-1576-406F-DE939157702B}"/>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98B68BD3-A147-D530-CB1E-ED5A3C7B3E86}"/>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3958B5C4-F033-944E-C4D9-C61453EDC4E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588077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AD499F31-C5A5-CA4D-7B57-8FE355C5CAF8}"/>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18416806-5332-6026-10AD-289FE8C0E714}"/>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4FAC4948-08B4-E40F-87C7-31D1BC8611F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935784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E9313E8E-30E5-00C1-61D5-D17617E7594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20C8FD09-1E83-1663-A946-A2B0C12726DF}"/>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4DFC5AA8-657A-A598-EFB6-C16F986222D6}"/>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841196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762FCCEB-1E88-EFAD-87D7-7A532964CD0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80B075DB-02A7-53C9-9C3E-20FB390A1EB6}"/>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0AFA5B9F-467C-045F-B41D-E0610434C7A4}"/>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986912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A172CB49-CFC3-5A83-4325-982A59A36EA8}"/>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F9947C83-07E0-2695-F026-CD4FB822842F}"/>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8F0DD10-C4A0-8C1C-FA85-A98A4B4DFD6C}"/>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408130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0BCC15D3-A2D5-E87A-C192-25C598915841}"/>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CF7FF46-F930-9967-F9AF-9334303F88F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84B48AA-9208-34A2-78A6-6B063C69B46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4251359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26E1D1AD-8B06-F30F-39DA-DE179E989E2B}"/>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FB3F1E46-4147-8097-8EA0-5CFE93532B72}"/>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6395A41-F183-BF9D-522D-A24FC688A9E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80612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83421022-4313-672F-76B1-EEA66A310241}"/>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CF242657-D37F-8DF3-5E6D-19F9FBE665A2}"/>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6C218EF6-46BF-3FE5-2FDF-D38AA92A4BC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18647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30FB8BEF-7B41-7FBB-0E9D-8C8D1BA5B8DA}"/>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99D0DF5-D944-97E0-A17B-32AB3C5480C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7FF5DA4F-3C3F-1E85-8D18-A59795DF3A1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28177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DBD5C0B-91C9-2F28-463A-2D9438F400B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B71A87E-5581-D6FE-32DB-B6C9330D999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B924DEF9-4842-59EC-8BB7-B6FE0F0677F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a:p>
        </p:txBody>
      </p:sp>
    </p:spTree>
    <p:extLst>
      <p:ext uri="{BB962C8B-B14F-4D97-AF65-F5344CB8AC3E}">
        <p14:creationId xmlns:p14="http://schemas.microsoft.com/office/powerpoint/2010/main" val="205424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AD4FFEAD-3E96-336C-77C1-ACB11BE76EB3}"/>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35D3A501-5E30-84AB-D386-7C99C54E090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AE75ACCA-C5B0-B10F-1032-05AA1FAC995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276090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18741-9146-44A5-9501-B11687B2A9C7}" type="slidenum">
              <a:rPr lang="vi-VN" smtClean="0"/>
              <a:t>54</a:t>
            </a:fld>
            <a:endParaRPr lang="vi-VN"/>
          </a:p>
        </p:txBody>
      </p:sp>
    </p:spTree>
    <p:extLst>
      <p:ext uri="{BB962C8B-B14F-4D97-AF65-F5344CB8AC3E}">
        <p14:creationId xmlns:p14="http://schemas.microsoft.com/office/powerpoint/2010/main" val="148487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DBD5C0B-91C9-2F28-463A-2D9438F400B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B71A87E-5581-D6FE-32DB-B6C9330D999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B924DEF9-4842-59EC-8BB7-B6FE0F0677F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a:p>
        </p:txBody>
      </p:sp>
    </p:spTree>
    <p:extLst>
      <p:ext uri="{BB962C8B-B14F-4D97-AF65-F5344CB8AC3E}">
        <p14:creationId xmlns:p14="http://schemas.microsoft.com/office/powerpoint/2010/main" val="376515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3876C95A-615B-6451-05F1-725A88E537DB}"/>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3522DC1B-7119-B427-562E-721BD21844C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C2173C7-8ADA-C7A3-78E0-34CBC494077D}"/>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82056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EB46A91-88D0-203B-54CF-EFD5C9742121}"/>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9253E98F-BF0B-DAA2-FDA1-297E6EFCD740}"/>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42BFDB7-C374-9CFC-C94F-F173C1D10FD0}"/>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90638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868B56E8-6947-1C2A-76FD-41308089C81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B26EE66F-6FFC-2871-1089-BBAD16431834}"/>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925C668D-5E5D-5962-6022-B201909EDBCA}"/>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63399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5F7F-1D22-4B65-90A2-C1D1A4699F13}"/>
              </a:ext>
            </a:extLst>
          </p:cNvPr>
          <p:cNvSpPr>
            <a:spLocks noGrp="1"/>
          </p:cNvSpPr>
          <p:nvPr>
            <p:ph type="ctrTitle"/>
          </p:nvPr>
        </p:nvSpPr>
        <p:spPr>
          <a:xfrm>
            <a:off x="1524000" y="1122363"/>
            <a:ext cx="9144000" cy="2387600"/>
          </a:xfrm>
        </p:spPr>
        <p:txBody>
          <a:bodyPr anchor="b">
            <a:normAutofit/>
          </a:bodyPr>
          <a:lstStyle>
            <a:lvl1pPr algn="ctr">
              <a:defRPr sz="4800" b="1">
                <a:solidFill>
                  <a:srgbClr val="FFFF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vi-VN" dirty="0"/>
          </a:p>
        </p:txBody>
      </p:sp>
      <p:sp>
        <p:nvSpPr>
          <p:cNvPr id="3" name="Subtitle 2">
            <a:extLst>
              <a:ext uri="{FF2B5EF4-FFF2-40B4-BE49-F238E27FC236}">
                <a16:creationId xmlns:a16="http://schemas.microsoft.com/office/drawing/2014/main" id="{A44211EF-E638-4EAA-9AB2-70E08BD3292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7" name="Text Placeholder 9">
            <a:extLst>
              <a:ext uri="{FF2B5EF4-FFF2-40B4-BE49-F238E27FC236}">
                <a16:creationId xmlns:a16="http://schemas.microsoft.com/office/drawing/2014/main" id="{6B31899D-0CF7-AE9E-A817-4335F11211D4}"/>
              </a:ext>
            </a:extLst>
          </p:cNvPr>
          <p:cNvSpPr txBox="1">
            <a:spLocks/>
          </p:cNvSpPr>
          <p:nvPr userDrawn="1"/>
        </p:nvSpPr>
        <p:spPr>
          <a:xfrm>
            <a:off x="0" y="6429029"/>
            <a:ext cx="12192000" cy="427219"/>
          </a:xfrm>
          <a:prstGeom prst="rect">
            <a:avLst/>
          </a:prstGeom>
          <a:solidFill>
            <a:schemeClr val="accent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8600">
              <a:lnSpc>
                <a:spcPct val="100000"/>
              </a:lnSpc>
              <a:spcBef>
                <a:spcPts val="300"/>
              </a:spcBef>
              <a:spcAft>
                <a:spcPts val="300"/>
              </a:spcAft>
              <a:buNone/>
            </a:pPr>
            <a:endParaRPr lang="vi-VN" sz="1800" b="0" dirty="0">
              <a:solidFill>
                <a:schemeClr val="bg1"/>
              </a:solidFill>
              <a:latin typeface="UTM Swiss Condensed" panose="02000500000000000000" pitchFamily="2"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A5A1F724-2CA3-2D08-E125-10030BC1175F}"/>
              </a:ext>
            </a:extLst>
          </p:cNvPr>
          <p:cNvCxnSpPr/>
          <p:nvPr userDrawn="1"/>
        </p:nvCxnSpPr>
        <p:spPr>
          <a:xfrm>
            <a:off x="0" y="642902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67861"/>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9BD8-9467-4C82-B599-3F170F306A57}"/>
              </a:ext>
            </a:extLst>
          </p:cNvPr>
          <p:cNvSpPr>
            <a:spLocks noGrp="1"/>
          </p:cNvSpPr>
          <p:nvPr>
            <p:ph type="title" hasCustomPrompt="1"/>
          </p:nvPr>
        </p:nvSpPr>
        <p:spPr>
          <a:xfrm>
            <a:off x="838200" y="252255"/>
            <a:ext cx="10515600" cy="798785"/>
          </a:xfrm>
        </p:spPr>
        <p:txBody>
          <a:bodyPr>
            <a:normAutofit/>
          </a:bodyPr>
          <a:lstStyle>
            <a:lvl1pPr algn="ctr">
              <a:defRPr sz="3000" b="1">
                <a:solidFill>
                  <a:srgbClr val="FFFF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vi-VN" dirty="0"/>
          </a:p>
        </p:txBody>
      </p:sp>
      <p:sp>
        <p:nvSpPr>
          <p:cNvPr id="3" name="Content Placeholder 2">
            <a:extLst>
              <a:ext uri="{FF2B5EF4-FFF2-40B4-BE49-F238E27FC236}">
                <a16:creationId xmlns:a16="http://schemas.microsoft.com/office/drawing/2014/main" id="{96B12B6F-2177-449F-BF16-D3C0A24B1F24}"/>
              </a:ext>
            </a:extLst>
          </p:cNvPr>
          <p:cNvSpPr>
            <a:spLocks noGrp="1"/>
          </p:cNvSpPr>
          <p:nvPr>
            <p:ph idx="1"/>
          </p:nvPr>
        </p:nvSpPr>
        <p:spPr>
          <a:xfrm>
            <a:off x="838200" y="1513492"/>
            <a:ext cx="10515600" cy="4705516"/>
          </a:xfrm>
        </p:spPr>
        <p:txBody>
          <a:bodyPr>
            <a:normAutofit/>
          </a:bodyPr>
          <a:lstStyle>
            <a:lvl1pPr marL="2286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1pPr>
            <a:lvl2pPr marL="6858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2pPr>
            <a:lvl3pPr marL="11430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3pPr>
            <a:lvl4pPr marL="16002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4pPr>
            <a:lvl5pPr marL="20574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a:extLst>
              <a:ext uri="{FF2B5EF4-FFF2-40B4-BE49-F238E27FC236}">
                <a16:creationId xmlns:a16="http://schemas.microsoft.com/office/drawing/2014/main" id="{A498FB85-9F8B-48E8-A683-9AD2790A927C}"/>
              </a:ext>
            </a:extLst>
          </p:cNvPr>
          <p:cNvSpPr>
            <a:spLocks noGrp="1"/>
          </p:cNvSpPr>
          <p:nvPr>
            <p:ph type="dt" sz="half" idx="10"/>
          </p:nvPr>
        </p:nvSpPr>
        <p:spPr/>
        <p:txBody>
          <a:bodyPr/>
          <a:lstStyle/>
          <a:p>
            <a:fld id="{2576FD09-F671-4FCF-9634-052F9C05FE7F}" type="datetimeFigureOut">
              <a:rPr lang="vi-VN" smtClean="0"/>
              <a:t>20/03/2025</a:t>
            </a:fld>
            <a:endParaRPr lang="vi-VN"/>
          </a:p>
        </p:txBody>
      </p:sp>
      <p:sp>
        <p:nvSpPr>
          <p:cNvPr id="5" name="Footer Placeholder 4">
            <a:extLst>
              <a:ext uri="{FF2B5EF4-FFF2-40B4-BE49-F238E27FC236}">
                <a16:creationId xmlns:a16="http://schemas.microsoft.com/office/drawing/2014/main" id="{2B0F1186-9886-4F32-8A6F-CDFA2B9170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75F03B5-5EBD-4E8B-987C-7751D1C64B40}"/>
              </a:ext>
            </a:extLst>
          </p:cNvPr>
          <p:cNvSpPr>
            <a:spLocks noGrp="1"/>
          </p:cNvSpPr>
          <p:nvPr>
            <p:ph type="sldNum" sz="quarter" idx="12"/>
          </p:nvPr>
        </p:nvSpPr>
        <p:spPr/>
        <p:txBody>
          <a:bodyPr/>
          <a:lstStyle/>
          <a:p>
            <a:fld id="{2261BC15-D343-4D4E-8B7B-875D4EA43AAE}" type="slidenum">
              <a:rPr lang="vi-VN" smtClean="0"/>
              <a:t>‹#›</a:t>
            </a:fld>
            <a:endParaRPr lang="vi-VN"/>
          </a:p>
        </p:txBody>
      </p:sp>
      <p:cxnSp>
        <p:nvCxnSpPr>
          <p:cNvPr id="8" name="Straight Connector 7">
            <a:extLst>
              <a:ext uri="{FF2B5EF4-FFF2-40B4-BE49-F238E27FC236}">
                <a16:creationId xmlns:a16="http://schemas.microsoft.com/office/drawing/2014/main" id="{0B707486-5B84-48DC-82B0-7E009644AB92}"/>
              </a:ext>
            </a:extLst>
          </p:cNvPr>
          <p:cNvCxnSpPr/>
          <p:nvPr userDrawn="1"/>
        </p:nvCxnSpPr>
        <p:spPr>
          <a:xfrm>
            <a:off x="1608079" y="1240225"/>
            <a:ext cx="893116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706926"/>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48683" y="6405331"/>
            <a:ext cx="12287576"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381" y="4677139"/>
            <a:ext cx="1599963" cy="1599963"/>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971608" y="4668600"/>
            <a:ext cx="5376597" cy="1066565"/>
          </a:xfrm>
          <a:prstGeom prst="rect">
            <a:avLst/>
          </a:prstGeom>
          <a:noFill/>
        </p:spPr>
        <p:txBody>
          <a:bodyPr wrap="square" lIns="144000" tIns="144000" rIns="144000" bIns="144000" rtlCol="0">
            <a:noAutofit/>
          </a:bodyPr>
          <a:lstStyle/>
          <a:p>
            <a:pPr algn="ctr"/>
            <a:r>
              <a:rPr lang="en-US" sz="2667"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667"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667"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667"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9642" y="5772462"/>
            <a:ext cx="4896543"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013854" y="4884650"/>
            <a:ext cx="1069063" cy="124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100195" y="4903169"/>
            <a:ext cx="6504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049801" y="4869160"/>
            <a:ext cx="6504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48683" y="0"/>
            <a:ext cx="12287576" cy="4485117"/>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815415" y="1604798"/>
            <a:ext cx="10305360" cy="838911"/>
          </a:xfrm>
        </p:spPr>
        <p:txBody>
          <a:bodyPr/>
          <a:lstStyle>
            <a:lvl1pPr algn="l">
              <a:defRPr sz="5867">
                <a:solidFill>
                  <a:schemeClr val="bg1"/>
                </a:solidFill>
              </a:defRPr>
            </a:lvl1pPr>
          </a:lstStyle>
          <a:p>
            <a:r>
              <a:rPr lang="en-GB" noProof="0" dirty="0"/>
              <a:t>Title closure</a:t>
            </a:r>
          </a:p>
        </p:txBody>
      </p:sp>
    </p:spTree>
    <p:extLst>
      <p:ext uri="{BB962C8B-B14F-4D97-AF65-F5344CB8AC3E}">
        <p14:creationId xmlns:p14="http://schemas.microsoft.com/office/powerpoint/2010/main" val="427994425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995D4A-E0C1-4B44-832B-7C848BC3070F}"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45721-E2B0-4066-AD50-736AA207D740}" type="slidenum">
              <a:rPr lang="en-US" smtClean="0"/>
              <a:t>‹#›</a:t>
            </a:fld>
            <a:endParaRPr lang="en-US"/>
          </a:p>
        </p:txBody>
      </p:sp>
    </p:spTree>
    <p:extLst>
      <p:ext uri="{BB962C8B-B14F-4D97-AF65-F5344CB8AC3E}">
        <p14:creationId xmlns:p14="http://schemas.microsoft.com/office/powerpoint/2010/main" val="25181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3598498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2.xml"/><Relationship Id="rId5" Type="http://schemas.openxmlformats.org/officeDocument/2006/relationships/image" Target="../media/image8.wmf"/><Relationship Id="rId4"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1B7BB-5479-4587-A867-2D46DE2A7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F1555F1-E58A-4FF5-B4C6-5F68C807D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DDC010-F07C-434F-B059-3A54ACD9D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6FD09-F671-4FCF-9634-052F9C05FE7F}" type="datetimeFigureOut">
              <a:rPr lang="vi-VN" smtClean="0"/>
              <a:t>20/03/2025</a:t>
            </a:fld>
            <a:endParaRPr lang="vi-VN"/>
          </a:p>
        </p:txBody>
      </p:sp>
      <p:sp>
        <p:nvSpPr>
          <p:cNvPr id="5" name="Footer Placeholder 4">
            <a:extLst>
              <a:ext uri="{FF2B5EF4-FFF2-40B4-BE49-F238E27FC236}">
                <a16:creationId xmlns:a16="http://schemas.microsoft.com/office/drawing/2014/main" id="{59D4CE13-F443-493A-85F8-847147639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D2662CFF-552F-4D74-97ED-5F2ED1CEA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1BC15-D343-4D4E-8B7B-875D4EA43AAE}" type="slidenum">
              <a:rPr lang="vi-VN" smtClean="0"/>
              <a:t>‹#›</a:t>
            </a:fld>
            <a:endParaRPr lang="vi-VN"/>
          </a:p>
        </p:txBody>
      </p:sp>
    </p:spTree>
    <p:extLst>
      <p:ext uri="{BB962C8B-B14F-4D97-AF65-F5344CB8AC3E}">
        <p14:creationId xmlns:p14="http://schemas.microsoft.com/office/powerpoint/2010/main" val="402456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87" r:id="rId4"/>
    <p:sldLayoutId id="2147483688" r:id="rId5"/>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12192000" cy="68580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2400" b="0" i="0" u="none" strike="noStrike" cap="none" normalizeH="0" baseline="0">
              <a:ln>
                <a:noFill/>
              </a:ln>
              <a:solidFill>
                <a:schemeClr val="tx1"/>
              </a:solidFill>
              <a:effectLst/>
              <a:latin typeface="Arial" charset="0"/>
              <a:ea typeface="宋体" charset="-122"/>
            </a:endParaRPr>
          </a:p>
        </p:txBody>
      </p:sp>
      <p:grpSp>
        <p:nvGrpSpPr>
          <p:cNvPr id="2" name="组合 13"/>
          <p:cNvGrpSpPr/>
          <p:nvPr userDrawn="1"/>
        </p:nvGrpSpPr>
        <p:grpSpPr>
          <a:xfrm>
            <a:off x="0" y="6783917"/>
            <a:ext cx="12192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2" cstate="email"/>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2" cstate="email"/>
            <a:srcRect r="5813"/>
            <a:stretch>
              <a:fillRect/>
            </a:stretch>
          </p:blipFill>
          <p:spPr bwMode="auto">
            <a:xfrm>
              <a:off x="527050" y="5087938"/>
              <a:ext cx="8616950" cy="55562"/>
            </a:xfrm>
            <a:prstGeom prst="rect">
              <a:avLst/>
            </a:prstGeom>
            <a:noFill/>
          </p:spPr>
        </p:pic>
      </p:grpSp>
      <p:pic>
        <p:nvPicPr>
          <p:cNvPr id="9" name="Picture 2" descr="C:\Users\z00124665\Desktop\HW LOGO(横版）.png"/>
          <p:cNvPicPr>
            <a:picLocks noChangeAspect="1" noChangeArrowheads="1"/>
          </p:cNvPicPr>
          <p:nvPr userDrawn="1"/>
        </p:nvPicPr>
        <p:blipFill>
          <a:blip r:embed="rId3" cstate="email"/>
          <a:srcRect/>
          <a:stretch>
            <a:fillRect/>
          </a:stretch>
        </p:blipFill>
        <p:spPr bwMode="auto">
          <a:xfrm>
            <a:off x="10088545" y="6250583"/>
            <a:ext cx="1666868" cy="406032"/>
          </a:xfrm>
          <a:prstGeom prst="rect">
            <a:avLst/>
          </a:prstGeom>
          <a:noFill/>
        </p:spPr>
      </p:pic>
      <p:sp>
        <p:nvSpPr>
          <p:cNvPr id="12" name="Rectangle 5"/>
          <p:cNvSpPr>
            <a:spLocks noChangeArrowheads="1"/>
          </p:cNvSpPr>
          <p:nvPr userDrawn="1"/>
        </p:nvSpPr>
        <p:spPr bwMode="auto">
          <a:xfrm>
            <a:off x="4054027" y="6500748"/>
            <a:ext cx="362740" cy="26125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1200" b="0" smtClean="0">
                <a:solidFill>
                  <a:schemeClr val="bg1">
                    <a:lumMod val="65000"/>
                  </a:schemeClr>
                </a:solidFill>
                <a:latin typeface="+mn-lt"/>
                <a:ea typeface="+mn-ea"/>
              </a:rPr>
              <a:pPr eaLnBrk="0" hangingPunct="0">
                <a:lnSpc>
                  <a:spcPct val="85000"/>
                </a:lnSpc>
                <a:defRPr/>
              </a:pPr>
              <a:t>‹#›</a:t>
            </a:fld>
            <a:endParaRPr lang="en-GB" altLang="zh-CN" sz="12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userDrawn="1"/>
        </p:nvPicPr>
        <p:blipFill>
          <a:blip r:embed="rId4" cstate="email"/>
          <a:srcRect/>
          <a:stretch>
            <a:fillRect/>
          </a:stretch>
        </p:blipFill>
        <p:spPr bwMode="auto">
          <a:xfrm>
            <a:off x="429685" y="6482929"/>
            <a:ext cx="3541183" cy="161289"/>
          </a:xfrm>
          <a:prstGeom prst="rect">
            <a:avLst/>
          </a:prstGeom>
          <a:noFill/>
        </p:spPr>
      </p:pic>
      <p:pic>
        <p:nvPicPr>
          <p:cNvPr id="11" name="Picture 2" descr="C:\Users\z00124665\Desktop\A BETTER WAY SOLUTIONS.wmf"/>
          <p:cNvPicPr>
            <a:picLocks noChangeAspect="1" noChangeArrowheads="1"/>
          </p:cNvPicPr>
          <p:nvPr userDrawn="1"/>
        </p:nvPicPr>
        <p:blipFill>
          <a:blip r:embed="rId5" cstate="email"/>
          <a:srcRect/>
          <a:stretch>
            <a:fillRect/>
          </a:stretch>
        </p:blipFill>
        <p:spPr bwMode="auto">
          <a:xfrm>
            <a:off x="7423151" y="236293"/>
            <a:ext cx="4360333" cy="121424"/>
          </a:xfrm>
          <a:prstGeom prst="rect">
            <a:avLst/>
          </a:prstGeom>
          <a:noFill/>
        </p:spPr>
      </p:pic>
    </p:spTree>
    <p:extLst>
      <p:ext uri="{BB962C8B-B14F-4D97-AF65-F5344CB8AC3E}">
        <p14:creationId xmlns:p14="http://schemas.microsoft.com/office/powerpoint/2010/main" val="2212585883"/>
      </p:ext>
    </p:extLst>
  </p:cSld>
  <p:clrMap bg1="lt1" tx1="dk1" bg2="lt2" tx2="dk2" accent1="accent1" accent2="accent2" accent3="accent3" accent4="accent4" accent5="accent5" accent6="accent6" hlink="hlink" folHlink="folHlink"/>
  <p:transition spd="med">
    <p:split orient="vert"/>
  </p:transition>
  <p:txStyles>
    <p:titleStyle>
      <a:lvl1pPr algn="l" rtl="0" eaLnBrk="0" fontAlgn="base" hangingPunct="0">
        <a:spcBef>
          <a:spcPct val="0"/>
        </a:spcBef>
        <a:spcAft>
          <a:spcPct val="0"/>
        </a:spcAft>
        <a:defRPr sz="4267"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0" fontAlgn="base" hangingPunct="0">
        <a:lnSpc>
          <a:spcPct val="140000"/>
        </a:lnSpc>
        <a:spcBef>
          <a:spcPct val="0"/>
        </a:spcBef>
        <a:spcAft>
          <a:spcPct val="0"/>
        </a:spcAft>
        <a:buClr>
          <a:srgbClr val="777777"/>
        </a:buClr>
        <a:buSzPct val="60000"/>
        <a:buFont typeface="Wingdings" pitchFamily="2" charset="2"/>
        <a:buChar char="l"/>
        <a:defRPr sz="2667" b="1">
          <a:solidFill>
            <a:schemeClr val="tx1"/>
          </a:solidFill>
          <a:latin typeface="FrutigerNext LT Regular" pitchFamily="34" charset="0"/>
          <a:ea typeface="黑体" pitchFamily="49" charset="-122"/>
          <a:cs typeface="+mn-cs"/>
        </a:defRPr>
      </a:lvl1pPr>
      <a:lvl2pPr marL="990575" indent="-38099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523962" indent="-304792" algn="l" rtl="0" eaLnBrk="0" fontAlgn="base" hangingPunct="0">
        <a:lnSpc>
          <a:spcPct val="140000"/>
        </a:lnSpc>
        <a:spcBef>
          <a:spcPct val="0"/>
        </a:spcBef>
        <a:spcAft>
          <a:spcPct val="0"/>
        </a:spcAft>
        <a:buSzPct val="50000"/>
        <a:buFont typeface="Wingdings" pitchFamily="2" charset="2"/>
        <a:buChar char="n"/>
        <a:defRPr sz="2133">
          <a:solidFill>
            <a:schemeClr val="tx1"/>
          </a:solidFill>
          <a:latin typeface="FrutigerNext LT Regular" pitchFamily="34" charset="0"/>
          <a:ea typeface="+mn-ea"/>
          <a:cs typeface="+mn-cs"/>
        </a:defRPr>
      </a:lvl3pPr>
      <a:lvl4pPr marL="2133547" indent="-304792" algn="l" rtl="0" eaLnBrk="0" fontAlgn="base" hangingPunct="0">
        <a:lnSpc>
          <a:spcPct val="140000"/>
        </a:lnSpc>
        <a:spcBef>
          <a:spcPct val="0"/>
        </a:spcBef>
        <a:spcAft>
          <a:spcPct val="0"/>
        </a:spcAft>
        <a:buChar char="–"/>
        <a:defRPr sz="1867">
          <a:solidFill>
            <a:schemeClr val="tx1"/>
          </a:solidFill>
          <a:latin typeface="FrutigerNext LT Regular" pitchFamily="34" charset="0"/>
          <a:ea typeface="+mn-ea"/>
          <a:cs typeface="+mn-cs"/>
        </a:defRPr>
      </a:lvl4pPr>
      <a:lvl5pPr marL="2743131" indent="-304792" algn="l" rtl="0" eaLnBrk="0" fontAlgn="base" hangingPunct="0">
        <a:lnSpc>
          <a:spcPct val="140000"/>
        </a:lnSpc>
        <a:spcBef>
          <a:spcPct val="0"/>
        </a:spcBef>
        <a:spcAft>
          <a:spcPct val="0"/>
        </a:spcAft>
        <a:buFont typeface="Arial" pitchFamily="34" charset="0"/>
        <a:buChar char="~"/>
        <a:defRPr sz="1600">
          <a:solidFill>
            <a:schemeClr val="tx1"/>
          </a:solidFill>
          <a:latin typeface="FrutigerNext LT Regular" pitchFamily="34" charset="0"/>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elsevier.com/online-tools/scop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image" Target="../media/image15.png"/><Relationship Id="rId7"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3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3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3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chart" Target="../charts/chart3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chart" Target="../charts/chart35.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chart" Target="../charts/chart3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chart" Target="../charts/chart38.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chart" Target="../charts/chart3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chart" Target="../charts/chart40.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chart" Target="../charts/char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2EDFE4-E763-A0EB-AAB5-DCB304D502B2}"/>
              </a:ext>
            </a:extLst>
          </p:cNvPr>
          <p:cNvSpPr txBox="1"/>
          <p:nvPr/>
        </p:nvSpPr>
        <p:spPr>
          <a:xfrm>
            <a:off x="54590" y="2228160"/>
            <a:ext cx="12137409" cy="1800493"/>
          </a:xfrm>
          <a:prstGeom prst="rect">
            <a:avLst/>
          </a:prstGeom>
          <a:noFill/>
        </p:spPr>
        <p:txBody>
          <a:bodyPr wrap="square" rtlCol="0">
            <a:spAutoFit/>
          </a:bodyPr>
          <a:lstStyle/>
          <a:p>
            <a:pPr algn="ctr">
              <a:spcBef>
                <a:spcPts val="1800"/>
              </a:spcBef>
            </a:pPr>
            <a:r>
              <a:rPr lang="en-US" sz="4800" b="1" dirty="0" err="1">
                <a:solidFill>
                  <a:schemeClr val="bg1"/>
                </a:solidFill>
                <a:latin typeface="Bahnschrift SemiBold Condensed" panose="020B0502040204020203" pitchFamily="34" charset="0"/>
              </a:rPr>
              <a:t>ĐỐI</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SÁNH</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CHƯƠNG</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TRÌNH</a:t>
            </a:r>
            <a:r>
              <a:rPr lang="en-US" sz="4800" b="1" dirty="0">
                <a:solidFill>
                  <a:schemeClr val="bg1"/>
                </a:solidFill>
                <a:latin typeface="Bahnschrift SemiBold Condensed" panose="020B0502040204020203" pitchFamily="34" charset="0"/>
              </a:rPr>
              <a:t> ĐÀO </a:t>
            </a:r>
            <a:r>
              <a:rPr lang="en-US" sz="4800" b="1" dirty="0" err="1">
                <a:solidFill>
                  <a:schemeClr val="bg1"/>
                </a:solidFill>
                <a:latin typeface="Bahnschrift SemiBold Condensed" panose="020B0502040204020203" pitchFamily="34" charset="0"/>
              </a:rPr>
              <a:t>TẠO</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DỰA</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TRÊN</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KẾT</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QUẢ</a:t>
            </a:r>
            <a:r>
              <a:rPr lang="en-US" sz="4800" b="1" dirty="0">
                <a:solidFill>
                  <a:schemeClr val="bg1"/>
                </a:solidFill>
                <a:latin typeface="Bahnschrift SemiBold Condensed" panose="020B0502040204020203" pitchFamily="34" charset="0"/>
              </a:rPr>
              <a:t> </a:t>
            </a:r>
          </a:p>
          <a:p>
            <a:pPr algn="ctr">
              <a:spcBef>
                <a:spcPts val="1800"/>
              </a:spcBef>
            </a:pPr>
            <a:r>
              <a:rPr lang="en-US" sz="4800" b="1" dirty="0" err="1">
                <a:solidFill>
                  <a:schemeClr val="bg1"/>
                </a:solidFill>
                <a:latin typeface="Bahnschrift SemiBold Condensed" panose="020B0502040204020203" pitchFamily="34" charset="0"/>
              </a:rPr>
              <a:t>XẾP</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HẠNG</a:t>
            </a:r>
            <a:r>
              <a:rPr lang="en-US" sz="4800" b="1" dirty="0">
                <a:solidFill>
                  <a:schemeClr val="bg1"/>
                </a:solidFill>
                <a:latin typeface="Bahnschrift SemiBold Condensed" panose="020B0502040204020203" pitchFamily="34" charset="0"/>
              </a:rPr>
              <a:t> QS 2025</a:t>
            </a:r>
          </a:p>
        </p:txBody>
      </p:sp>
      <p:sp>
        <p:nvSpPr>
          <p:cNvPr id="8" name="Title 1">
            <a:extLst>
              <a:ext uri="{FF2B5EF4-FFF2-40B4-BE49-F238E27FC236}">
                <a16:creationId xmlns:a16="http://schemas.microsoft.com/office/drawing/2014/main" id="{731F6730-C734-6F44-52BA-281C048271AA}"/>
              </a:ext>
            </a:extLst>
          </p:cNvPr>
          <p:cNvSpPr txBox="1">
            <a:spLocks/>
          </p:cNvSpPr>
          <p:nvPr/>
        </p:nvSpPr>
        <p:spPr>
          <a:xfrm>
            <a:off x="5459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nSpc>
                <a:spcPct val="110000"/>
              </a:lnSpc>
              <a:spcBef>
                <a:spcPts val="1200"/>
              </a:spcBef>
              <a:spcAft>
                <a:spcPts val="600"/>
              </a:spcAft>
            </a:pPr>
            <a:r>
              <a:rPr lang="en-US" sz="2000" dirty="0" err="1">
                <a:latin typeface="Bahnschrift SemiBold Condensed" panose="020B0502040204020203" pitchFamily="34" charset="0"/>
              </a:rPr>
              <a:t>Nghệ</a:t>
            </a:r>
            <a:r>
              <a:rPr lang="en-US" sz="2000" dirty="0">
                <a:latin typeface="Bahnschrift SemiBold Condensed" panose="020B0502040204020203" pitchFamily="34" charset="0"/>
              </a:rPr>
              <a:t> An</a:t>
            </a:r>
            <a:r>
              <a:rPr lang="vi-VN" sz="2000" dirty="0">
                <a:latin typeface="Bahnschrift SemiBold Condensed" panose="020B0502040204020203" pitchFamily="34" charset="0"/>
              </a:rPr>
              <a:t>, </a:t>
            </a:r>
            <a:r>
              <a:rPr lang="en-US" sz="2000" dirty="0" err="1">
                <a:latin typeface="Bahnschrift SemiBold Condensed" panose="020B0502040204020203" pitchFamily="34" charset="0"/>
              </a:rPr>
              <a:t>ngày</a:t>
            </a:r>
            <a:r>
              <a:rPr lang="en-US" sz="2000" dirty="0">
                <a:latin typeface="Bahnschrift SemiBold Condensed" panose="020B0502040204020203" pitchFamily="34" charset="0"/>
              </a:rPr>
              <a:t> 20 </a:t>
            </a:r>
            <a:r>
              <a:rPr lang="vi-VN" sz="2000" dirty="0">
                <a:latin typeface="Bahnschrift SemiBold Condensed" panose="020B0502040204020203" pitchFamily="34" charset="0"/>
              </a:rPr>
              <a:t>tháng </a:t>
            </a:r>
            <a:r>
              <a:rPr lang="en-US" sz="2000" dirty="0">
                <a:latin typeface="Bahnschrift SemiBold Condensed" panose="020B0502040204020203" pitchFamily="34" charset="0"/>
              </a:rPr>
              <a:t>3</a:t>
            </a:r>
            <a:r>
              <a:rPr lang="vi-VN" sz="2000" dirty="0">
                <a:latin typeface="Bahnschrift SemiBold Condensed" panose="020B0502040204020203" pitchFamily="34" charset="0"/>
              </a:rPr>
              <a:t> năm 202</a:t>
            </a:r>
            <a:r>
              <a:rPr lang="en-GB" sz="2000" dirty="0">
                <a:latin typeface="Bahnschrift SemiBold Condensed" panose="020B0502040204020203" pitchFamily="34" charset="0"/>
              </a:rPr>
              <a:t>5</a:t>
            </a:r>
            <a:endParaRPr lang="vi-VN" sz="2000" dirty="0">
              <a:latin typeface="Bahnschrift SemiBold Condensed" panose="020B0502040204020203" pitchFamily="34" charset="0"/>
            </a:endParaRPr>
          </a:p>
        </p:txBody>
      </p:sp>
      <p:sp>
        <p:nvSpPr>
          <p:cNvPr id="2" name="Title 1">
            <a:extLst>
              <a:ext uri="{FF2B5EF4-FFF2-40B4-BE49-F238E27FC236}">
                <a16:creationId xmlns:a16="http://schemas.microsoft.com/office/drawing/2014/main" id="{D21251FB-4593-CEC7-EB15-DAB4A378DEED}"/>
              </a:ext>
            </a:extLst>
          </p:cNvPr>
          <p:cNvSpPr txBox="1">
            <a:spLocks/>
          </p:cNvSpPr>
          <p:nvPr/>
        </p:nvSpPr>
        <p:spPr>
          <a:xfrm>
            <a:off x="194480" y="4027321"/>
            <a:ext cx="11857629" cy="17474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nSpc>
                <a:spcPct val="100000"/>
              </a:lnSpc>
              <a:spcBef>
                <a:spcPts val="0"/>
              </a:spcBef>
            </a:pPr>
            <a:r>
              <a:rPr lang="en-US" sz="2800" dirty="0">
                <a:latin typeface="Bahnschrift SemiBold Condensed" panose="020B0502040204020203" pitchFamily="34" charset="0"/>
              </a:rPr>
              <a:t>TRUNG </a:t>
            </a:r>
            <a:r>
              <a:rPr lang="en-US" sz="2800" dirty="0" err="1">
                <a:latin typeface="Bahnschrift SemiBold Condensed" panose="020B0502040204020203" pitchFamily="34" charset="0"/>
              </a:rPr>
              <a:t>TÂM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ĐẢM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BẢO</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CHẤT</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LƯỢNG</a:t>
            </a:r>
            <a:endParaRPr lang="vi-VN" sz="2800" dirty="0">
              <a:latin typeface="Bahnschrift SemiBold Condensed" panose="020B0502040204020203" pitchFamily="34" charset="0"/>
            </a:endParaRPr>
          </a:p>
        </p:txBody>
      </p:sp>
      <p:grpSp>
        <p:nvGrpSpPr>
          <p:cNvPr id="3" name="Group 2">
            <a:extLst>
              <a:ext uri="{FF2B5EF4-FFF2-40B4-BE49-F238E27FC236}">
                <a16:creationId xmlns:a16="http://schemas.microsoft.com/office/drawing/2014/main" id="{B38D12B9-2F31-ECEC-5CA8-8EB1A3C561D5}"/>
              </a:ext>
            </a:extLst>
          </p:cNvPr>
          <p:cNvGrpSpPr/>
          <p:nvPr/>
        </p:nvGrpSpPr>
        <p:grpSpPr>
          <a:xfrm>
            <a:off x="0" y="-343668"/>
            <a:ext cx="12312123" cy="1485875"/>
            <a:chOff x="0" y="-343668"/>
            <a:chExt cx="12312123" cy="1485875"/>
          </a:xfrm>
        </p:grpSpPr>
        <p:pic>
          <p:nvPicPr>
            <p:cNvPr id="4" name="Picture 3">
              <a:extLst>
                <a:ext uri="{FF2B5EF4-FFF2-40B4-BE49-F238E27FC236}">
                  <a16:creationId xmlns:a16="http://schemas.microsoft.com/office/drawing/2014/main" id="{DAD5E73F-39D7-ADBE-8FE1-62733A703CBE}"/>
                </a:ext>
              </a:extLst>
            </p:cNvPr>
            <p:cNvPicPr>
              <a:picLocks noChangeAspect="1"/>
            </p:cNvPicPr>
            <p:nvPr/>
          </p:nvPicPr>
          <p:blipFill rotWithShape="1">
            <a:blip r:embed="rId3">
              <a:extLst>
                <a:ext uri="{28A0092B-C50C-407E-A947-70E740481C1C}">
                  <a14:useLocalDpi xmlns:a14="http://schemas.microsoft.com/office/drawing/2010/main" val="0"/>
                </a:ext>
              </a:extLst>
            </a:blip>
            <a:srcRect b="77407"/>
            <a:stretch/>
          </p:blipFill>
          <p:spPr>
            <a:xfrm>
              <a:off x="0" y="-343668"/>
              <a:ext cx="12192000" cy="1485875"/>
            </a:xfrm>
            <a:prstGeom prst="rect">
              <a:avLst/>
            </a:prstGeom>
          </p:spPr>
        </p:pic>
        <p:pic>
          <p:nvPicPr>
            <p:cNvPr id="7" name="Picture 9" descr="http://aun-qa.org/views/front/images/AUN-QA-LOGO-2019.png">
              <a:extLst>
                <a:ext uri="{FF2B5EF4-FFF2-40B4-BE49-F238E27FC236}">
                  <a16:creationId xmlns:a16="http://schemas.microsoft.com/office/drawing/2014/main" id="{597FB810-0A92-1D21-28E1-8A33F55FD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3720" y="126201"/>
              <a:ext cx="1894481" cy="7154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F64B4034-EB42-340A-E93F-0AD62CCE216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76" t="21691" r="23271" b="19899"/>
            <a:stretch/>
          </p:blipFill>
          <p:spPr>
            <a:xfrm>
              <a:off x="7335096" y="130126"/>
              <a:ext cx="1577189" cy="770979"/>
            </a:xfrm>
            <a:prstGeom prst="rect">
              <a:avLst/>
            </a:prstGeom>
          </p:spPr>
        </p:pic>
        <p:pic>
          <p:nvPicPr>
            <p:cNvPr id="6" name="Picture 5">
              <a:extLst>
                <a:ext uri="{FF2B5EF4-FFF2-40B4-BE49-F238E27FC236}">
                  <a16:creationId xmlns:a16="http://schemas.microsoft.com/office/drawing/2014/main" id="{B3545081-88C4-C959-CF3D-A52765224126}"/>
                </a:ext>
              </a:extLst>
            </p:cNvPr>
            <p:cNvPicPr>
              <a:picLocks noChangeAspect="1"/>
            </p:cNvPicPr>
            <p:nvPr/>
          </p:nvPicPr>
          <p:blipFill>
            <a:blip r:embed="rId6"/>
            <a:stretch>
              <a:fillRect/>
            </a:stretch>
          </p:blipFill>
          <p:spPr>
            <a:xfrm>
              <a:off x="5762706" y="46105"/>
              <a:ext cx="1498673" cy="982816"/>
            </a:xfrm>
            <a:prstGeom prst="rect">
              <a:avLst/>
            </a:prstGeom>
          </p:spPr>
        </p:pic>
        <p:pic>
          <p:nvPicPr>
            <p:cNvPr id="11" name="Picture 10">
              <a:extLst>
                <a:ext uri="{FF2B5EF4-FFF2-40B4-BE49-F238E27FC236}">
                  <a16:creationId xmlns:a16="http://schemas.microsoft.com/office/drawing/2014/main" id="{4661DCFE-9E18-BAF1-3B50-4EEF10B8A6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56421" y="62505"/>
              <a:ext cx="2155702" cy="850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14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5415AF40-6BE8-9748-1573-7155600D6E6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E68C91A-3D14-0477-9342-0506BECC2FC2}"/>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a:solidFill>
                  <a:srgbClr val="FF0000"/>
                </a:solidFill>
                <a:latin typeface="Bahnschrift SemiBold Condensed" panose="020B0502040204020203" pitchFamily="34" charset="0"/>
              </a:rPr>
              <a:t>KHI </a:t>
            </a:r>
            <a:r>
              <a:rPr lang="en-US" sz="3300" dirty="0" err="1">
                <a:solidFill>
                  <a:srgbClr val="FF0000"/>
                </a:solidFill>
                <a:latin typeface="Bahnschrift SemiBold Condensed" panose="020B0502040204020203" pitchFamily="34" charset="0"/>
              </a:rPr>
              <a:t>TRIỂN</a:t>
            </a:r>
            <a:r>
              <a:rPr lang="en-US" sz="3300" dirty="0">
                <a:solidFill>
                  <a:srgbClr val="FF0000"/>
                </a:solidFill>
                <a:latin typeface="Bahnschrift SemiBold Condensed" panose="020B0502040204020203" pitchFamily="34" charset="0"/>
              </a:rPr>
              <a:t> KHAI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A45710A3-88FD-1E98-3F1F-B3AF9FD548A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E907BC6A-6894-3A04-C2BC-FCF8DF40E629}"/>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7" name="Group 6">
            <a:extLst>
              <a:ext uri="{FF2B5EF4-FFF2-40B4-BE49-F238E27FC236}">
                <a16:creationId xmlns:a16="http://schemas.microsoft.com/office/drawing/2014/main" id="{B77DFE25-B724-5364-1138-F73532FF034C}"/>
              </a:ext>
            </a:extLst>
          </p:cNvPr>
          <p:cNvGrpSpPr/>
          <p:nvPr/>
        </p:nvGrpSpPr>
        <p:grpSpPr>
          <a:xfrm>
            <a:off x="94892" y="978850"/>
            <a:ext cx="12002215" cy="5268527"/>
            <a:chOff x="94892" y="978850"/>
            <a:chExt cx="12002215" cy="5366718"/>
          </a:xfrm>
        </p:grpSpPr>
        <p:grpSp>
          <p:nvGrpSpPr>
            <p:cNvPr id="9" name="Group 8">
              <a:extLst>
                <a:ext uri="{FF2B5EF4-FFF2-40B4-BE49-F238E27FC236}">
                  <a16:creationId xmlns:a16="http://schemas.microsoft.com/office/drawing/2014/main" id="{58646B90-B1DA-B73B-5212-B7A4D7887FC7}"/>
                </a:ext>
              </a:extLst>
            </p:cNvPr>
            <p:cNvGrpSpPr/>
            <p:nvPr/>
          </p:nvGrpSpPr>
          <p:grpSpPr>
            <a:xfrm>
              <a:off x="94892" y="978850"/>
              <a:ext cx="12002215" cy="5366718"/>
              <a:chOff x="170554" y="787687"/>
              <a:chExt cx="11901290" cy="3687798"/>
            </a:xfrm>
          </p:grpSpPr>
          <p:grpSp>
            <p:nvGrpSpPr>
              <p:cNvPr id="10" name="Group 9">
                <a:extLst>
                  <a:ext uri="{FF2B5EF4-FFF2-40B4-BE49-F238E27FC236}">
                    <a16:creationId xmlns:a16="http://schemas.microsoft.com/office/drawing/2014/main" id="{91E0FB67-B4B5-DCFC-7039-34A59AD78A81}"/>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7566E235-67BB-B4F8-FD24-C7A921AD9E5E}"/>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7D36EF70-ED80-3B0E-93A9-AE3AE13E1772}"/>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3EE94485-887F-3090-CCE3-7B62218B8AD3}"/>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6" name="TextBox 5">
              <a:extLst>
                <a:ext uri="{FF2B5EF4-FFF2-40B4-BE49-F238E27FC236}">
                  <a16:creationId xmlns:a16="http://schemas.microsoft.com/office/drawing/2014/main" id="{C0A0F13F-70DC-CB76-F50D-07F193A921CA}"/>
                </a:ext>
              </a:extLst>
            </p:cNvPr>
            <p:cNvSpPr txBox="1"/>
            <p:nvPr/>
          </p:nvSpPr>
          <p:spPr>
            <a:xfrm>
              <a:off x="179882" y="1767159"/>
              <a:ext cx="11917225" cy="4339650"/>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23: Kết quả nghiên cứu khoa học</a:t>
              </a:r>
            </a:p>
            <a:p>
              <a:r>
                <a:rPr lang="vi-VN" dirty="0"/>
                <a:t>Tiêu chí 23.1: </a:t>
              </a:r>
              <a:r>
                <a:rPr lang="vi-VN" b="0" dirty="0">
                  <a:solidFill>
                    <a:schemeClr val="tx1"/>
                  </a:solidFill>
                </a:rPr>
                <a:t>Loại hình và khối lượng </a:t>
              </a:r>
              <a:r>
                <a:rPr lang="en-US" b="0" dirty="0">
                  <a:solidFill>
                    <a:schemeClr val="tx1"/>
                  </a:solidFill>
                </a:rPr>
                <a:t>NC</a:t>
              </a:r>
              <a:r>
                <a:rPr lang="vi-VN" b="0" dirty="0">
                  <a:solidFill>
                    <a:schemeClr val="tx1"/>
                  </a:solidFill>
                </a:rPr>
                <a:t> của đội ngũ giảng viên và cán bộ nghiên cứu được xác lập, giám sát và </a:t>
              </a:r>
              <a:r>
                <a:rPr lang="vi-VN" dirty="0">
                  <a:solidFill>
                    <a:srgbClr val="3333FF"/>
                  </a:solidFill>
                </a:rPr>
                <a:t>đối sánh </a:t>
              </a:r>
              <a:r>
                <a:rPr lang="vi-VN" b="0" dirty="0">
                  <a:solidFill>
                    <a:schemeClr val="tx1"/>
                  </a:solidFill>
                </a:rPr>
                <a:t>để cải tiến.</a:t>
              </a:r>
            </a:p>
            <a:p>
              <a:r>
                <a:rPr lang="vi-VN" dirty="0"/>
                <a:t> Tiêu chí 23.2: </a:t>
              </a:r>
              <a:r>
                <a:rPr lang="vi-VN" b="0" dirty="0">
                  <a:solidFill>
                    <a:schemeClr val="tx1"/>
                  </a:solidFill>
                </a:rPr>
                <a:t>Loại hình và khối lượng nghiên cứu của người học được xác lập, giám sát và </a:t>
              </a:r>
              <a:r>
                <a:rPr lang="vi-VN" b="0" dirty="0">
                  <a:solidFill>
                    <a:srgbClr val="3333FF"/>
                  </a:solidFill>
                </a:rPr>
                <a:t>đối sánh </a:t>
              </a:r>
              <a:r>
                <a:rPr lang="vi-VN" b="0" dirty="0">
                  <a:solidFill>
                    <a:schemeClr val="tx1"/>
                  </a:solidFill>
                </a:rPr>
                <a:t>để cải tiến.</a:t>
              </a:r>
            </a:p>
            <a:p>
              <a:r>
                <a:rPr lang="vi-VN" dirty="0"/>
                <a:t> Tiêu chí 23.3: </a:t>
              </a:r>
              <a:r>
                <a:rPr lang="vi-VN" b="0" dirty="0">
                  <a:solidFill>
                    <a:schemeClr val="tx1"/>
                  </a:solidFill>
                </a:rPr>
                <a:t>Loại hình và </a:t>
              </a:r>
              <a:r>
                <a:rPr lang="en-US" b="0" dirty="0">
                  <a:solidFill>
                    <a:schemeClr val="tx1"/>
                  </a:solidFill>
                </a:rPr>
                <a:t>SL</a:t>
              </a:r>
              <a:r>
                <a:rPr lang="vi-VN" b="0" dirty="0">
                  <a:solidFill>
                    <a:schemeClr val="tx1"/>
                  </a:solidFill>
                </a:rPr>
                <a:t> các công bố </a:t>
              </a:r>
              <a:r>
                <a:rPr lang="en-US" b="0" dirty="0">
                  <a:solidFill>
                    <a:schemeClr val="tx1"/>
                  </a:solidFill>
                </a:rPr>
                <a:t>KH </a:t>
              </a:r>
              <a:r>
                <a:rPr lang="vi-VN" b="0" dirty="0">
                  <a:solidFill>
                    <a:schemeClr val="tx1"/>
                  </a:solidFill>
                </a:rPr>
                <a:t>bao gồm cả trích dẫn được xác lập, giám sát và </a:t>
              </a:r>
              <a:r>
                <a:rPr lang="vi-VN" b="0" dirty="0">
                  <a:solidFill>
                    <a:srgbClr val="3333FF"/>
                  </a:solidFill>
                </a:rPr>
                <a:t>đối sánh </a:t>
              </a:r>
              <a:r>
                <a:rPr lang="vi-VN" b="0" dirty="0">
                  <a:solidFill>
                    <a:schemeClr val="tx1"/>
                  </a:solidFill>
                </a:rPr>
                <a:t>để cải tiến.</a:t>
              </a:r>
            </a:p>
            <a:p>
              <a:r>
                <a:rPr lang="vi-VN" dirty="0"/>
                <a:t>Tiêu chí 23.4: </a:t>
              </a:r>
              <a:r>
                <a:rPr lang="vi-VN" b="0" dirty="0">
                  <a:solidFill>
                    <a:schemeClr val="tx1"/>
                  </a:solidFill>
                </a:rPr>
                <a:t>Loại hình và số lượng các tài sản trí tuệ được xác lập, giám sát và </a:t>
              </a:r>
              <a:r>
                <a:rPr lang="vi-VN" b="0" dirty="0">
                  <a:solidFill>
                    <a:srgbClr val="3333FF"/>
                  </a:solidFill>
                </a:rPr>
                <a:t>đối sánh </a:t>
              </a:r>
              <a:r>
                <a:rPr lang="vi-VN" b="0" dirty="0">
                  <a:solidFill>
                    <a:schemeClr val="tx1"/>
                  </a:solidFill>
                </a:rPr>
                <a:t>để cải tiến.</a:t>
              </a:r>
              <a:endParaRPr lang="en-US" b="0" dirty="0">
                <a:solidFill>
                  <a:schemeClr val="tx1"/>
                </a:solidFill>
              </a:endParaRPr>
            </a:p>
            <a:p>
              <a:r>
                <a:rPr lang="vi-VN" dirty="0"/>
                <a:t>Tiêu chí 23.5: </a:t>
              </a:r>
              <a:r>
                <a:rPr lang="vi-VN" b="0" dirty="0">
                  <a:solidFill>
                    <a:schemeClr val="tx1"/>
                  </a:solidFill>
                </a:rPr>
                <a:t>Ngân quỹ cho từng loại hoạt động nghiên cứu được xác lập, giám sát và </a:t>
              </a:r>
              <a:r>
                <a:rPr lang="vi-VN" b="0" dirty="0">
                  <a:solidFill>
                    <a:srgbClr val="3333FF"/>
                  </a:solidFill>
                </a:rPr>
                <a:t>đối sánh </a:t>
              </a:r>
              <a:r>
                <a:rPr lang="vi-VN" b="0" dirty="0">
                  <a:solidFill>
                    <a:schemeClr val="tx1"/>
                  </a:solidFill>
                </a:rPr>
                <a:t>để cải tiến.</a:t>
              </a:r>
            </a:p>
            <a:p>
              <a:r>
                <a:rPr lang="vi-VN" dirty="0"/>
                <a:t>Tiêu chí 23.6: </a:t>
              </a:r>
              <a:r>
                <a:rPr lang="vi-VN" b="0" dirty="0">
                  <a:solidFill>
                    <a:schemeClr val="tx1"/>
                  </a:solidFill>
                </a:rPr>
                <a:t>Kết quả nghiên cứu và sáng tạo, bao gồm việc thương mại hóa, thử nghiệm chuyển giao, thành lập các đơn vị khởi nghiệp, v.v. được xác lập, giám sát và </a:t>
              </a:r>
              <a:r>
                <a:rPr lang="vi-VN" b="0" dirty="0">
                  <a:solidFill>
                    <a:srgbClr val="3333FF"/>
                  </a:solidFill>
                </a:rPr>
                <a:t>đối sánh </a:t>
              </a:r>
              <a:r>
                <a:rPr lang="vi-VN" b="0" dirty="0">
                  <a:solidFill>
                    <a:schemeClr val="tx1"/>
                  </a:solidFill>
                </a:rPr>
                <a:t>để cải tiến.</a:t>
              </a:r>
            </a:p>
          </p:txBody>
        </p:sp>
      </p:grpSp>
    </p:spTree>
    <p:extLst>
      <p:ext uri="{BB962C8B-B14F-4D97-AF65-F5344CB8AC3E}">
        <p14:creationId xmlns:p14="http://schemas.microsoft.com/office/powerpoint/2010/main" val="278144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9FBE143C-4598-90D4-0D5F-1679D716E38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DE0F861-ECA5-4795-1DD3-507B9FB2B5D4}"/>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a:solidFill>
                  <a:srgbClr val="FF0000"/>
                </a:solidFill>
                <a:latin typeface="Bahnschrift SemiBold Condensed" panose="020B0502040204020203" pitchFamily="34" charset="0"/>
              </a:rPr>
              <a:t>KHI </a:t>
            </a:r>
            <a:r>
              <a:rPr lang="en-US" sz="3300" dirty="0" err="1">
                <a:solidFill>
                  <a:srgbClr val="FF0000"/>
                </a:solidFill>
                <a:latin typeface="Bahnschrift SemiBold Condensed" panose="020B0502040204020203" pitchFamily="34" charset="0"/>
              </a:rPr>
              <a:t>TRIỂN</a:t>
            </a:r>
            <a:r>
              <a:rPr lang="en-US" sz="3300" dirty="0">
                <a:solidFill>
                  <a:srgbClr val="FF0000"/>
                </a:solidFill>
                <a:latin typeface="Bahnschrift SemiBold Condensed" panose="020B0502040204020203" pitchFamily="34" charset="0"/>
              </a:rPr>
              <a:t> KHAI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2220E8CE-B730-2049-6D52-03D00643B2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959B9465-18BC-9759-4C53-1DF2B34399AF}"/>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2" name="Group 1">
            <a:extLst>
              <a:ext uri="{FF2B5EF4-FFF2-40B4-BE49-F238E27FC236}">
                <a16:creationId xmlns:a16="http://schemas.microsoft.com/office/drawing/2014/main" id="{6F6F631F-05B1-A817-9C96-B58B0D36845F}"/>
              </a:ext>
            </a:extLst>
          </p:cNvPr>
          <p:cNvGrpSpPr/>
          <p:nvPr/>
        </p:nvGrpSpPr>
        <p:grpSpPr>
          <a:xfrm>
            <a:off x="94892" y="978850"/>
            <a:ext cx="12002215" cy="5256253"/>
            <a:chOff x="94892" y="978850"/>
            <a:chExt cx="12002215" cy="5366718"/>
          </a:xfrm>
        </p:grpSpPr>
        <p:grpSp>
          <p:nvGrpSpPr>
            <p:cNvPr id="9" name="Group 8">
              <a:extLst>
                <a:ext uri="{FF2B5EF4-FFF2-40B4-BE49-F238E27FC236}">
                  <a16:creationId xmlns:a16="http://schemas.microsoft.com/office/drawing/2014/main" id="{E30C6600-5087-396E-062C-CB7B28A56846}"/>
                </a:ext>
              </a:extLst>
            </p:cNvPr>
            <p:cNvGrpSpPr/>
            <p:nvPr/>
          </p:nvGrpSpPr>
          <p:grpSpPr>
            <a:xfrm>
              <a:off x="94892" y="978850"/>
              <a:ext cx="12002215" cy="5366718"/>
              <a:chOff x="170554" y="787687"/>
              <a:chExt cx="11901290" cy="3687798"/>
            </a:xfrm>
          </p:grpSpPr>
          <p:grpSp>
            <p:nvGrpSpPr>
              <p:cNvPr id="10" name="Group 9">
                <a:extLst>
                  <a:ext uri="{FF2B5EF4-FFF2-40B4-BE49-F238E27FC236}">
                    <a16:creationId xmlns:a16="http://schemas.microsoft.com/office/drawing/2014/main" id="{7BEA87AF-D2E7-CD57-293A-7CBCDA715D71}"/>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81AF894B-A2A1-03DD-A119-B95FD8994359}"/>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9A66B2E1-51AC-CEAC-F1F6-68414AD5998F}"/>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5F40BA06-724C-A70A-7D21-F61A86B001D0}"/>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6" name="TextBox 5">
              <a:extLst>
                <a:ext uri="{FF2B5EF4-FFF2-40B4-BE49-F238E27FC236}">
                  <a16:creationId xmlns:a16="http://schemas.microsoft.com/office/drawing/2014/main" id="{F6C9F0A4-06A0-3304-3E52-36E61D4AC39F}"/>
                </a:ext>
              </a:extLst>
            </p:cNvPr>
            <p:cNvSpPr txBox="1"/>
            <p:nvPr/>
          </p:nvSpPr>
          <p:spPr>
            <a:xfrm>
              <a:off x="179882" y="1767159"/>
              <a:ext cx="11917225" cy="4339650"/>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23: Kết quả nghiên cứu khoa học</a:t>
              </a:r>
            </a:p>
            <a:p>
              <a:r>
                <a:rPr lang="vi-VN" dirty="0"/>
                <a:t>Tiêu chí 23.1: </a:t>
              </a:r>
              <a:r>
                <a:rPr lang="vi-VN" b="0" dirty="0">
                  <a:solidFill>
                    <a:schemeClr val="tx1"/>
                  </a:solidFill>
                </a:rPr>
                <a:t>Loại hình và khối lượng </a:t>
              </a:r>
              <a:r>
                <a:rPr lang="en-US" b="0" dirty="0">
                  <a:solidFill>
                    <a:schemeClr val="tx1"/>
                  </a:solidFill>
                </a:rPr>
                <a:t>NC</a:t>
              </a:r>
              <a:r>
                <a:rPr lang="vi-VN" b="0" dirty="0">
                  <a:solidFill>
                    <a:schemeClr val="tx1"/>
                  </a:solidFill>
                </a:rPr>
                <a:t> của đội ngũ giảng viên và cán bộ nghiên cứu được xác lập, giám sát và </a:t>
              </a:r>
              <a:r>
                <a:rPr lang="vi-VN" dirty="0">
                  <a:solidFill>
                    <a:srgbClr val="3333FF"/>
                  </a:solidFill>
                </a:rPr>
                <a:t>đối sánh </a:t>
              </a:r>
              <a:r>
                <a:rPr lang="vi-VN" b="0" dirty="0">
                  <a:solidFill>
                    <a:schemeClr val="tx1"/>
                  </a:solidFill>
                </a:rPr>
                <a:t>để cải tiến.</a:t>
              </a:r>
            </a:p>
            <a:p>
              <a:r>
                <a:rPr lang="vi-VN" dirty="0"/>
                <a:t> Tiêu chí 23.2: </a:t>
              </a:r>
              <a:r>
                <a:rPr lang="vi-VN" b="0" dirty="0">
                  <a:solidFill>
                    <a:schemeClr val="tx1"/>
                  </a:solidFill>
                </a:rPr>
                <a:t>Loại hình và khối lượng nghiên cứu của người học được xác lập, giám sát và </a:t>
              </a:r>
              <a:r>
                <a:rPr lang="vi-VN" b="0" dirty="0">
                  <a:solidFill>
                    <a:srgbClr val="3333FF"/>
                  </a:solidFill>
                </a:rPr>
                <a:t>đối sánh </a:t>
              </a:r>
              <a:r>
                <a:rPr lang="vi-VN" b="0" dirty="0">
                  <a:solidFill>
                    <a:schemeClr val="tx1"/>
                  </a:solidFill>
                </a:rPr>
                <a:t>để cải tiến.</a:t>
              </a:r>
            </a:p>
            <a:p>
              <a:r>
                <a:rPr lang="vi-VN" dirty="0"/>
                <a:t> Tiêu chí 23.3: </a:t>
              </a:r>
              <a:r>
                <a:rPr lang="vi-VN" b="0" dirty="0">
                  <a:solidFill>
                    <a:schemeClr val="tx1"/>
                  </a:solidFill>
                </a:rPr>
                <a:t>Loại hình và </a:t>
              </a:r>
              <a:r>
                <a:rPr lang="en-US" b="0" dirty="0">
                  <a:solidFill>
                    <a:schemeClr val="tx1"/>
                  </a:solidFill>
                </a:rPr>
                <a:t>SL</a:t>
              </a:r>
              <a:r>
                <a:rPr lang="vi-VN" b="0" dirty="0">
                  <a:solidFill>
                    <a:schemeClr val="tx1"/>
                  </a:solidFill>
                </a:rPr>
                <a:t> các công bố </a:t>
              </a:r>
              <a:r>
                <a:rPr lang="en-US" b="0" dirty="0">
                  <a:solidFill>
                    <a:schemeClr val="tx1"/>
                  </a:solidFill>
                </a:rPr>
                <a:t>KH </a:t>
              </a:r>
              <a:r>
                <a:rPr lang="vi-VN" b="0" dirty="0">
                  <a:solidFill>
                    <a:schemeClr val="tx1"/>
                  </a:solidFill>
                </a:rPr>
                <a:t>bao gồm cả trích dẫn được xác lập, giám sát và </a:t>
              </a:r>
              <a:r>
                <a:rPr lang="vi-VN" b="0" dirty="0">
                  <a:solidFill>
                    <a:srgbClr val="3333FF"/>
                  </a:solidFill>
                </a:rPr>
                <a:t>đối sánh </a:t>
              </a:r>
              <a:r>
                <a:rPr lang="vi-VN" b="0" dirty="0">
                  <a:solidFill>
                    <a:schemeClr val="tx1"/>
                  </a:solidFill>
                </a:rPr>
                <a:t>để cải tiến.</a:t>
              </a:r>
            </a:p>
            <a:p>
              <a:r>
                <a:rPr lang="vi-VN" dirty="0"/>
                <a:t>Tiêu chí 23.4: </a:t>
              </a:r>
              <a:r>
                <a:rPr lang="vi-VN" b="0" dirty="0">
                  <a:solidFill>
                    <a:schemeClr val="tx1"/>
                  </a:solidFill>
                </a:rPr>
                <a:t>Loại hình và số lượng các tài sản trí tuệ được xác lập, giám sát và </a:t>
              </a:r>
              <a:r>
                <a:rPr lang="vi-VN" b="0" dirty="0">
                  <a:solidFill>
                    <a:srgbClr val="3333FF"/>
                  </a:solidFill>
                </a:rPr>
                <a:t>đối sánh </a:t>
              </a:r>
              <a:r>
                <a:rPr lang="vi-VN" b="0" dirty="0">
                  <a:solidFill>
                    <a:schemeClr val="tx1"/>
                  </a:solidFill>
                </a:rPr>
                <a:t>để cải tiến.</a:t>
              </a:r>
              <a:endParaRPr lang="en-US" b="0" dirty="0">
                <a:solidFill>
                  <a:schemeClr val="tx1"/>
                </a:solidFill>
              </a:endParaRPr>
            </a:p>
            <a:p>
              <a:r>
                <a:rPr lang="vi-VN" dirty="0"/>
                <a:t>Tiêu chí 23.5: </a:t>
              </a:r>
              <a:r>
                <a:rPr lang="vi-VN" b="0" dirty="0">
                  <a:solidFill>
                    <a:schemeClr val="tx1"/>
                  </a:solidFill>
                </a:rPr>
                <a:t>Ngân quỹ cho từng loại hoạt động nghiên cứu được xác lập, giám sát và </a:t>
              </a:r>
              <a:r>
                <a:rPr lang="vi-VN" b="0" dirty="0">
                  <a:solidFill>
                    <a:srgbClr val="3333FF"/>
                  </a:solidFill>
                </a:rPr>
                <a:t>đối sánh </a:t>
              </a:r>
              <a:r>
                <a:rPr lang="vi-VN" b="0" dirty="0">
                  <a:solidFill>
                    <a:schemeClr val="tx1"/>
                  </a:solidFill>
                </a:rPr>
                <a:t>để cải tiến.</a:t>
              </a:r>
            </a:p>
            <a:p>
              <a:r>
                <a:rPr lang="vi-VN" dirty="0"/>
                <a:t>Tiêu chí 23.6: </a:t>
              </a:r>
              <a:r>
                <a:rPr lang="vi-VN" b="0" dirty="0">
                  <a:solidFill>
                    <a:schemeClr val="tx1"/>
                  </a:solidFill>
                </a:rPr>
                <a:t>Kết quả nghiên cứu và sáng tạo, bao gồm việc thương mại hóa, thử nghiệm chuyển giao, thành lập các đơn vị khởi nghiệp, v.v. được xác lập, giám sát và </a:t>
              </a:r>
              <a:r>
                <a:rPr lang="vi-VN" b="0" dirty="0">
                  <a:solidFill>
                    <a:srgbClr val="3333FF"/>
                  </a:solidFill>
                </a:rPr>
                <a:t>đối sánh </a:t>
              </a:r>
              <a:r>
                <a:rPr lang="vi-VN" b="0" dirty="0">
                  <a:solidFill>
                    <a:schemeClr val="tx1"/>
                  </a:solidFill>
                </a:rPr>
                <a:t>để cải tiến.</a:t>
              </a:r>
            </a:p>
          </p:txBody>
        </p:sp>
      </p:grpSp>
    </p:spTree>
    <p:extLst>
      <p:ext uri="{BB962C8B-B14F-4D97-AF65-F5344CB8AC3E}">
        <p14:creationId xmlns:p14="http://schemas.microsoft.com/office/powerpoint/2010/main" val="375084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8492439C-EFFD-F0B8-158B-0F5458E160D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B833175-7164-593F-DDF2-BD049E2ED625}"/>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a:solidFill>
                  <a:srgbClr val="FF0000"/>
                </a:solidFill>
                <a:latin typeface="Bahnschrift SemiBold Condensed" panose="020B0502040204020203" pitchFamily="34" charset="0"/>
              </a:rPr>
              <a:t>KHI </a:t>
            </a:r>
            <a:r>
              <a:rPr lang="en-US" sz="3300" dirty="0" err="1">
                <a:solidFill>
                  <a:srgbClr val="FF0000"/>
                </a:solidFill>
                <a:latin typeface="Bahnschrift SemiBold Condensed" panose="020B0502040204020203" pitchFamily="34" charset="0"/>
              </a:rPr>
              <a:t>TRIỂN</a:t>
            </a:r>
            <a:r>
              <a:rPr lang="en-US" sz="3300" dirty="0">
                <a:solidFill>
                  <a:srgbClr val="FF0000"/>
                </a:solidFill>
                <a:latin typeface="Bahnschrift SemiBold Condensed" panose="020B0502040204020203" pitchFamily="34" charset="0"/>
              </a:rPr>
              <a:t> KHAI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1125F2F3-0060-5691-0BDA-2DD95F1106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64B1B5D6-EDBF-694D-2BDE-2164B03EC35B}"/>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7" name="Group 6">
            <a:extLst>
              <a:ext uri="{FF2B5EF4-FFF2-40B4-BE49-F238E27FC236}">
                <a16:creationId xmlns:a16="http://schemas.microsoft.com/office/drawing/2014/main" id="{D3D51B5E-CD23-FF5B-D468-DF9A34A0BF3C}"/>
              </a:ext>
            </a:extLst>
          </p:cNvPr>
          <p:cNvGrpSpPr/>
          <p:nvPr/>
        </p:nvGrpSpPr>
        <p:grpSpPr>
          <a:xfrm>
            <a:off x="94892" y="978850"/>
            <a:ext cx="12002215" cy="4851217"/>
            <a:chOff x="94892" y="978850"/>
            <a:chExt cx="12002215" cy="4851217"/>
          </a:xfrm>
        </p:grpSpPr>
        <p:grpSp>
          <p:nvGrpSpPr>
            <p:cNvPr id="9" name="Group 8">
              <a:extLst>
                <a:ext uri="{FF2B5EF4-FFF2-40B4-BE49-F238E27FC236}">
                  <a16:creationId xmlns:a16="http://schemas.microsoft.com/office/drawing/2014/main" id="{509535B4-9BF3-20D7-2872-E1E53C634CF2}"/>
                </a:ext>
              </a:extLst>
            </p:cNvPr>
            <p:cNvGrpSpPr/>
            <p:nvPr/>
          </p:nvGrpSpPr>
          <p:grpSpPr>
            <a:xfrm>
              <a:off x="94892" y="978850"/>
              <a:ext cx="12002215" cy="4851217"/>
              <a:chOff x="170554" y="787687"/>
              <a:chExt cx="11901290" cy="3687798"/>
            </a:xfrm>
          </p:grpSpPr>
          <p:grpSp>
            <p:nvGrpSpPr>
              <p:cNvPr id="10" name="Group 9">
                <a:extLst>
                  <a:ext uri="{FF2B5EF4-FFF2-40B4-BE49-F238E27FC236}">
                    <a16:creationId xmlns:a16="http://schemas.microsoft.com/office/drawing/2014/main" id="{46958BBA-7262-0A00-6CA5-7403BE4A4D38}"/>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8FB819BD-5303-628D-2030-853EE12954B3}"/>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E65C8287-44D2-ADC7-7887-B15E7B79338D}"/>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E66412EF-54BC-BBD7-F922-DAE15AA91830}"/>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5" name="TextBox 4">
              <a:extLst>
                <a:ext uri="{FF2B5EF4-FFF2-40B4-BE49-F238E27FC236}">
                  <a16:creationId xmlns:a16="http://schemas.microsoft.com/office/drawing/2014/main" id="{67F2C215-9456-7E50-3E4E-B10BF3C14BFC}"/>
                </a:ext>
              </a:extLst>
            </p:cNvPr>
            <p:cNvSpPr txBox="1"/>
            <p:nvPr/>
          </p:nvSpPr>
          <p:spPr>
            <a:xfrm>
              <a:off x="179882" y="1734570"/>
              <a:ext cx="11917225" cy="4031873"/>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24: Kết quả phục vụ cộng đồng</a:t>
              </a:r>
            </a:p>
            <a:p>
              <a:r>
                <a:rPr lang="vi-VN" dirty="0">
                  <a:solidFill>
                    <a:schemeClr val="accent5">
                      <a:lumMod val="75000"/>
                    </a:schemeClr>
                  </a:solidFill>
                </a:rPr>
                <a:t>Tiêu chí 24.1: </a:t>
              </a:r>
              <a:r>
                <a:rPr lang="vi-VN" b="0" dirty="0">
                  <a:solidFill>
                    <a:schemeClr val="tx1"/>
                  </a:solidFill>
                </a:rPr>
                <a:t>Loại hình và khối lượng tham gia vào hoạt động kết nối và phục vụ cộng đồng, đóng góp cho xã hội được xác lập, giám sát và </a:t>
              </a:r>
              <a:r>
                <a:rPr lang="vi-VN" dirty="0">
                  <a:solidFill>
                    <a:srgbClr val="3333FF"/>
                  </a:solidFill>
                </a:rPr>
                <a:t>đối sánh </a:t>
              </a:r>
              <a:r>
                <a:rPr lang="vi-VN" b="0" dirty="0">
                  <a:solidFill>
                    <a:schemeClr val="tx1"/>
                  </a:solidFill>
                </a:rPr>
                <a:t>để cải tiến.</a:t>
              </a:r>
            </a:p>
            <a:p>
              <a:r>
                <a:rPr lang="vi-VN" dirty="0">
                  <a:solidFill>
                    <a:schemeClr val="accent5">
                      <a:lumMod val="75000"/>
                    </a:schemeClr>
                  </a:solidFill>
                </a:rPr>
                <a:t>Tiêu chí 24.2: </a:t>
              </a:r>
              <a:r>
                <a:rPr lang="vi-VN" b="0" dirty="0">
                  <a:solidFill>
                    <a:schemeClr val="tx1"/>
                  </a:solidFill>
                </a:rPr>
                <a:t>Tác động xã hội, kết quả của hoạt động kết nối và phục vụ cộng đồng, đóng góp cho xã hội được xác lập, giám sát và </a:t>
              </a:r>
              <a:r>
                <a:rPr lang="vi-VN" dirty="0">
                  <a:solidFill>
                    <a:srgbClr val="3333FF"/>
                  </a:solidFill>
                </a:rPr>
                <a:t>đối sánh </a:t>
              </a:r>
              <a:r>
                <a:rPr lang="vi-VN" b="0" dirty="0">
                  <a:solidFill>
                    <a:schemeClr val="tx1"/>
                  </a:solidFill>
                </a:rPr>
                <a:t>để cải tiến.</a:t>
              </a:r>
            </a:p>
            <a:p>
              <a:r>
                <a:rPr lang="vi-VN" dirty="0">
                  <a:solidFill>
                    <a:schemeClr val="accent5">
                      <a:lumMod val="75000"/>
                    </a:schemeClr>
                  </a:solidFill>
                </a:rPr>
                <a:t>Tiêu chí 24.3: </a:t>
              </a:r>
              <a:r>
                <a:rPr lang="vi-VN" b="0" dirty="0">
                  <a:solidFill>
                    <a:schemeClr val="tx1"/>
                  </a:solidFill>
                </a:rPr>
                <a:t>Tác động của hoạt động kết nối và phục vụ cộng đồng đối với người học và đội ngũ cán bộ, giảng viên, nhân viên được xác lập, giám sát và </a:t>
              </a:r>
              <a:r>
                <a:rPr lang="vi-VN" dirty="0">
                  <a:solidFill>
                    <a:srgbClr val="3333FF"/>
                  </a:solidFill>
                </a:rPr>
                <a:t>đối sánh </a:t>
              </a:r>
              <a:r>
                <a:rPr lang="vi-VN" b="0" dirty="0">
                  <a:solidFill>
                    <a:schemeClr val="tx1"/>
                  </a:solidFill>
                </a:rPr>
                <a:t>để cải tiến.</a:t>
              </a:r>
            </a:p>
            <a:p>
              <a:r>
                <a:rPr lang="vi-VN" dirty="0">
                  <a:solidFill>
                    <a:schemeClr val="accent5">
                      <a:lumMod val="75000"/>
                    </a:schemeClr>
                  </a:solidFill>
                </a:rPr>
                <a:t>Tiêu chí 24.4: </a:t>
              </a:r>
              <a:r>
                <a:rPr lang="vi-VN" b="0" dirty="0">
                  <a:solidFill>
                    <a:schemeClr val="tx1"/>
                  </a:solidFill>
                </a:rPr>
                <a:t>Sự hài lòng của các bên liên quan về hoạt động kết nối và phục vụ cộng đồng, đóng góp cho xã hội được xác lập, giám sát và </a:t>
              </a:r>
              <a:r>
                <a:rPr lang="vi-VN" dirty="0">
                  <a:solidFill>
                    <a:srgbClr val="3333FF"/>
                  </a:solidFill>
                </a:rPr>
                <a:t>đối sánh </a:t>
              </a:r>
              <a:r>
                <a:rPr lang="vi-VN" b="0" dirty="0">
                  <a:solidFill>
                    <a:schemeClr val="tx1"/>
                  </a:solidFill>
                </a:rPr>
                <a:t>để cải tiến.</a:t>
              </a:r>
            </a:p>
          </p:txBody>
        </p:sp>
      </p:grpSp>
    </p:spTree>
    <p:extLst>
      <p:ext uri="{BB962C8B-B14F-4D97-AF65-F5344CB8AC3E}">
        <p14:creationId xmlns:p14="http://schemas.microsoft.com/office/powerpoint/2010/main" val="2099096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798E23AC-DD91-22EA-9A0E-373D474C6B6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91EE9A8-6DAF-A6F5-7A13-F99398122739}"/>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a:solidFill>
                  <a:srgbClr val="FF0000"/>
                </a:solidFill>
                <a:latin typeface="Bahnschrift SemiBold Condensed" panose="020B0502040204020203" pitchFamily="34" charset="0"/>
              </a:rPr>
              <a:t>KHI </a:t>
            </a:r>
            <a:r>
              <a:rPr lang="en-US" sz="3300" dirty="0" err="1">
                <a:solidFill>
                  <a:srgbClr val="FF0000"/>
                </a:solidFill>
                <a:latin typeface="Bahnschrift SemiBold Condensed" panose="020B0502040204020203" pitchFamily="34" charset="0"/>
              </a:rPr>
              <a:t>TRIỂN</a:t>
            </a:r>
            <a:r>
              <a:rPr lang="en-US" sz="3300" dirty="0">
                <a:solidFill>
                  <a:srgbClr val="FF0000"/>
                </a:solidFill>
                <a:latin typeface="Bahnschrift SemiBold Condensed" panose="020B0502040204020203" pitchFamily="34" charset="0"/>
              </a:rPr>
              <a:t> KHAI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1CFB9A1-49FE-7692-6D78-ED948F84192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E0518433-3D5F-522A-564C-8040E83B9F53}"/>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2" name="Group 1">
            <a:extLst>
              <a:ext uri="{FF2B5EF4-FFF2-40B4-BE49-F238E27FC236}">
                <a16:creationId xmlns:a16="http://schemas.microsoft.com/office/drawing/2014/main" id="{D3DF8B77-44A8-0D4A-C391-8D202C0002DA}"/>
              </a:ext>
            </a:extLst>
          </p:cNvPr>
          <p:cNvGrpSpPr/>
          <p:nvPr/>
        </p:nvGrpSpPr>
        <p:grpSpPr>
          <a:xfrm>
            <a:off x="94892" y="1304103"/>
            <a:ext cx="12002215" cy="3212664"/>
            <a:chOff x="94892" y="978847"/>
            <a:chExt cx="12002215" cy="3212664"/>
          </a:xfrm>
        </p:grpSpPr>
        <p:grpSp>
          <p:nvGrpSpPr>
            <p:cNvPr id="9" name="Group 8">
              <a:extLst>
                <a:ext uri="{FF2B5EF4-FFF2-40B4-BE49-F238E27FC236}">
                  <a16:creationId xmlns:a16="http://schemas.microsoft.com/office/drawing/2014/main" id="{2A02E6CA-0313-CBA8-63C0-F9B38955BA8F}"/>
                </a:ext>
              </a:extLst>
            </p:cNvPr>
            <p:cNvGrpSpPr/>
            <p:nvPr/>
          </p:nvGrpSpPr>
          <p:grpSpPr>
            <a:xfrm>
              <a:off x="94892" y="978847"/>
              <a:ext cx="12002215" cy="3212664"/>
              <a:chOff x="170554" y="787685"/>
              <a:chExt cx="11901290" cy="3687795"/>
            </a:xfrm>
          </p:grpSpPr>
          <p:grpSp>
            <p:nvGrpSpPr>
              <p:cNvPr id="10" name="Group 9">
                <a:extLst>
                  <a:ext uri="{FF2B5EF4-FFF2-40B4-BE49-F238E27FC236}">
                    <a16:creationId xmlns:a16="http://schemas.microsoft.com/office/drawing/2014/main" id="{7738866A-EBA6-B96D-E13D-8CAACFAE2200}"/>
                  </a:ext>
                </a:extLst>
              </p:cNvPr>
              <p:cNvGrpSpPr/>
              <p:nvPr/>
            </p:nvGrpSpPr>
            <p:grpSpPr>
              <a:xfrm>
                <a:off x="170554" y="787685"/>
                <a:ext cx="11901290" cy="3687795"/>
                <a:chOff x="539419" y="1183593"/>
                <a:chExt cx="11646202" cy="1434356"/>
              </a:xfrm>
            </p:grpSpPr>
            <p:sp>
              <p:nvSpPr>
                <p:cNvPr id="13" name="Content Placeholder 2">
                  <a:extLst>
                    <a:ext uri="{FF2B5EF4-FFF2-40B4-BE49-F238E27FC236}">
                      <a16:creationId xmlns:a16="http://schemas.microsoft.com/office/drawing/2014/main" id="{74A39D94-D381-502C-B542-3F164FFBC36A}"/>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25B55D88-A996-8BDE-02E0-56820853D426}"/>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E765C9F1-741D-685A-C993-A3A3FEA93CAF}"/>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5" name="TextBox 4">
              <a:extLst>
                <a:ext uri="{FF2B5EF4-FFF2-40B4-BE49-F238E27FC236}">
                  <a16:creationId xmlns:a16="http://schemas.microsoft.com/office/drawing/2014/main" id="{31F713B0-534A-A7B2-2BC6-1BE57FEEFE20}"/>
                </a:ext>
              </a:extLst>
            </p:cNvPr>
            <p:cNvSpPr txBox="1"/>
            <p:nvPr/>
          </p:nvSpPr>
          <p:spPr>
            <a:xfrm>
              <a:off x="179882" y="1855383"/>
              <a:ext cx="11917225" cy="2246769"/>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25: Kết quả tài chính và thị trường</a:t>
              </a:r>
            </a:p>
            <a:p>
              <a:r>
                <a:rPr lang="vi-VN" dirty="0">
                  <a:solidFill>
                    <a:schemeClr val="accent5">
                      <a:lumMod val="75000"/>
                    </a:schemeClr>
                  </a:solidFill>
                </a:rPr>
                <a:t>Tiêu chí 25.1: </a:t>
              </a:r>
              <a:r>
                <a:rPr lang="vi-VN" b="0" dirty="0">
                  <a:solidFill>
                    <a:schemeClr val="tx1"/>
                  </a:solidFill>
                </a:rPr>
                <a:t>Kết quả và các chỉ số tài chính của hoạt động đào tạo, nghiên cứu khoa học và phục vụ cộng đồng được xác lập, giám sát và </a:t>
              </a:r>
              <a:r>
                <a:rPr lang="vi-VN" dirty="0">
                  <a:solidFill>
                    <a:srgbClr val="0000FF"/>
                  </a:solidFill>
                </a:rPr>
                <a:t>đối sánh </a:t>
              </a:r>
              <a:r>
                <a:rPr lang="vi-VN" b="0" dirty="0">
                  <a:solidFill>
                    <a:schemeClr val="tx1"/>
                  </a:solidFill>
                </a:rPr>
                <a:t>để cải tiến.</a:t>
              </a:r>
            </a:p>
            <a:p>
              <a:r>
                <a:rPr lang="vi-VN" dirty="0">
                  <a:solidFill>
                    <a:schemeClr val="accent5">
                      <a:lumMod val="75000"/>
                    </a:schemeClr>
                  </a:solidFill>
                </a:rPr>
                <a:t>Tiêu chí 25.2: </a:t>
              </a:r>
              <a:r>
                <a:rPr lang="vi-VN" b="0" dirty="0">
                  <a:solidFill>
                    <a:schemeClr val="tx1"/>
                  </a:solidFill>
                </a:rPr>
                <a:t>Kết quả và các chỉ số thị trường của hoạt động đào tạo, nghiên cứu khoa học và phục vụ cộng đồng được xác lập, giám sát và </a:t>
              </a:r>
              <a:r>
                <a:rPr lang="vi-VN" dirty="0">
                  <a:solidFill>
                    <a:srgbClr val="0000FF"/>
                  </a:solidFill>
                </a:rPr>
                <a:t>đối sánh </a:t>
              </a:r>
              <a:r>
                <a:rPr lang="vi-VN" b="0" dirty="0">
                  <a:solidFill>
                    <a:schemeClr val="tx1"/>
                  </a:solidFill>
                </a:rPr>
                <a:t>để cải tiến.</a:t>
              </a:r>
            </a:p>
          </p:txBody>
        </p:sp>
      </p:grpSp>
    </p:spTree>
    <p:extLst>
      <p:ext uri="{BB962C8B-B14F-4D97-AF65-F5344CB8AC3E}">
        <p14:creationId xmlns:p14="http://schemas.microsoft.com/office/powerpoint/2010/main" val="2886211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FAB6F0DD-F985-28E5-C576-BB4A5C51D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07875-D6A8-5CDE-E886-116D589CBBE3}"/>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B70C6277-BCBD-51D7-1B38-D26F112F3B60}"/>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a:solidFill>
                  <a:srgbClr val="0000FF"/>
                </a:solidFill>
                <a:latin typeface="Bahnschrift SemiBold Condensed" panose="020B0502040204020203" pitchFamily="34" charset="0"/>
              </a:rPr>
              <a:t>QUY ĐỊNH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CỦA</a:t>
            </a:r>
            <a:r>
              <a:rPr lang="en-US" sz="3300" dirty="0">
                <a:solidFill>
                  <a:srgbClr val="0000FF"/>
                </a:solidFill>
                <a:latin typeface="Bahnschrift SemiBold Condensed" panose="020B0502040204020203" pitchFamily="34" charset="0"/>
              </a:rPr>
              <a:t> TRƯỜNG </a:t>
            </a:r>
            <a:r>
              <a:rPr lang="en-US" sz="3300" dirty="0" err="1">
                <a:solidFill>
                  <a:srgbClr val="0000FF"/>
                </a:solidFill>
                <a:latin typeface="Bahnschrift SemiBold Condensed" panose="020B0502040204020203" pitchFamily="34" charset="0"/>
              </a:rPr>
              <a:t>ĐẠI</a:t>
            </a:r>
            <a:r>
              <a:rPr lang="en-US" sz="3300" dirty="0">
                <a:solidFill>
                  <a:srgbClr val="0000FF"/>
                </a:solidFill>
                <a:latin typeface="Bahnschrift SemiBold Condensed" panose="020B0502040204020203" pitchFamily="34" charset="0"/>
              </a:rPr>
              <a:t> HỌC VINH</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7FAF4021-E3BD-9664-C166-1531C7B11B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745E3C72-E894-95FA-77A6-E493287B2761}"/>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pic>
        <p:nvPicPr>
          <p:cNvPr id="6" name="Picture 5">
            <a:extLst>
              <a:ext uri="{FF2B5EF4-FFF2-40B4-BE49-F238E27FC236}">
                <a16:creationId xmlns:a16="http://schemas.microsoft.com/office/drawing/2014/main" id="{8CAE33FF-5FAC-1D6C-F409-AFEB81735A8D}"/>
              </a:ext>
            </a:extLst>
          </p:cNvPr>
          <p:cNvPicPr>
            <a:picLocks noChangeAspect="1"/>
          </p:cNvPicPr>
          <p:nvPr/>
        </p:nvPicPr>
        <p:blipFill>
          <a:blip r:embed="rId4"/>
          <a:stretch>
            <a:fillRect/>
          </a:stretch>
        </p:blipFill>
        <p:spPr>
          <a:xfrm>
            <a:off x="424331" y="920353"/>
            <a:ext cx="11343337" cy="2418128"/>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DBC2B33A-BE9C-E7D4-E38A-A119B16FCCA1}"/>
              </a:ext>
            </a:extLst>
          </p:cNvPr>
          <p:cNvPicPr>
            <a:picLocks noChangeAspect="1"/>
          </p:cNvPicPr>
          <p:nvPr/>
        </p:nvPicPr>
        <p:blipFill>
          <a:blip r:embed="rId5"/>
          <a:stretch>
            <a:fillRect/>
          </a:stretch>
        </p:blipFill>
        <p:spPr>
          <a:xfrm>
            <a:off x="384175" y="4174690"/>
            <a:ext cx="5310880" cy="142087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A09F28B6-28F7-41E4-E59E-5BDB0B3D02FF}"/>
              </a:ext>
            </a:extLst>
          </p:cNvPr>
          <p:cNvPicPr>
            <a:picLocks noChangeAspect="1"/>
          </p:cNvPicPr>
          <p:nvPr/>
        </p:nvPicPr>
        <p:blipFill>
          <a:blip r:embed="rId6"/>
          <a:stretch>
            <a:fillRect/>
          </a:stretch>
        </p:blipFill>
        <p:spPr>
          <a:xfrm>
            <a:off x="6404850" y="4147450"/>
            <a:ext cx="5310880" cy="14481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2" name="Arrow: Up 11">
            <a:extLst>
              <a:ext uri="{FF2B5EF4-FFF2-40B4-BE49-F238E27FC236}">
                <a16:creationId xmlns:a16="http://schemas.microsoft.com/office/drawing/2014/main" id="{79FC63BC-8097-1873-2600-AA163BF13CF5}"/>
              </a:ext>
            </a:extLst>
          </p:cNvPr>
          <p:cNvSpPr/>
          <p:nvPr/>
        </p:nvSpPr>
        <p:spPr>
          <a:xfrm>
            <a:off x="2411804" y="3424701"/>
            <a:ext cx="883715" cy="695506"/>
          </a:xfrm>
          <a:prstGeom prst="upArrow">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Arrow: Up 13">
            <a:extLst>
              <a:ext uri="{FF2B5EF4-FFF2-40B4-BE49-F238E27FC236}">
                <a16:creationId xmlns:a16="http://schemas.microsoft.com/office/drawing/2014/main" id="{8BD3D22B-7D2F-3AC4-B6F5-12E06AEC9036}"/>
              </a:ext>
            </a:extLst>
          </p:cNvPr>
          <p:cNvSpPr/>
          <p:nvPr/>
        </p:nvSpPr>
        <p:spPr>
          <a:xfrm>
            <a:off x="8652027" y="3395210"/>
            <a:ext cx="883715" cy="695506"/>
          </a:xfrm>
          <a:prstGeom prst="upArrow">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86614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BA4E25F7-D74C-8F63-95C7-FEDCB901908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2E9E963-6900-D0DC-640C-8916C2D6BA3E}"/>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3.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a:solidFill>
                  <a:srgbClr val="FF0000"/>
                </a:solidFill>
                <a:latin typeface="Bahnschrift SemiBold Condensed" panose="020B0502040204020203" pitchFamily="34" charset="0"/>
              </a:rPr>
              <a:t>KHI </a:t>
            </a:r>
            <a:r>
              <a:rPr lang="en-US" sz="3300" dirty="0" err="1">
                <a:solidFill>
                  <a:srgbClr val="FF0000"/>
                </a:solidFill>
                <a:latin typeface="Bahnschrift SemiBold Condensed" panose="020B0502040204020203" pitchFamily="34" charset="0"/>
              </a:rPr>
              <a:t>TRIỂN</a:t>
            </a:r>
            <a:r>
              <a:rPr lang="en-US" sz="3300" dirty="0">
                <a:solidFill>
                  <a:srgbClr val="FF0000"/>
                </a:solidFill>
                <a:latin typeface="Bahnschrift SemiBold Condensed" panose="020B0502040204020203" pitchFamily="34" charset="0"/>
              </a:rPr>
              <a:t> KHAI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ACD33FFB-F832-CAAE-2983-9D0C9604B8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6B86180E-E7F7-DF68-AD3F-67FF6A83D588}"/>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9" name="Group 8">
            <a:extLst>
              <a:ext uri="{FF2B5EF4-FFF2-40B4-BE49-F238E27FC236}">
                <a16:creationId xmlns:a16="http://schemas.microsoft.com/office/drawing/2014/main" id="{050B2EA1-805E-0ACD-23B1-118F4E48FB2B}"/>
              </a:ext>
            </a:extLst>
          </p:cNvPr>
          <p:cNvGrpSpPr/>
          <p:nvPr/>
        </p:nvGrpSpPr>
        <p:grpSpPr>
          <a:xfrm>
            <a:off x="69850" y="916995"/>
            <a:ext cx="12002215" cy="5237846"/>
            <a:chOff x="170554" y="787685"/>
            <a:chExt cx="11901290" cy="3687795"/>
          </a:xfrm>
        </p:grpSpPr>
        <p:grpSp>
          <p:nvGrpSpPr>
            <p:cNvPr id="10" name="Group 9">
              <a:extLst>
                <a:ext uri="{FF2B5EF4-FFF2-40B4-BE49-F238E27FC236}">
                  <a16:creationId xmlns:a16="http://schemas.microsoft.com/office/drawing/2014/main" id="{F9A0900E-3DA5-C463-D056-FBF3B3B6CA1A}"/>
                </a:ext>
              </a:extLst>
            </p:cNvPr>
            <p:cNvGrpSpPr/>
            <p:nvPr/>
          </p:nvGrpSpPr>
          <p:grpSpPr>
            <a:xfrm>
              <a:off x="170554" y="787685"/>
              <a:ext cx="11901290" cy="3687795"/>
              <a:chOff x="539419" y="1183593"/>
              <a:chExt cx="11646202" cy="1434356"/>
            </a:xfrm>
          </p:grpSpPr>
          <p:sp>
            <p:nvSpPr>
              <p:cNvPr id="13" name="Content Placeholder 2">
                <a:extLst>
                  <a:ext uri="{FF2B5EF4-FFF2-40B4-BE49-F238E27FC236}">
                    <a16:creationId xmlns:a16="http://schemas.microsoft.com/office/drawing/2014/main" id="{A4871442-CFE7-C2C2-68F3-2372BD64C3D5}"/>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EB9EC302-BEA3-1DF4-233E-39D412ED533A}"/>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FD06BAE3-9B71-DE64-AD2D-02CC28F46DC0}"/>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7" name="TextBox 6">
            <a:extLst>
              <a:ext uri="{FF2B5EF4-FFF2-40B4-BE49-F238E27FC236}">
                <a16:creationId xmlns:a16="http://schemas.microsoft.com/office/drawing/2014/main" id="{0C6C957B-7443-ACD7-51EC-C1A5FF79DAA9}"/>
              </a:ext>
            </a:extLst>
          </p:cNvPr>
          <p:cNvSpPr txBox="1"/>
          <p:nvPr/>
        </p:nvSpPr>
        <p:spPr>
          <a:xfrm>
            <a:off x="92853" y="1748569"/>
            <a:ext cx="12002214" cy="4201150"/>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12: Nâng cao chất lượng</a:t>
            </a:r>
          </a:p>
          <a:p>
            <a:pPr>
              <a:spcBef>
                <a:spcPts val="1200"/>
              </a:spcBef>
              <a:spcAft>
                <a:spcPts val="1200"/>
              </a:spcAft>
            </a:pPr>
            <a:r>
              <a:rPr lang="vi-VN" dirty="0">
                <a:solidFill>
                  <a:schemeClr val="accent5">
                    <a:lumMod val="75000"/>
                  </a:schemeClr>
                </a:solidFill>
              </a:rPr>
              <a:t>Tiêu chí 12.2: </a:t>
            </a:r>
            <a:r>
              <a:rPr lang="vi-VN" b="0" dirty="0">
                <a:solidFill>
                  <a:schemeClr val="tx1"/>
                </a:solidFill>
              </a:rPr>
              <a:t>Các tiêu chí </a:t>
            </a:r>
            <a:r>
              <a:rPr lang="vi-VN" b="0" dirty="0">
                <a:solidFill>
                  <a:srgbClr val="0000FF"/>
                </a:solidFill>
              </a:rPr>
              <a:t>lựa chọn đối tác, các thông tin so chuẩn và đối sánh </a:t>
            </a:r>
            <a:r>
              <a:rPr lang="vi-VN" b="0" dirty="0">
                <a:solidFill>
                  <a:schemeClr val="tx1"/>
                </a:solidFill>
              </a:rPr>
              <a:t>để nâng cao chất lượng hoạt động được thiết lập.</a:t>
            </a:r>
          </a:p>
          <a:p>
            <a:pPr>
              <a:spcBef>
                <a:spcPts val="1200"/>
              </a:spcBef>
              <a:spcAft>
                <a:spcPts val="1200"/>
              </a:spcAft>
            </a:pPr>
            <a:r>
              <a:rPr lang="vi-VN" dirty="0">
                <a:solidFill>
                  <a:schemeClr val="accent5">
                    <a:lumMod val="75000"/>
                  </a:schemeClr>
                </a:solidFill>
              </a:rPr>
              <a:t>Tiêu chí 12.3: </a:t>
            </a:r>
            <a:r>
              <a:rPr lang="vi-VN" b="0" dirty="0">
                <a:solidFill>
                  <a:schemeClr val="tx1"/>
                </a:solidFill>
              </a:rPr>
              <a:t>Thực hiện việc </a:t>
            </a:r>
            <a:r>
              <a:rPr lang="vi-VN" b="0" dirty="0">
                <a:solidFill>
                  <a:srgbClr val="0000FF"/>
                </a:solidFill>
              </a:rPr>
              <a:t>so chuẩn và đối sánh </a:t>
            </a:r>
            <a:r>
              <a:rPr lang="vi-VN" b="0" dirty="0">
                <a:solidFill>
                  <a:schemeClr val="tx1"/>
                </a:solidFill>
              </a:rPr>
              <a:t>nhằm tăng cường các hoạt động đảm bảo chất lượng và khuyến khích đổi mới, sáng tạo.</a:t>
            </a:r>
          </a:p>
          <a:p>
            <a:pPr>
              <a:spcBef>
                <a:spcPts val="1200"/>
              </a:spcBef>
              <a:spcAft>
                <a:spcPts val="1200"/>
              </a:spcAft>
            </a:pPr>
            <a:r>
              <a:rPr lang="vi-VN" dirty="0">
                <a:solidFill>
                  <a:schemeClr val="accent5">
                    <a:lumMod val="75000"/>
                  </a:schemeClr>
                </a:solidFill>
              </a:rPr>
              <a:t>Tiêu chí 12.4</a:t>
            </a:r>
            <a:r>
              <a:rPr lang="vi-VN" b="0" dirty="0">
                <a:solidFill>
                  <a:schemeClr val="tx1"/>
                </a:solidFill>
              </a:rPr>
              <a:t>: Quy trình </a:t>
            </a:r>
            <a:r>
              <a:rPr lang="vi-VN" b="0" dirty="0">
                <a:solidFill>
                  <a:srgbClr val="0000FF"/>
                </a:solidFill>
              </a:rPr>
              <a:t>lựa chọn, sử dụng các thông tin so chuẩn và đối sánh</a:t>
            </a:r>
            <a:r>
              <a:rPr lang="vi-VN" b="0" dirty="0">
                <a:solidFill>
                  <a:schemeClr val="tx1"/>
                </a:solidFill>
              </a:rPr>
              <a:t> được rà soát.</a:t>
            </a:r>
          </a:p>
          <a:p>
            <a:pPr>
              <a:spcBef>
                <a:spcPts val="1200"/>
              </a:spcBef>
              <a:spcAft>
                <a:spcPts val="1200"/>
              </a:spcAft>
            </a:pPr>
            <a:r>
              <a:rPr lang="vi-VN" dirty="0">
                <a:solidFill>
                  <a:schemeClr val="accent5">
                    <a:lumMod val="75000"/>
                  </a:schemeClr>
                </a:solidFill>
              </a:rPr>
              <a:t>Tiêu chí 12.5: </a:t>
            </a:r>
            <a:r>
              <a:rPr lang="vi-VN" b="0" dirty="0">
                <a:solidFill>
                  <a:srgbClr val="0000FF"/>
                </a:solidFill>
              </a:rPr>
              <a:t>Quy trình lựa chọn, sử dụng các thông tin so chuẩn và đối sánh </a:t>
            </a:r>
            <a:r>
              <a:rPr lang="vi-VN" b="0" dirty="0">
                <a:solidFill>
                  <a:schemeClr val="tx1"/>
                </a:solidFill>
              </a:rPr>
              <a:t>được cải tiến để liên tục đạt được các kết quả tốt nhất trong đào tạo, nghiên cứu khoa học và phục vụ cộng đồng.</a:t>
            </a:r>
          </a:p>
        </p:txBody>
      </p:sp>
    </p:spTree>
    <p:extLst>
      <p:ext uri="{BB962C8B-B14F-4D97-AF65-F5344CB8AC3E}">
        <p14:creationId xmlns:p14="http://schemas.microsoft.com/office/powerpoint/2010/main" val="2731658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2</a:t>
            </a:r>
            <a:br>
              <a:rPr lang="en-US" sz="4400" dirty="0">
                <a:latin typeface="Bahnschrift Condensed" panose="020B0502040204020203" pitchFamily="34" charset="0"/>
                <a:cs typeface="Arial" panose="020B0604020202020204" pitchFamily="34" charset="0"/>
              </a:rPr>
            </a:br>
            <a:r>
              <a:rPr lang="en-US" sz="4400" dirty="0" err="1">
                <a:latin typeface="Bahnschrift Condensed" panose="020B0502040204020203" pitchFamily="34" charset="0"/>
                <a:cs typeface="Arial" panose="020B0604020202020204" pitchFamily="34" charset="0"/>
              </a:rPr>
              <a:t>GIỚI</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THIỆU</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KẾT</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QUẢ</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XẾP</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HẠNG</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CTĐT</a:t>
            </a:r>
            <a:r>
              <a:rPr lang="en-US" sz="4400" dirty="0">
                <a:latin typeface="Bahnschrift Condensed" panose="020B0502040204020203" pitchFamily="34" charset="0"/>
                <a:cs typeface="Arial" panose="020B0604020202020204" pitchFamily="34" charset="0"/>
              </a:rPr>
              <a:t> THEO QS-2025</a:t>
            </a:r>
          </a:p>
        </p:txBody>
      </p:sp>
    </p:spTree>
    <p:extLst>
      <p:ext uri="{BB962C8B-B14F-4D97-AF65-F5344CB8AC3E}">
        <p14:creationId xmlns:p14="http://schemas.microsoft.com/office/powerpoint/2010/main" val="316886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115C1C7D-3AFB-A452-349C-B45948251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1DCA0-32ED-158D-44CF-3ED272B2E959}"/>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5DE75C2E-22E2-6F08-D93B-3A4FE0B145B8}"/>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GIỚI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THIỆU</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VỀ</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CỦA</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E5EAEFD-2D4A-5E0A-11EA-5B5D7978C5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9FE9AA90-F29D-CFE9-ECF3-1F9359F520CC}"/>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sp>
        <p:nvSpPr>
          <p:cNvPr id="6" name="TextBox 5">
            <a:extLst>
              <a:ext uri="{FF2B5EF4-FFF2-40B4-BE49-F238E27FC236}">
                <a16:creationId xmlns:a16="http://schemas.microsoft.com/office/drawing/2014/main" id="{56507E92-F538-B268-4C48-27C5FAD2DCF6}"/>
              </a:ext>
            </a:extLst>
          </p:cNvPr>
          <p:cNvSpPr txBox="1"/>
          <p:nvPr/>
        </p:nvSpPr>
        <p:spPr>
          <a:xfrm>
            <a:off x="115639" y="1218537"/>
            <a:ext cx="4222992" cy="4846320"/>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defPPr>
              <a:defRPr lang="vi-VN"/>
            </a:defPPr>
            <a:lvl1pPr algn="just">
              <a:lnSpc>
                <a:spcPct val="130000"/>
              </a:lnSpc>
              <a:spcBef>
                <a:spcPts val="600"/>
              </a:spcBef>
              <a:spcAft>
                <a:spcPts val="600"/>
              </a:spcAft>
              <a:defRPr sz="2400" b="1">
                <a:solidFill>
                  <a:srgbClr val="002060"/>
                </a:solidFill>
                <a:latin typeface="Bahnschrift Condensed"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endParaRPr lang="en-US" sz="1000" dirty="0">
              <a:solidFill>
                <a:srgbClr val="0000FF"/>
              </a:solidFill>
            </a:endParaRPr>
          </a:p>
          <a:p>
            <a:pPr algn="ctr"/>
            <a:r>
              <a:rPr lang="vi-VN" dirty="0">
                <a:solidFill>
                  <a:srgbClr val="0000FF"/>
                </a:solidFill>
              </a:rPr>
              <a:t>Bảng xếp hạng bao gồm hơn </a:t>
            </a:r>
            <a:r>
              <a:rPr lang="vi-VN" dirty="0">
                <a:solidFill>
                  <a:srgbClr val="FF0000"/>
                </a:solidFill>
              </a:rPr>
              <a:t>50</a:t>
            </a:r>
            <a:r>
              <a:rPr lang="vi-VN" dirty="0">
                <a:solidFill>
                  <a:srgbClr val="0000FF"/>
                </a:solidFill>
              </a:rPr>
              <a:t> chuyên ngành hẹp thuộc </a:t>
            </a:r>
            <a:r>
              <a:rPr lang="en-US" dirty="0">
                <a:solidFill>
                  <a:srgbClr val="FF0000"/>
                </a:solidFill>
              </a:rPr>
              <a:t>5</a:t>
            </a:r>
            <a:r>
              <a:rPr lang="en-US" dirty="0">
                <a:solidFill>
                  <a:srgbClr val="0000FF"/>
                </a:solidFill>
              </a:rPr>
              <a:t> </a:t>
            </a:r>
            <a:r>
              <a:rPr lang="vi-VN" dirty="0">
                <a:solidFill>
                  <a:srgbClr val="0000FF"/>
                </a:solidFill>
              </a:rPr>
              <a:t>lĩnh vực </a:t>
            </a:r>
            <a:r>
              <a:rPr lang="en-US" dirty="0" err="1">
                <a:solidFill>
                  <a:srgbClr val="0000FF"/>
                </a:solidFill>
              </a:rPr>
              <a:t>đào</a:t>
            </a:r>
            <a:r>
              <a:rPr lang="en-US" dirty="0">
                <a:solidFill>
                  <a:srgbClr val="0000FF"/>
                </a:solidFill>
              </a:rPr>
              <a:t> </a:t>
            </a:r>
            <a:r>
              <a:rPr lang="en-US" dirty="0" err="1">
                <a:solidFill>
                  <a:srgbClr val="0000FF"/>
                </a:solidFill>
              </a:rPr>
              <a:t>tạo</a:t>
            </a:r>
            <a:r>
              <a:rPr lang="vi-VN" dirty="0">
                <a:solidFill>
                  <a:srgbClr val="0000FF"/>
                </a:solidFill>
              </a:rPr>
              <a:t>:</a:t>
            </a:r>
          </a:p>
          <a:p>
            <a:pPr marL="342900" indent="-342900">
              <a:buFont typeface="Wingdings" panose="05000000000000000000" pitchFamily="2" charset="2"/>
              <a:buChar char="v"/>
            </a:pPr>
            <a:r>
              <a:rPr lang="vi-VN" dirty="0"/>
              <a:t>Kỹ thuật và Công nghệ</a:t>
            </a:r>
            <a:endParaRPr lang="en-US" dirty="0"/>
          </a:p>
          <a:p>
            <a:pPr marL="342900" indent="-342900">
              <a:buFont typeface="Wingdings" panose="05000000000000000000" pitchFamily="2" charset="2"/>
              <a:buChar char="v"/>
            </a:pPr>
            <a:r>
              <a:rPr lang="vi-VN" dirty="0"/>
              <a:t>Khoa học tự nhiên</a:t>
            </a:r>
            <a:endParaRPr lang="en-US" dirty="0"/>
          </a:p>
          <a:p>
            <a:pPr marL="342900" indent="-342900">
              <a:buFont typeface="Wingdings" panose="05000000000000000000" pitchFamily="2" charset="2"/>
              <a:buChar char="v"/>
            </a:pPr>
            <a:r>
              <a:rPr lang="vi-VN" dirty="0"/>
              <a:t>Khoa học sự sống và Y học</a:t>
            </a:r>
            <a:endParaRPr lang="en-US" dirty="0"/>
          </a:p>
          <a:p>
            <a:pPr marL="342900" indent="-342900">
              <a:buFont typeface="Wingdings" panose="05000000000000000000" pitchFamily="2" charset="2"/>
              <a:buChar char="v"/>
            </a:pPr>
            <a:r>
              <a:rPr lang="vi-VN" dirty="0"/>
              <a:t>Nghệ thuật và Nhân văn</a:t>
            </a:r>
            <a:endParaRPr lang="en-US" dirty="0"/>
          </a:p>
          <a:p>
            <a:pPr marL="342900" indent="-342900">
              <a:buFont typeface="Wingdings" panose="05000000000000000000" pitchFamily="2" charset="2"/>
              <a:buChar char="v"/>
            </a:pPr>
            <a:r>
              <a:rPr lang="vi-VN" dirty="0"/>
              <a:t>Khoa học xã hội và quản lý</a:t>
            </a:r>
          </a:p>
        </p:txBody>
      </p:sp>
      <p:grpSp>
        <p:nvGrpSpPr>
          <p:cNvPr id="22" name="Group 21">
            <a:extLst>
              <a:ext uri="{FF2B5EF4-FFF2-40B4-BE49-F238E27FC236}">
                <a16:creationId xmlns:a16="http://schemas.microsoft.com/office/drawing/2014/main" id="{8550B944-7B5E-9955-0C8A-4BCD5FBEBFC2}"/>
              </a:ext>
            </a:extLst>
          </p:cNvPr>
          <p:cNvGrpSpPr/>
          <p:nvPr/>
        </p:nvGrpSpPr>
        <p:grpSpPr>
          <a:xfrm>
            <a:off x="5197047" y="702433"/>
            <a:ext cx="6163478" cy="1034292"/>
            <a:chOff x="5961052" y="402166"/>
            <a:chExt cx="6163478" cy="1873364"/>
          </a:xfrm>
        </p:grpSpPr>
        <p:sp>
          <p:nvSpPr>
            <p:cNvPr id="12" name="Rectangle 11">
              <a:extLst>
                <a:ext uri="{FF2B5EF4-FFF2-40B4-BE49-F238E27FC236}">
                  <a16:creationId xmlns:a16="http://schemas.microsoft.com/office/drawing/2014/main" id="{37879CE6-874A-FD3A-46CC-B396B27438CE}"/>
                </a:ext>
              </a:extLst>
            </p:cNvPr>
            <p:cNvSpPr/>
            <p:nvPr/>
          </p:nvSpPr>
          <p:spPr>
            <a:xfrm>
              <a:off x="5961052" y="915191"/>
              <a:ext cx="6114612" cy="1360339"/>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18" name="TextBox 17">
              <a:extLst>
                <a:ext uri="{FF2B5EF4-FFF2-40B4-BE49-F238E27FC236}">
                  <a16:creationId xmlns:a16="http://schemas.microsoft.com/office/drawing/2014/main" id="{B2385DFA-A0C2-1AF9-3A9D-0AC426BF1EEA}"/>
                </a:ext>
              </a:extLst>
            </p:cNvPr>
            <p:cNvSpPr txBox="1"/>
            <p:nvPr/>
          </p:nvSpPr>
          <p:spPr>
            <a:xfrm>
              <a:off x="5961052" y="1338970"/>
              <a:ext cx="6163478" cy="693285"/>
            </a:xfrm>
            <a:prstGeom prst="rect">
              <a:avLst/>
            </a:prstGeom>
            <a:noFill/>
          </p:spPr>
          <p:txBody>
            <a:bodyPr wrap="square">
              <a:spAutoFit/>
            </a:bodyPr>
            <a:lstStyle/>
            <a:p>
              <a:pPr algn="just">
                <a:lnSpc>
                  <a:spcPct val="130000"/>
                </a:lnSpc>
                <a:spcBef>
                  <a:spcPts val="600"/>
                </a:spcBef>
                <a:spcAft>
                  <a:spcPts val="600"/>
                </a:spcAft>
              </a:pPr>
              <a:r>
                <a:rPr lang="vi-VN" sz="2000" b="1" dirty="0">
                  <a:solidFill>
                    <a:srgbClr val="002060"/>
                  </a:solidFill>
                  <a:latin typeface="Bahnschrift Condensed" panose="020B0502040204020203" pitchFamily="34" charset="0"/>
                </a:rPr>
                <a:t>Dựa trên phản hồi từ </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các</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nhà</a:t>
              </a:r>
              <a:r>
                <a:rPr lang="en-US" sz="2000" b="1" dirty="0">
                  <a:solidFill>
                    <a:srgbClr val="002060"/>
                  </a:solidFill>
                  <a:latin typeface="Bahnschrift Condensed" panose="020B0502040204020203" pitchFamily="34" charset="0"/>
                </a:rPr>
                <a:t> khoa </a:t>
              </a:r>
              <a:r>
                <a:rPr lang="en-US" sz="2000" b="1" dirty="0" err="1">
                  <a:solidFill>
                    <a:srgbClr val="002060"/>
                  </a:solidFill>
                  <a:latin typeface="Bahnschrift Condensed" panose="020B0502040204020203" pitchFamily="34" charset="0"/>
                </a:rPr>
                <a:t>học</a:t>
              </a:r>
              <a:r>
                <a:rPr lang="en-US" sz="2000" b="1" dirty="0">
                  <a:solidFill>
                    <a:srgbClr val="002060"/>
                  </a:solidFill>
                  <a:latin typeface="Bahnschrift Condensed" panose="020B0502040204020203" pitchFamily="34" charset="0"/>
                </a:rPr>
                <a:t> </a:t>
              </a:r>
              <a:r>
                <a:rPr lang="vi-VN" sz="2000" b="1" dirty="0">
                  <a:solidFill>
                    <a:srgbClr val="002060"/>
                  </a:solidFill>
                  <a:latin typeface="Bahnschrift Condensed" panose="020B0502040204020203" pitchFamily="34" charset="0"/>
                </a:rPr>
                <a:t>theo lĩnh vực chuyên môn hẹp.</a:t>
              </a:r>
              <a:endParaRPr lang="en-US" sz="2000" b="1" dirty="0">
                <a:solidFill>
                  <a:srgbClr val="002060"/>
                </a:solidFill>
                <a:latin typeface="Bahnschrift Condensed" panose="020B0502040204020203" pitchFamily="34" charset="0"/>
              </a:endParaRPr>
            </a:p>
          </p:txBody>
        </p:sp>
        <p:sp>
          <p:nvSpPr>
            <p:cNvPr id="19" name="Rectangle 18">
              <a:extLst>
                <a:ext uri="{FF2B5EF4-FFF2-40B4-BE49-F238E27FC236}">
                  <a16:creationId xmlns:a16="http://schemas.microsoft.com/office/drawing/2014/main" id="{0CD174BB-7EDA-1010-0F23-ADD4568CCDDF}"/>
                </a:ext>
              </a:extLst>
            </p:cNvPr>
            <p:cNvSpPr/>
            <p:nvPr/>
          </p:nvSpPr>
          <p:spPr>
            <a:xfrm>
              <a:off x="7414601" y="402166"/>
              <a:ext cx="3395974" cy="730066"/>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UY </a:t>
              </a:r>
              <a:r>
                <a:rPr lang="en-US" sz="2400" b="1" i="0" dirty="0" err="1">
                  <a:solidFill>
                    <a:schemeClr val="bg1"/>
                  </a:solidFill>
                  <a:effectLst/>
                  <a:latin typeface="Bahnschrift Condensed" panose="020B0502040204020203" pitchFamily="34" charset="0"/>
                </a:rPr>
                <a:t>TÍN</a:t>
              </a:r>
              <a:r>
                <a:rPr lang="en-US" sz="2400" b="1" i="0" dirty="0">
                  <a:solidFill>
                    <a:schemeClr val="bg1"/>
                  </a:solidFill>
                  <a:effectLst/>
                  <a:latin typeface="Bahnschrift Condensed" panose="020B0502040204020203" pitchFamily="34" charset="0"/>
                </a:rPr>
                <a:t> HỌC </a:t>
              </a:r>
              <a:r>
                <a:rPr lang="en-US" sz="2400" b="1" i="0" dirty="0" err="1">
                  <a:solidFill>
                    <a:schemeClr val="bg1"/>
                  </a:solidFill>
                  <a:effectLst/>
                  <a:latin typeface="Bahnschrift Condensed" panose="020B0502040204020203" pitchFamily="34" charset="0"/>
                </a:rPr>
                <a:t>THUẬT</a:t>
              </a:r>
              <a:endParaRPr lang="en-US" sz="2400" b="1" dirty="0">
                <a:solidFill>
                  <a:schemeClr val="bg1"/>
                </a:solidFill>
                <a:latin typeface="Bahnschrift Condensed" panose="020B0502040204020203" pitchFamily="34" charset="0"/>
              </a:endParaRPr>
            </a:p>
          </p:txBody>
        </p:sp>
      </p:grpSp>
      <p:grpSp>
        <p:nvGrpSpPr>
          <p:cNvPr id="24" name="Group 23">
            <a:extLst>
              <a:ext uri="{FF2B5EF4-FFF2-40B4-BE49-F238E27FC236}">
                <a16:creationId xmlns:a16="http://schemas.microsoft.com/office/drawing/2014/main" id="{E75A4403-5BBF-89B2-8669-391AF6ABE211}"/>
              </a:ext>
            </a:extLst>
          </p:cNvPr>
          <p:cNvGrpSpPr/>
          <p:nvPr/>
        </p:nvGrpSpPr>
        <p:grpSpPr>
          <a:xfrm>
            <a:off x="5197047" y="1929110"/>
            <a:ext cx="6285957" cy="998440"/>
            <a:chOff x="6149514" y="391910"/>
            <a:chExt cx="5926149" cy="1883620"/>
          </a:xfrm>
        </p:grpSpPr>
        <p:sp>
          <p:nvSpPr>
            <p:cNvPr id="25" name="Rectangle 24">
              <a:extLst>
                <a:ext uri="{FF2B5EF4-FFF2-40B4-BE49-F238E27FC236}">
                  <a16:creationId xmlns:a16="http://schemas.microsoft.com/office/drawing/2014/main" id="{E78EC4D5-1689-CDFF-E9CE-F15009F27D9E}"/>
                </a:ext>
              </a:extLst>
            </p:cNvPr>
            <p:cNvSpPr/>
            <p:nvPr/>
          </p:nvSpPr>
          <p:spPr>
            <a:xfrm>
              <a:off x="6149514" y="915190"/>
              <a:ext cx="5926149" cy="1360340"/>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26" name="TextBox 25">
              <a:extLst>
                <a:ext uri="{FF2B5EF4-FFF2-40B4-BE49-F238E27FC236}">
                  <a16:creationId xmlns:a16="http://schemas.microsoft.com/office/drawing/2014/main" id="{C77CB7B9-23DF-F047-D6C6-9681D6D3D706}"/>
                </a:ext>
              </a:extLst>
            </p:cNvPr>
            <p:cNvSpPr txBox="1"/>
            <p:nvPr/>
          </p:nvSpPr>
          <p:spPr>
            <a:xfrm>
              <a:off x="6226293" y="1186631"/>
              <a:ext cx="5849369" cy="785737"/>
            </a:xfrm>
            <a:prstGeom prst="rect">
              <a:avLst/>
            </a:prstGeom>
            <a:noFill/>
          </p:spPr>
          <p:txBody>
            <a:bodyPr wrap="square">
              <a:spAutoFit/>
            </a:bodyPr>
            <a:lstStyle/>
            <a:p>
              <a:pPr algn="ctr">
                <a:lnSpc>
                  <a:spcPct val="130000"/>
                </a:lnSpc>
                <a:spcBef>
                  <a:spcPts val="600"/>
                </a:spcBef>
                <a:spcAft>
                  <a:spcPts val="600"/>
                </a:spcAft>
              </a:pPr>
              <a:r>
                <a:rPr lang="en-US" sz="2000" b="1" dirty="0">
                  <a:solidFill>
                    <a:srgbClr val="002060"/>
                  </a:solidFill>
                  <a:latin typeface="Bahnschrift Condensed" panose="020B0502040204020203" pitchFamily="34" charset="0"/>
                </a:rPr>
                <a:t>K</a:t>
              </a:r>
              <a:r>
                <a:rPr lang="vi-VN" sz="2000" b="1" dirty="0">
                  <a:solidFill>
                    <a:srgbClr val="002060"/>
                  </a:solidFill>
                  <a:latin typeface="Bahnschrift Condensed" panose="020B0502040204020203" pitchFamily="34" charset="0"/>
                </a:rPr>
                <a:t>hảo sát của các nhà tuyển dụng </a:t>
              </a:r>
              <a:r>
                <a:rPr lang="en-US" sz="2000" b="1" dirty="0">
                  <a:solidFill>
                    <a:srgbClr val="002060"/>
                  </a:solidFill>
                  <a:latin typeface="Bahnschrift Condensed" panose="020B0502040204020203" pitchFamily="34" charset="0"/>
                </a:rPr>
                <a:t>NH </a:t>
              </a:r>
              <a:r>
                <a:rPr lang="vi-VN" sz="2000" b="1" dirty="0">
                  <a:solidFill>
                    <a:srgbClr val="002060"/>
                  </a:solidFill>
                  <a:latin typeface="Bahnschrift Condensed" panose="020B0502040204020203" pitchFamily="34" charset="0"/>
                </a:rPr>
                <a:t>tốt nghiệp</a:t>
              </a:r>
              <a:endParaRPr lang="en-US" sz="2000" b="1" dirty="0">
                <a:solidFill>
                  <a:srgbClr val="002060"/>
                </a:solidFill>
                <a:latin typeface="Bahnschrift Condensed" panose="020B0502040204020203" pitchFamily="34" charset="0"/>
              </a:endParaRPr>
            </a:p>
          </p:txBody>
        </p:sp>
        <p:sp>
          <p:nvSpPr>
            <p:cNvPr id="27" name="Rectangle 26">
              <a:extLst>
                <a:ext uri="{FF2B5EF4-FFF2-40B4-BE49-F238E27FC236}">
                  <a16:creationId xmlns:a16="http://schemas.microsoft.com/office/drawing/2014/main" id="{67C6E425-45EE-DD99-C2C3-07B18B61DD8C}"/>
                </a:ext>
              </a:extLst>
            </p:cNvPr>
            <p:cNvSpPr/>
            <p:nvPr/>
          </p:nvSpPr>
          <p:spPr>
            <a:xfrm>
              <a:off x="7414601" y="391910"/>
              <a:ext cx="3395974" cy="740324"/>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UY </a:t>
              </a:r>
              <a:r>
                <a:rPr lang="en-US" sz="2400" b="1" i="0" dirty="0" err="1">
                  <a:solidFill>
                    <a:schemeClr val="bg1"/>
                  </a:solidFill>
                  <a:effectLst/>
                  <a:latin typeface="Bahnschrift Condensed" panose="020B0502040204020203" pitchFamily="34" charset="0"/>
                </a:rPr>
                <a:t>TÍN</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TUYỂN</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DỤNG</a:t>
              </a:r>
              <a:endParaRPr lang="en-US" sz="2400" b="1" dirty="0">
                <a:solidFill>
                  <a:schemeClr val="bg1"/>
                </a:solidFill>
                <a:latin typeface="Bahnschrift Condensed" panose="020B0502040204020203" pitchFamily="34" charset="0"/>
              </a:endParaRPr>
            </a:p>
          </p:txBody>
        </p:sp>
      </p:grpSp>
      <p:grpSp>
        <p:nvGrpSpPr>
          <p:cNvPr id="37" name="Group 36">
            <a:extLst>
              <a:ext uri="{FF2B5EF4-FFF2-40B4-BE49-F238E27FC236}">
                <a16:creationId xmlns:a16="http://schemas.microsoft.com/office/drawing/2014/main" id="{5235CDEE-AA4E-FF35-49CA-727FA195FCEF}"/>
              </a:ext>
            </a:extLst>
          </p:cNvPr>
          <p:cNvGrpSpPr/>
          <p:nvPr/>
        </p:nvGrpSpPr>
        <p:grpSpPr>
          <a:xfrm>
            <a:off x="5151172" y="3118028"/>
            <a:ext cx="6352688" cy="889093"/>
            <a:chOff x="5646940" y="3429000"/>
            <a:chExt cx="6352688" cy="852704"/>
          </a:xfrm>
        </p:grpSpPr>
        <p:sp>
          <p:nvSpPr>
            <p:cNvPr id="29" name="Rectangle 28">
              <a:extLst>
                <a:ext uri="{FF2B5EF4-FFF2-40B4-BE49-F238E27FC236}">
                  <a16:creationId xmlns:a16="http://schemas.microsoft.com/office/drawing/2014/main" id="{56D1FE47-BB18-880F-DFAB-1D7E47C65AEB}"/>
                </a:ext>
              </a:extLst>
            </p:cNvPr>
            <p:cNvSpPr/>
            <p:nvPr/>
          </p:nvSpPr>
          <p:spPr>
            <a:xfrm>
              <a:off x="5646940" y="3658185"/>
              <a:ext cx="6337982" cy="623519"/>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31" name="TextBox 30">
              <a:extLst>
                <a:ext uri="{FF2B5EF4-FFF2-40B4-BE49-F238E27FC236}">
                  <a16:creationId xmlns:a16="http://schemas.microsoft.com/office/drawing/2014/main" id="{953ABC3B-00DE-789F-0409-AE74F489A801}"/>
                </a:ext>
              </a:extLst>
            </p:cNvPr>
            <p:cNvSpPr txBox="1"/>
            <p:nvPr/>
          </p:nvSpPr>
          <p:spPr>
            <a:xfrm>
              <a:off x="5743762" y="3800133"/>
              <a:ext cx="6255866" cy="314240"/>
            </a:xfrm>
            <a:prstGeom prst="rect">
              <a:avLst/>
            </a:prstGeom>
            <a:noFill/>
          </p:spPr>
          <p:txBody>
            <a:bodyPr wrap="square">
              <a:spAutoFit/>
            </a:bodyPr>
            <a:lstStyle/>
            <a:p>
              <a:pPr algn="ctr">
                <a:lnSpc>
                  <a:spcPct val="130000"/>
                </a:lnSpc>
                <a:spcBef>
                  <a:spcPts val="600"/>
                </a:spcBef>
                <a:spcAft>
                  <a:spcPts val="600"/>
                </a:spcAft>
              </a:pPr>
              <a:r>
                <a:rPr lang="en-US" sz="2000" b="1" dirty="0" err="1">
                  <a:solidFill>
                    <a:srgbClr val="002060"/>
                  </a:solidFill>
                  <a:latin typeface="Bahnschrift Condensed" panose="020B0502040204020203" pitchFamily="34" charset="0"/>
                </a:rPr>
                <a:t>Tổ</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chức</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lấy</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dữ</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liệu</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từ</a:t>
              </a:r>
              <a:r>
                <a:rPr lang="en-US" sz="2000" b="1" dirty="0">
                  <a:solidFill>
                    <a:srgbClr val="002060"/>
                  </a:solidFill>
                  <a:latin typeface="Bahnschrift Condensed" panose="020B0502040204020203" pitchFamily="34" charset="0"/>
                </a:rPr>
                <a:t>  </a:t>
              </a:r>
              <a:r>
                <a:rPr lang="en-US" sz="2000" b="0" i="0" u="none" strike="noStrike" dirty="0">
                  <a:solidFill>
                    <a:srgbClr val="0A66C2"/>
                  </a:solidFill>
                  <a:effectLst/>
                  <a:latin typeface="Bahnschrift Condensed" panose="020B0502040204020203" pitchFamily="34" charset="0"/>
                  <a:hlinkClick r:id="rId4"/>
                </a:rPr>
                <a:t>Elsevier Scopus</a:t>
              </a:r>
              <a:r>
                <a:rPr lang="en-US" sz="2000" b="0" i="0" dirty="0">
                  <a:solidFill>
                    <a:srgbClr val="1D1D1B"/>
                  </a:solidFill>
                  <a:effectLst/>
                  <a:latin typeface="Bahnschrift Condensed" panose="020B0502040204020203" pitchFamily="34" charset="0"/>
                </a:rPr>
                <a:t> </a:t>
              </a:r>
              <a:endParaRPr lang="en-US" sz="2000" b="1" dirty="0">
                <a:solidFill>
                  <a:srgbClr val="002060"/>
                </a:solidFill>
                <a:latin typeface="Bahnschrift Condensed" panose="020B0502040204020203" pitchFamily="34" charset="0"/>
              </a:endParaRPr>
            </a:p>
          </p:txBody>
        </p:sp>
        <p:sp>
          <p:nvSpPr>
            <p:cNvPr id="32" name="Rectangle 31">
              <a:extLst>
                <a:ext uri="{FF2B5EF4-FFF2-40B4-BE49-F238E27FC236}">
                  <a16:creationId xmlns:a16="http://schemas.microsoft.com/office/drawing/2014/main" id="{D1988EC9-A20D-1731-D5FB-C928C6FF7D5D}"/>
                </a:ext>
              </a:extLst>
            </p:cNvPr>
            <p:cNvSpPr/>
            <p:nvPr/>
          </p:nvSpPr>
          <p:spPr>
            <a:xfrm>
              <a:off x="6999943" y="3429000"/>
              <a:ext cx="3631975" cy="395797"/>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hnschrift Condensed" panose="020B0502040204020203" pitchFamily="34" charset="0"/>
                </a:rPr>
                <a:t>CHỈ</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TRÍCH</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DẪN</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BÀI</a:t>
              </a:r>
              <a:r>
                <a:rPr lang="en-US" sz="2400" b="1" i="0" dirty="0">
                  <a:solidFill>
                    <a:schemeClr val="bg1"/>
                  </a:solidFill>
                  <a:effectLst/>
                  <a:latin typeface="Bahnschrift Condensed" panose="020B0502040204020203" pitchFamily="34" charset="0"/>
                </a:rPr>
                <a:t> BÁO</a:t>
              </a:r>
              <a:endParaRPr lang="en-US" sz="2400" b="1" dirty="0">
                <a:solidFill>
                  <a:schemeClr val="bg1"/>
                </a:solidFill>
                <a:latin typeface="Bahnschrift Condensed" panose="020B0502040204020203" pitchFamily="34" charset="0"/>
              </a:endParaRPr>
            </a:p>
          </p:txBody>
        </p:sp>
      </p:grpSp>
      <p:grpSp>
        <p:nvGrpSpPr>
          <p:cNvPr id="33" name="Group 32">
            <a:extLst>
              <a:ext uri="{FF2B5EF4-FFF2-40B4-BE49-F238E27FC236}">
                <a16:creationId xmlns:a16="http://schemas.microsoft.com/office/drawing/2014/main" id="{EAC4F06C-DC59-7BFE-E486-F35A6C34453F}"/>
              </a:ext>
            </a:extLst>
          </p:cNvPr>
          <p:cNvGrpSpPr/>
          <p:nvPr/>
        </p:nvGrpSpPr>
        <p:grpSpPr>
          <a:xfrm>
            <a:off x="5165878" y="4246086"/>
            <a:ext cx="6337982" cy="801429"/>
            <a:chOff x="6149514" y="713795"/>
            <a:chExt cx="5926149" cy="1561735"/>
          </a:xfrm>
        </p:grpSpPr>
        <p:sp>
          <p:nvSpPr>
            <p:cNvPr id="34" name="Rectangle 33">
              <a:extLst>
                <a:ext uri="{FF2B5EF4-FFF2-40B4-BE49-F238E27FC236}">
                  <a16:creationId xmlns:a16="http://schemas.microsoft.com/office/drawing/2014/main" id="{D8714CED-1355-73E7-4B3D-B7B8A30A29D2}"/>
                </a:ext>
              </a:extLst>
            </p:cNvPr>
            <p:cNvSpPr/>
            <p:nvPr/>
          </p:nvSpPr>
          <p:spPr>
            <a:xfrm>
              <a:off x="6149514" y="915190"/>
              <a:ext cx="5926149" cy="1360340"/>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35" name="TextBox 34">
              <a:extLst>
                <a:ext uri="{FF2B5EF4-FFF2-40B4-BE49-F238E27FC236}">
                  <a16:creationId xmlns:a16="http://schemas.microsoft.com/office/drawing/2014/main" id="{60046110-9C4D-6361-C99B-91A30451783D}"/>
                </a:ext>
              </a:extLst>
            </p:cNvPr>
            <p:cNvSpPr txBox="1"/>
            <p:nvPr/>
          </p:nvSpPr>
          <p:spPr>
            <a:xfrm>
              <a:off x="6226294" y="1341818"/>
              <a:ext cx="5849369" cy="678643"/>
            </a:xfrm>
            <a:prstGeom prst="rect">
              <a:avLst/>
            </a:prstGeom>
            <a:noFill/>
          </p:spPr>
          <p:txBody>
            <a:bodyPr wrap="square">
              <a:spAutoFit/>
            </a:bodyPr>
            <a:lstStyle/>
            <a:p>
              <a:pPr algn="ctr">
                <a:lnSpc>
                  <a:spcPct val="130000"/>
                </a:lnSpc>
                <a:spcBef>
                  <a:spcPts val="600"/>
                </a:spcBef>
                <a:spcAft>
                  <a:spcPts val="600"/>
                </a:spcAft>
              </a:pPr>
              <a:r>
                <a:rPr lang="en-US" sz="2000" b="1" dirty="0" err="1">
                  <a:solidFill>
                    <a:srgbClr val="002060"/>
                  </a:solidFill>
                  <a:latin typeface="Bahnschrift Condensed" panose="020B0502040204020203" pitchFamily="34" charset="0"/>
                </a:rPr>
                <a:t>Thống</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kê</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số</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lượng</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trích</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dẫn</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của</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giảng</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viên</a:t>
              </a:r>
              <a:endParaRPr lang="en-US" sz="2000" b="1" dirty="0">
                <a:solidFill>
                  <a:srgbClr val="002060"/>
                </a:solidFill>
                <a:latin typeface="Bahnschrift Condensed" panose="020B0502040204020203" pitchFamily="34" charset="0"/>
              </a:endParaRPr>
            </a:p>
          </p:txBody>
        </p:sp>
        <p:sp>
          <p:nvSpPr>
            <p:cNvPr id="36" name="Rectangle 35">
              <a:extLst>
                <a:ext uri="{FF2B5EF4-FFF2-40B4-BE49-F238E27FC236}">
                  <a16:creationId xmlns:a16="http://schemas.microsoft.com/office/drawing/2014/main" id="{3617D86F-1486-4C59-1864-2500391BE8C2}"/>
                </a:ext>
              </a:extLst>
            </p:cNvPr>
            <p:cNvSpPr/>
            <p:nvPr/>
          </p:nvSpPr>
          <p:spPr>
            <a:xfrm>
              <a:off x="7414601" y="713795"/>
              <a:ext cx="3395974" cy="564893"/>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hnschrift Condensed" panose="020B0502040204020203" pitchFamily="34" charset="0"/>
                </a:rPr>
                <a:t>CHỈ</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SỐ</a:t>
              </a:r>
              <a:r>
                <a:rPr lang="en-US" sz="2400" b="1" dirty="0">
                  <a:solidFill>
                    <a:schemeClr val="bg1"/>
                  </a:solidFill>
                  <a:latin typeface="Bahnschrift Condensed" panose="020B0502040204020203" pitchFamily="34" charset="0"/>
                </a:rPr>
                <a:t> H</a:t>
              </a:r>
            </a:p>
          </p:txBody>
        </p:sp>
      </p:grpSp>
      <p:grpSp>
        <p:nvGrpSpPr>
          <p:cNvPr id="38" name="Group 37">
            <a:extLst>
              <a:ext uri="{FF2B5EF4-FFF2-40B4-BE49-F238E27FC236}">
                <a16:creationId xmlns:a16="http://schemas.microsoft.com/office/drawing/2014/main" id="{83899A68-BBAD-2FCB-DEDD-0D64A3D77BE0}"/>
              </a:ext>
            </a:extLst>
          </p:cNvPr>
          <p:cNvGrpSpPr/>
          <p:nvPr/>
        </p:nvGrpSpPr>
        <p:grpSpPr>
          <a:xfrm>
            <a:off x="5179592" y="5346642"/>
            <a:ext cx="6337982" cy="830120"/>
            <a:chOff x="6149514" y="535801"/>
            <a:chExt cx="5926149" cy="1739729"/>
          </a:xfrm>
        </p:grpSpPr>
        <p:sp>
          <p:nvSpPr>
            <p:cNvPr id="39" name="Rectangle 38">
              <a:extLst>
                <a:ext uri="{FF2B5EF4-FFF2-40B4-BE49-F238E27FC236}">
                  <a16:creationId xmlns:a16="http://schemas.microsoft.com/office/drawing/2014/main" id="{B1CF60DA-72FB-FB53-0F0B-DCD1061668AD}"/>
                </a:ext>
              </a:extLst>
            </p:cNvPr>
            <p:cNvSpPr/>
            <p:nvPr/>
          </p:nvSpPr>
          <p:spPr>
            <a:xfrm>
              <a:off x="6149514" y="915190"/>
              <a:ext cx="5926149" cy="1360340"/>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40" name="TextBox 39">
              <a:extLst>
                <a:ext uri="{FF2B5EF4-FFF2-40B4-BE49-F238E27FC236}">
                  <a16:creationId xmlns:a16="http://schemas.microsoft.com/office/drawing/2014/main" id="{77AE0077-BA1D-8868-B376-D6F934BA7592}"/>
                </a:ext>
              </a:extLst>
            </p:cNvPr>
            <p:cNvSpPr txBox="1"/>
            <p:nvPr/>
          </p:nvSpPr>
          <p:spPr>
            <a:xfrm>
              <a:off x="6226293" y="1407923"/>
              <a:ext cx="5849369" cy="755764"/>
            </a:xfrm>
            <a:prstGeom prst="rect">
              <a:avLst/>
            </a:prstGeom>
            <a:noFill/>
          </p:spPr>
          <p:txBody>
            <a:bodyPr wrap="square">
              <a:spAutoFit/>
            </a:bodyPr>
            <a:lstStyle/>
            <a:p>
              <a:pPr algn="ctr">
                <a:lnSpc>
                  <a:spcPct val="130000"/>
                </a:lnSpc>
                <a:spcBef>
                  <a:spcPts val="600"/>
                </a:spcBef>
                <a:spcAft>
                  <a:spcPts val="600"/>
                </a:spcAft>
              </a:pPr>
              <a:r>
                <a:rPr lang="en-US" sz="2000" b="1" dirty="0" err="1">
                  <a:solidFill>
                    <a:srgbClr val="002060"/>
                  </a:solidFill>
                  <a:latin typeface="Bahnschrift Condensed" panose="020B0502040204020203" pitchFamily="34" charset="0"/>
                </a:rPr>
                <a:t>Đánh</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giá</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dựa</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trên</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các</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hợp</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tác</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bền</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vững</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và</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phát</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triển</a:t>
              </a:r>
              <a:endParaRPr lang="en-US" sz="2000" b="1" dirty="0">
                <a:solidFill>
                  <a:srgbClr val="002060"/>
                </a:solidFill>
                <a:latin typeface="Bahnschrift Condensed" panose="020B0502040204020203" pitchFamily="34" charset="0"/>
              </a:endParaRPr>
            </a:p>
          </p:txBody>
        </p:sp>
        <p:sp>
          <p:nvSpPr>
            <p:cNvPr id="41" name="Rectangle 40">
              <a:extLst>
                <a:ext uri="{FF2B5EF4-FFF2-40B4-BE49-F238E27FC236}">
                  <a16:creationId xmlns:a16="http://schemas.microsoft.com/office/drawing/2014/main" id="{6771E7DE-D493-95D7-DE91-44E7DF146C85}"/>
                </a:ext>
              </a:extLst>
            </p:cNvPr>
            <p:cNvSpPr/>
            <p:nvPr/>
          </p:nvSpPr>
          <p:spPr>
            <a:xfrm>
              <a:off x="7414601" y="535801"/>
              <a:ext cx="3395974" cy="742886"/>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hnschrift Condensed" panose="020B0502040204020203" pitchFamily="34" charset="0"/>
                </a:rPr>
                <a:t>MẠNG</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LƯỚI</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NGHIÊN</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CỨU</a:t>
              </a:r>
              <a:r>
                <a:rPr lang="en-US" sz="2400" b="1" dirty="0">
                  <a:solidFill>
                    <a:schemeClr val="bg1"/>
                  </a:solidFill>
                  <a:latin typeface="Bahnschrift Condensed" panose="020B0502040204020203" pitchFamily="34" charset="0"/>
                </a:rPr>
                <a:t> QUỐC </a:t>
              </a:r>
              <a:r>
                <a:rPr lang="en-US" sz="2400" b="1" dirty="0" err="1">
                  <a:solidFill>
                    <a:schemeClr val="bg1"/>
                  </a:solidFill>
                  <a:latin typeface="Bahnschrift Condensed" panose="020B0502040204020203" pitchFamily="34" charset="0"/>
                </a:rPr>
                <a:t>TẾ</a:t>
              </a:r>
              <a:endParaRPr lang="en-US" sz="2400" b="1" dirty="0">
                <a:solidFill>
                  <a:schemeClr val="bg1"/>
                </a:solidFill>
                <a:latin typeface="Bahnschrift Condensed" panose="020B0502040204020203" pitchFamily="34" charset="0"/>
              </a:endParaRPr>
            </a:p>
          </p:txBody>
        </p:sp>
      </p:grpSp>
      <p:grpSp>
        <p:nvGrpSpPr>
          <p:cNvPr id="50" name="Group 49">
            <a:extLst>
              <a:ext uri="{FF2B5EF4-FFF2-40B4-BE49-F238E27FC236}">
                <a16:creationId xmlns:a16="http://schemas.microsoft.com/office/drawing/2014/main" id="{84979B8F-BC06-D659-8B07-2530895FD2D2}"/>
              </a:ext>
            </a:extLst>
          </p:cNvPr>
          <p:cNvGrpSpPr/>
          <p:nvPr/>
        </p:nvGrpSpPr>
        <p:grpSpPr>
          <a:xfrm>
            <a:off x="4339635" y="1152769"/>
            <a:ext cx="796071" cy="4934134"/>
            <a:chOff x="4504726" y="1116618"/>
            <a:chExt cx="796071" cy="4934134"/>
          </a:xfrm>
          <a:solidFill>
            <a:schemeClr val="accent6">
              <a:lumMod val="60000"/>
              <a:lumOff val="40000"/>
            </a:schemeClr>
          </a:solidFill>
        </p:grpSpPr>
        <p:sp>
          <p:nvSpPr>
            <p:cNvPr id="43" name="Rectangle 42">
              <a:extLst>
                <a:ext uri="{FF2B5EF4-FFF2-40B4-BE49-F238E27FC236}">
                  <a16:creationId xmlns:a16="http://schemas.microsoft.com/office/drawing/2014/main" id="{E37A21A2-F46E-6F4C-B941-E5061BDF324B}"/>
                </a:ext>
              </a:extLst>
            </p:cNvPr>
            <p:cNvSpPr/>
            <p:nvPr/>
          </p:nvSpPr>
          <p:spPr>
            <a:xfrm>
              <a:off x="4504726" y="3612995"/>
              <a:ext cx="274320" cy="2179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7422295-FDAC-FA50-9D7C-78C978622F35}"/>
                </a:ext>
              </a:extLst>
            </p:cNvPr>
            <p:cNvSpPr/>
            <p:nvPr/>
          </p:nvSpPr>
          <p:spPr>
            <a:xfrm>
              <a:off x="4779046" y="1206245"/>
              <a:ext cx="191143" cy="475488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CFF67C6C-DA82-BD20-4041-9FA63A8E68C0}"/>
                </a:ext>
              </a:extLst>
            </p:cNvPr>
            <p:cNvSpPr/>
            <p:nvPr/>
          </p:nvSpPr>
          <p:spPr>
            <a:xfrm>
              <a:off x="4975813" y="1116618"/>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01AA5BA1-09C5-1C4F-F2A6-CA64478875C3}"/>
                </a:ext>
              </a:extLst>
            </p:cNvPr>
            <p:cNvSpPr/>
            <p:nvPr/>
          </p:nvSpPr>
          <p:spPr>
            <a:xfrm>
              <a:off x="4962437" y="2390501"/>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2BEE12E4-8DDA-09FD-C185-55935029896E}"/>
                </a:ext>
              </a:extLst>
            </p:cNvPr>
            <p:cNvSpPr/>
            <p:nvPr/>
          </p:nvSpPr>
          <p:spPr>
            <a:xfrm>
              <a:off x="4962438" y="3539690"/>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788FF919-3C10-7609-82BF-9D398A58AFF5}"/>
                </a:ext>
              </a:extLst>
            </p:cNvPr>
            <p:cNvSpPr/>
            <p:nvPr/>
          </p:nvSpPr>
          <p:spPr>
            <a:xfrm>
              <a:off x="4974178" y="4611050"/>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CFA17EE4-254C-7D3D-8689-3C8FD0F1FF48}"/>
                </a:ext>
              </a:extLst>
            </p:cNvPr>
            <p:cNvSpPr/>
            <p:nvPr/>
          </p:nvSpPr>
          <p:spPr>
            <a:xfrm>
              <a:off x="4985654" y="5680597"/>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9167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E9A74E54-DB96-A01C-FCBE-559083D3E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584B1-8470-7253-2E0B-170E7C0C42E5}"/>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3D84F79C-87BE-44BC-457E-C60BB4C74D0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FA69A2D-EBD6-B265-BA05-CA68803114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297CC022-0902-45D2-3084-345A6D13A5B0}"/>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8" name="Chart 7">
            <a:extLst>
              <a:ext uri="{FF2B5EF4-FFF2-40B4-BE49-F238E27FC236}">
                <a16:creationId xmlns:a16="http://schemas.microsoft.com/office/drawing/2014/main" id="{FBBADC89-DF90-3D77-10A0-30D6801D9856}"/>
              </a:ext>
            </a:extLst>
          </p:cNvPr>
          <p:cNvGraphicFramePr>
            <a:graphicFrameLocks/>
          </p:cNvGraphicFramePr>
          <p:nvPr/>
        </p:nvGraphicFramePr>
        <p:xfrm>
          <a:off x="1" y="689924"/>
          <a:ext cx="12046526" cy="56827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015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7BE1C152-9A7E-A417-8FA4-61988059A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2A853-7ABF-BC97-DF7D-1516F7A81DE5}"/>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4357E633-F873-8FAE-195C-1ABE67EBCD32}"/>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2F5850D6-EBD9-264B-F0FA-900AD7D789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56" y="0"/>
            <a:ext cx="628650" cy="628650"/>
          </a:xfrm>
          <a:prstGeom prst="rect">
            <a:avLst/>
          </a:prstGeom>
        </p:spPr>
      </p:pic>
      <p:sp>
        <p:nvSpPr>
          <p:cNvPr id="30" name="Title 1">
            <a:extLst>
              <a:ext uri="{FF2B5EF4-FFF2-40B4-BE49-F238E27FC236}">
                <a16:creationId xmlns:a16="http://schemas.microsoft.com/office/drawing/2014/main" id="{AD1DABE2-C091-893D-AA7C-A683F5DAF0CF}"/>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C9A6B70B-CBFA-42DF-868D-D634D6BBFD4A}"/>
              </a:ext>
            </a:extLst>
          </p:cNvPr>
          <p:cNvGraphicFramePr>
            <a:graphicFrameLocks/>
          </p:cNvGraphicFramePr>
          <p:nvPr>
            <p:extLst>
              <p:ext uri="{D42A27DB-BD31-4B8C-83A1-F6EECF244321}">
                <p14:modId xmlns:p14="http://schemas.microsoft.com/office/powerpoint/2010/main" val="3869246734"/>
              </p:ext>
            </p:extLst>
          </p:nvPr>
        </p:nvGraphicFramePr>
        <p:xfrm>
          <a:off x="131618" y="796636"/>
          <a:ext cx="11956473"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6679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9B8BBD-9581-4EAE-82CE-E08CB23771F2}"/>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đầu</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tư</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phát</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endParaRPr lang="vi-VN" sz="1800" dirty="0">
              <a:latin typeface="Bahnschrift SemiBold Condensed" panose="020B0502040204020203" pitchFamily="34" charset="0"/>
            </a:endParaRPr>
          </a:p>
        </p:txBody>
      </p:sp>
      <p:sp>
        <p:nvSpPr>
          <p:cNvPr id="4" name="Title 1">
            <a:extLst>
              <a:ext uri="{FF2B5EF4-FFF2-40B4-BE49-F238E27FC236}">
                <a16:creationId xmlns:a16="http://schemas.microsoft.com/office/drawing/2014/main" id="{3F31DB59-E77F-9D1F-46ED-688E6546D06B}"/>
              </a:ext>
            </a:extLst>
          </p:cNvPr>
          <p:cNvSpPr txBox="1">
            <a:spLocks/>
          </p:cNvSpPr>
          <p:nvPr/>
        </p:nvSpPr>
        <p:spPr>
          <a:xfrm>
            <a:off x="-49095" y="-19456"/>
            <a:ext cx="12241095" cy="822960"/>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defTabSz="1219170"/>
            <a:r>
              <a:rPr lang="en-US" sz="4400" dirty="0">
                <a:latin typeface="Bahnschrift Condensed" panose="020B0502040204020203" pitchFamily="34" charset="0"/>
              </a:rPr>
              <a:t> NỘI DUNG</a:t>
            </a:r>
            <a:endParaRPr lang="vi-VN" sz="4400" dirty="0">
              <a:solidFill>
                <a:srgbClr val="FF0000"/>
              </a:solidFill>
              <a:latin typeface="Bahnschrift Condensed" panose="020B0502040204020203" pitchFamily="34" charset="0"/>
            </a:endParaRPr>
          </a:p>
        </p:txBody>
      </p:sp>
      <p:pic>
        <p:nvPicPr>
          <p:cNvPr id="6" name="Picture 5" descr="Logo&#10;&#10;Description automatically generated">
            <a:extLst>
              <a:ext uri="{FF2B5EF4-FFF2-40B4-BE49-F238E27FC236}">
                <a16:creationId xmlns:a16="http://schemas.microsoft.com/office/drawing/2014/main" id="{180656E5-9A01-673B-6A82-F05F413CB0B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014" y="-21600"/>
            <a:ext cx="822959" cy="822959"/>
          </a:xfrm>
          <a:prstGeom prst="rect">
            <a:avLst/>
          </a:prstGeom>
        </p:spPr>
      </p:pic>
      <p:grpSp>
        <p:nvGrpSpPr>
          <p:cNvPr id="13" name="Group 12"/>
          <p:cNvGrpSpPr/>
          <p:nvPr/>
        </p:nvGrpSpPr>
        <p:grpSpPr>
          <a:xfrm>
            <a:off x="576194" y="1185381"/>
            <a:ext cx="10955082" cy="1305444"/>
            <a:chOff x="1618873" y="1269279"/>
            <a:chExt cx="9586286" cy="607786"/>
          </a:xfrm>
        </p:grpSpPr>
        <p:sp>
          <p:nvSpPr>
            <p:cNvPr id="14" name="Rounded Rectangle 13"/>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15" name="Rounded Rectangle 14"/>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1. </a:t>
              </a:r>
              <a:r>
                <a:rPr lang="en-US" sz="4000" b="1" dirty="0" err="1">
                  <a:solidFill>
                    <a:srgbClr val="0000FF"/>
                  </a:solidFill>
                  <a:latin typeface="Bahnschrift Condensed" panose="020B0502040204020203" pitchFamily="34" charset="0"/>
                </a:rPr>
                <a:t>ĐỐI</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SÁNH</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CHƯƠNG</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TRÌNH</a:t>
              </a:r>
              <a:r>
                <a:rPr lang="en-US" sz="4000" b="1" dirty="0">
                  <a:solidFill>
                    <a:srgbClr val="0000FF"/>
                  </a:solidFill>
                  <a:latin typeface="Bahnschrift Condensed" panose="020B0502040204020203" pitchFamily="34" charset="0"/>
                </a:rPr>
                <a:t> ĐÀO </a:t>
              </a:r>
              <a:r>
                <a:rPr lang="en-US" sz="4000" b="1" dirty="0" err="1">
                  <a:solidFill>
                    <a:srgbClr val="0000FF"/>
                  </a:solidFill>
                  <a:latin typeface="Bahnschrift Condensed" panose="020B0502040204020203" pitchFamily="34" charset="0"/>
                </a:rPr>
                <a:t>TẠO</a:t>
              </a:r>
              <a:endParaRPr lang="en-US" sz="4000" b="1" dirty="0">
                <a:solidFill>
                  <a:srgbClr val="0000FF"/>
                </a:solidFill>
                <a:latin typeface="Bahnschrift Condensed" panose="020B0502040204020203" pitchFamily="34" charset="0"/>
              </a:endParaRPr>
            </a:p>
          </p:txBody>
        </p:sp>
      </p:grpSp>
      <p:grpSp>
        <p:nvGrpSpPr>
          <p:cNvPr id="2" name="Group 1">
            <a:extLst>
              <a:ext uri="{FF2B5EF4-FFF2-40B4-BE49-F238E27FC236}">
                <a16:creationId xmlns:a16="http://schemas.microsoft.com/office/drawing/2014/main" id="{D414E5C3-0A70-DFC4-DA94-5E48332415F3}"/>
              </a:ext>
            </a:extLst>
          </p:cNvPr>
          <p:cNvGrpSpPr/>
          <p:nvPr/>
        </p:nvGrpSpPr>
        <p:grpSpPr>
          <a:xfrm>
            <a:off x="517712" y="2876993"/>
            <a:ext cx="11082406" cy="1370612"/>
            <a:chOff x="1618873" y="1269279"/>
            <a:chExt cx="9586286" cy="607786"/>
          </a:xfrm>
        </p:grpSpPr>
        <p:sp>
          <p:nvSpPr>
            <p:cNvPr id="9" name="Rounded Rectangle 13">
              <a:extLst>
                <a:ext uri="{FF2B5EF4-FFF2-40B4-BE49-F238E27FC236}">
                  <a16:creationId xmlns:a16="http://schemas.microsoft.com/office/drawing/2014/main" id="{664FB150-7D63-C2A2-002A-0000CD45394F}"/>
                </a:ext>
              </a:extLst>
            </p:cNvPr>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10" name="Rounded Rectangle 14">
              <a:extLst>
                <a:ext uri="{FF2B5EF4-FFF2-40B4-BE49-F238E27FC236}">
                  <a16:creationId xmlns:a16="http://schemas.microsoft.com/office/drawing/2014/main" id="{7CDD46D6-B36E-0850-1F95-A49A3C26EB56}"/>
                </a:ext>
              </a:extLst>
            </p:cNvPr>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2. </a:t>
              </a:r>
              <a:r>
                <a:rPr lang="en-US" sz="4000" b="1" dirty="0" err="1">
                  <a:solidFill>
                    <a:srgbClr val="0000FF"/>
                  </a:solidFill>
                  <a:latin typeface="Bahnschrift Condensed" panose="020B0502040204020203" pitchFamily="34" charset="0"/>
                </a:rPr>
                <a:t>XẾP</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HẠNG</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CTĐT</a:t>
              </a:r>
              <a:r>
                <a:rPr lang="en-US" sz="4000" b="1" dirty="0">
                  <a:solidFill>
                    <a:srgbClr val="0000FF"/>
                  </a:solidFill>
                  <a:latin typeface="Bahnschrift Condensed" panose="020B0502040204020203" pitchFamily="34" charset="0"/>
                </a:rPr>
                <a:t> THEO QS </a:t>
              </a:r>
              <a:r>
                <a:rPr lang="en-US" sz="4000" b="1" dirty="0" err="1">
                  <a:solidFill>
                    <a:srgbClr val="0000FF"/>
                  </a:solidFill>
                  <a:latin typeface="Bahnschrift Condensed" panose="020B0502040204020203" pitchFamily="34" charset="0"/>
                </a:rPr>
                <a:t>NĂM</a:t>
              </a:r>
              <a:r>
                <a:rPr lang="en-US" sz="4000" b="1" dirty="0">
                  <a:solidFill>
                    <a:srgbClr val="0000FF"/>
                  </a:solidFill>
                  <a:latin typeface="Bahnschrift Condensed" panose="020B0502040204020203" pitchFamily="34" charset="0"/>
                </a:rPr>
                <a:t> 2025</a:t>
              </a:r>
            </a:p>
          </p:txBody>
        </p:sp>
      </p:grpSp>
      <p:grpSp>
        <p:nvGrpSpPr>
          <p:cNvPr id="3" name="Group 2">
            <a:extLst>
              <a:ext uri="{FF2B5EF4-FFF2-40B4-BE49-F238E27FC236}">
                <a16:creationId xmlns:a16="http://schemas.microsoft.com/office/drawing/2014/main" id="{3279B4D9-0652-BA65-5252-F6AC1B4A1F7E}"/>
              </a:ext>
            </a:extLst>
          </p:cNvPr>
          <p:cNvGrpSpPr/>
          <p:nvPr/>
        </p:nvGrpSpPr>
        <p:grpSpPr>
          <a:xfrm>
            <a:off x="576195" y="4723101"/>
            <a:ext cx="11023924" cy="1370612"/>
            <a:chOff x="1618873" y="1269279"/>
            <a:chExt cx="9586286" cy="607786"/>
          </a:xfrm>
        </p:grpSpPr>
        <p:sp>
          <p:nvSpPr>
            <p:cNvPr id="7" name="Rounded Rectangle 13">
              <a:extLst>
                <a:ext uri="{FF2B5EF4-FFF2-40B4-BE49-F238E27FC236}">
                  <a16:creationId xmlns:a16="http://schemas.microsoft.com/office/drawing/2014/main" id="{97F5E14F-8A7A-5978-E21B-789483E7AA50}"/>
                </a:ext>
              </a:extLst>
            </p:cNvPr>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8" name="Rounded Rectangle 14">
              <a:extLst>
                <a:ext uri="{FF2B5EF4-FFF2-40B4-BE49-F238E27FC236}">
                  <a16:creationId xmlns:a16="http://schemas.microsoft.com/office/drawing/2014/main" id="{4D515A3A-097A-43C5-86BB-ACDE0046928D}"/>
                </a:ext>
              </a:extLst>
            </p:cNvPr>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3. </a:t>
              </a:r>
              <a:r>
                <a:rPr lang="en-US" sz="4000" b="1" dirty="0" err="1">
                  <a:solidFill>
                    <a:srgbClr val="0000FF"/>
                  </a:solidFill>
                  <a:latin typeface="Bahnschrift Condensed" panose="020B0502040204020203" pitchFamily="34" charset="0"/>
                </a:rPr>
                <a:t>MỘT</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SỐ</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KHUYẾN</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NGHỊ</a:t>
              </a:r>
              <a:endParaRPr lang="en-US" sz="4000" b="1" dirty="0">
                <a:solidFill>
                  <a:srgbClr val="0000FF"/>
                </a:solidFill>
                <a:latin typeface="Bahnschrift Condensed" panose="020B0502040204020203" pitchFamily="34" charset="0"/>
              </a:endParaRPr>
            </a:p>
          </p:txBody>
        </p:sp>
      </p:grpSp>
    </p:spTree>
    <p:extLst>
      <p:ext uri="{BB962C8B-B14F-4D97-AF65-F5344CB8AC3E}">
        <p14:creationId xmlns:p14="http://schemas.microsoft.com/office/powerpoint/2010/main" val="3000732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DE2D2B80-F024-708A-8C9E-BF509D4B4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50B8B-D53B-3BDC-C351-83684611BBC3}"/>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20939578-4C3B-3FB1-E255-F13B0384E0AD}"/>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43DC3589-65C7-F06C-95C0-E4290857CDE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0B7CC600-6346-E6AD-89B0-359962121DCD}"/>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4095E4A6-0142-8F12-2AF4-22E4028E5A9B}"/>
              </a:ext>
            </a:extLst>
          </p:cNvPr>
          <p:cNvGraphicFramePr>
            <a:graphicFrameLocks/>
          </p:cNvGraphicFramePr>
          <p:nvPr>
            <p:extLst>
              <p:ext uri="{D42A27DB-BD31-4B8C-83A1-F6EECF244321}">
                <p14:modId xmlns:p14="http://schemas.microsoft.com/office/powerpoint/2010/main" val="1645709135"/>
              </p:ext>
            </p:extLst>
          </p:nvPr>
        </p:nvGraphicFramePr>
        <p:xfrm>
          <a:off x="69850" y="689924"/>
          <a:ext cx="12052877" cy="56919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5311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C8B846CA-C61D-B7C3-E779-C3BEC381E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AA235-769C-93CF-C291-0BEFAC985C3D}"/>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83BBD308-7659-BA4D-03ED-64D5411B098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C1008B73-26FD-1D6F-207D-FAE5DD24C5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57527C34-C732-FD11-F853-02A73AB0BECB}"/>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7" name="Chart 6">
            <a:extLst>
              <a:ext uri="{FF2B5EF4-FFF2-40B4-BE49-F238E27FC236}">
                <a16:creationId xmlns:a16="http://schemas.microsoft.com/office/drawing/2014/main" id="{4B72C28C-53CF-AE57-C7A0-19E481EA5420}"/>
              </a:ext>
            </a:extLst>
          </p:cNvPr>
          <p:cNvGraphicFramePr>
            <a:graphicFrameLocks/>
          </p:cNvGraphicFramePr>
          <p:nvPr>
            <p:extLst>
              <p:ext uri="{D42A27DB-BD31-4B8C-83A1-F6EECF244321}">
                <p14:modId xmlns:p14="http://schemas.microsoft.com/office/powerpoint/2010/main" val="4031202472"/>
              </p:ext>
            </p:extLst>
          </p:nvPr>
        </p:nvGraphicFramePr>
        <p:xfrm>
          <a:off x="131617" y="762000"/>
          <a:ext cx="12054949" cy="54586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2198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6C67AD2D-97B7-549A-D110-57BC2D07F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5B61A-349E-4E7A-C20E-05D20C41AA9E}"/>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BBA416CE-BBA8-3E26-FB52-5C9656434D93}"/>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DCD7794D-5722-2873-7BCE-00499A7FED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19014143-409F-0CF9-D202-32B5BCD5D3F4}"/>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388DDB2C-86C8-DFF9-76FB-551EAA6DBE3A}"/>
              </a:ext>
            </a:extLst>
          </p:cNvPr>
          <p:cNvGraphicFramePr>
            <a:graphicFrameLocks/>
          </p:cNvGraphicFramePr>
          <p:nvPr>
            <p:extLst>
              <p:ext uri="{D42A27DB-BD31-4B8C-83A1-F6EECF244321}">
                <p14:modId xmlns:p14="http://schemas.microsoft.com/office/powerpoint/2010/main" val="816656442"/>
              </p:ext>
            </p:extLst>
          </p:nvPr>
        </p:nvGraphicFramePr>
        <p:xfrm>
          <a:off x="69851" y="689924"/>
          <a:ext cx="12017374" cy="5596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5538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2F65FEE3-6D8A-60A0-C0CC-BC02A4D3A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A84AC-CE3C-3029-83E1-7A2EBD54E47C}"/>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3B4F4E31-3650-5C88-AB84-A5C4CB3BC765}"/>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EEE976AF-339F-89F0-C17A-24DAFB6DBC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00846AD8-1CB0-B0BE-E9B4-B155F43834DD}"/>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9CBEAE4A-DA56-F9FC-9A8D-DB74810D7483}"/>
              </a:ext>
            </a:extLst>
          </p:cNvPr>
          <p:cNvGraphicFramePr>
            <a:graphicFrameLocks/>
          </p:cNvGraphicFramePr>
          <p:nvPr>
            <p:extLst>
              <p:ext uri="{D42A27DB-BD31-4B8C-83A1-F6EECF244321}">
                <p14:modId xmlns:p14="http://schemas.microsoft.com/office/powerpoint/2010/main" val="3803079844"/>
              </p:ext>
            </p:extLst>
          </p:nvPr>
        </p:nvGraphicFramePr>
        <p:xfrm>
          <a:off x="69851" y="767817"/>
          <a:ext cx="12116716" cy="56048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7973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1510425A-5E32-8B31-7431-0F9023F3B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4DC3A-7F42-FB2E-23C5-C70396E75299}"/>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DC6FE3A6-99FE-6F73-C712-0DD211B8C952}"/>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8DA84972-8169-852A-DC8D-EA9CA6A2EE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6A429C46-0F30-DCC3-0A09-C87A70BFBBDE}"/>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7" name="Chart 6">
            <a:extLst>
              <a:ext uri="{FF2B5EF4-FFF2-40B4-BE49-F238E27FC236}">
                <a16:creationId xmlns:a16="http://schemas.microsoft.com/office/drawing/2014/main" id="{1132447E-FECE-D52A-DE11-6FB38AF91177}"/>
              </a:ext>
            </a:extLst>
          </p:cNvPr>
          <p:cNvGraphicFramePr>
            <a:graphicFrameLocks/>
          </p:cNvGraphicFramePr>
          <p:nvPr>
            <p:extLst>
              <p:ext uri="{D42A27DB-BD31-4B8C-83A1-F6EECF244321}">
                <p14:modId xmlns:p14="http://schemas.microsoft.com/office/powerpoint/2010/main" val="3973297473"/>
              </p:ext>
            </p:extLst>
          </p:nvPr>
        </p:nvGraphicFramePr>
        <p:xfrm>
          <a:off x="153563" y="739896"/>
          <a:ext cx="11817399" cy="5679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6594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51C2A541-BC28-ADDD-DD4A-385DA34F6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85FBB-0BC2-855E-42AE-5067ED728F7A}"/>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066014F1-A410-6275-C562-66E34CC617EF}"/>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F2E8F3BA-99F4-B980-1002-10E13C94BFF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2EA70A0B-3E62-C0AF-D9CE-39CEDC5295C3}"/>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008998BE-87D8-36DB-0CF9-D4318DFD85DE}"/>
              </a:ext>
            </a:extLst>
          </p:cNvPr>
          <p:cNvGraphicFramePr>
            <a:graphicFrameLocks/>
          </p:cNvGraphicFramePr>
          <p:nvPr>
            <p:extLst>
              <p:ext uri="{D42A27DB-BD31-4B8C-83A1-F6EECF244321}">
                <p14:modId xmlns:p14="http://schemas.microsoft.com/office/powerpoint/2010/main" val="2181993330"/>
              </p:ext>
            </p:extLst>
          </p:nvPr>
        </p:nvGraphicFramePr>
        <p:xfrm>
          <a:off x="69851" y="739895"/>
          <a:ext cx="12116716" cy="5632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1915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E1CDAEDF-7CA3-C045-B1AF-747A08276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3AF8B-5035-E45D-B7B6-3A8E0086C3FB}"/>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0E6985A9-983D-5CB1-CFC1-435E5B3E074B}"/>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2F8DAE79-DC6F-8B4D-8E3F-508E19A442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906FAEA4-C78D-A513-2ECD-5DE5CFA57422}"/>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C4314342-5B1E-2C4A-34DF-89B87DC44251}"/>
              </a:ext>
            </a:extLst>
          </p:cNvPr>
          <p:cNvGraphicFramePr>
            <a:graphicFrameLocks/>
          </p:cNvGraphicFramePr>
          <p:nvPr>
            <p:extLst>
              <p:ext uri="{D42A27DB-BD31-4B8C-83A1-F6EECF244321}">
                <p14:modId xmlns:p14="http://schemas.microsoft.com/office/powerpoint/2010/main" val="544353264"/>
              </p:ext>
            </p:extLst>
          </p:nvPr>
        </p:nvGraphicFramePr>
        <p:xfrm>
          <a:off x="153563" y="837619"/>
          <a:ext cx="11922101" cy="53118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3208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2A27B2D5-B7CB-5106-B099-678AB899F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8E37F-E2DD-BDB8-4524-DA1B766F8567}"/>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FD6D5FD2-EF67-0C2F-E232-C5F141773BD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328BC0B8-9135-DFF8-DE3E-FE445D8E8F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52320912-3F7B-B61B-F303-054B301090F0}"/>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DA0C47F5-00E6-0FE2-12D2-003245A5F4CB}"/>
              </a:ext>
            </a:extLst>
          </p:cNvPr>
          <p:cNvGraphicFramePr>
            <a:graphicFrameLocks/>
          </p:cNvGraphicFramePr>
          <p:nvPr>
            <p:extLst>
              <p:ext uri="{D42A27DB-BD31-4B8C-83A1-F6EECF244321}">
                <p14:modId xmlns:p14="http://schemas.microsoft.com/office/powerpoint/2010/main" val="1278346468"/>
              </p:ext>
            </p:extLst>
          </p:nvPr>
        </p:nvGraphicFramePr>
        <p:xfrm>
          <a:off x="69850" y="753856"/>
          <a:ext cx="12116717" cy="56188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5258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57015E90-7644-6771-05A0-35DB707CB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BA3F0-261A-5D07-598F-9A6031BD5111}"/>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D6EE2C38-DD33-8233-672F-F234C602F3BD}"/>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6E4A4087-24F1-FF14-8C6C-16176F5160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C1F62DC7-DB7E-EFA8-1E66-A43FA344555B}"/>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FF4FD9E8-4872-C5C0-612F-EDCBD05F1F00}"/>
              </a:ext>
            </a:extLst>
          </p:cNvPr>
          <p:cNvGraphicFramePr>
            <a:graphicFrameLocks/>
          </p:cNvGraphicFramePr>
          <p:nvPr>
            <p:extLst>
              <p:ext uri="{D42A27DB-BD31-4B8C-83A1-F6EECF244321}">
                <p14:modId xmlns:p14="http://schemas.microsoft.com/office/powerpoint/2010/main" val="3845112653"/>
              </p:ext>
            </p:extLst>
          </p:nvPr>
        </p:nvGraphicFramePr>
        <p:xfrm>
          <a:off x="69850" y="760837"/>
          <a:ext cx="11998834" cy="55562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448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1D7F5950-78F2-2120-D179-33357DBF3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752A5-651E-A859-F365-69BDA365A215}"/>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3EE011A4-5D6A-EFA1-2CEC-B6C98A710925}"/>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EDAC941-B148-B19C-F41F-6DD61BCCA0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47D059EB-50F3-C0FF-D1D2-F79F1A9532E2}"/>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CC5A8FEC-BB57-B675-887E-EE3573719970}"/>
              </a:ext>
            </a:extLst>
          </p:cNvPr>
          <p:cNvGraphicFramePr>
            <a:graphicFrameLocks/>
          </p:cNvGraphicFramePr>
          <p:nvPr>
            <p:extLst>
              <p:ext uri="{D42A27DB-BD31-4B8C-83A1-F6EECF244321}">
                <p14:modId xmlns:p14="http://schemas.microsoft.com/office/powerpoint/2010/main" val="189735298"/>
              </p:ext>
            </p:extLst>
          </p:nvPr>
        </p:nvGraphicFramePr>
        <p:xfrm>
          <a:off x="237326" y="816678"/>
          <a:ext cx="11817398" cy="5472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0260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74175-544C-BB4B-0D23-2E4B2BD503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2D81FA-284F-1823-1CF2-21B3924FDFD0}"/>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1</a:t>
            </a:r>
            <a:br>
              <a:rPr lang="en-US" sz="4400" dirty="0">
                <a:latin typeface="Bahnschrift Condensed" panose="020B0502040204020203" pitchFamily="34" charset="0"/>
                <a:cs typeface="Arial" panose="020B0604020202020204" pitchFamily="34" charset="0"/>
              </a:rPr>
            </a:br>
            <a:r>
              <a:rPr lang="en-US" sz="4400" dirty="0" err="1">
                <a:latin typeface="Bahnschrift Condensed" panose="020B0502040204020203" pitchFamily="34" charset="0"/>
                <a:cs typeface="Arial" panose="020B0604020202020204" pitchFamily="34" charset="0"/>
              </a:rPr>
              <a:t>ĐỐI</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SÁNH</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CHƯƠNG</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TRÌNH</a:t>
            </a:r>
            <a:r>
              <a:rPr lang="en-US" sz="4400" dirty="0">
                <a:latin typeface="Bahnschrift Condensed" panose="020B0502040204020203" pitchFamily="34" charset="0"/>
                <a:cs typeface="Arial" panose="020B0604020202020204" pitchFamily="34" charset="0"/>
              </a:rPr>
              <a:t> ĐÀO </a:t>
            </a:r>
            <a:r>
              <a:rPr lang="en-US" sz="4400" dirty="0" err="1">
                <a:latin typeface="Bahnschrift Condensed" panose="020B0502040204020203" pitchFamily="34" charset="0"/>
                <a:cs typeface="Arial" panose="020B0604020202020204" pitchFamily="34" charset="0"/>
              </a:rPr>
              <a:t>TẠO</a:t>
            </a:r>
            <a:endParaRPr lang="en-US" sz="4400" dirty="0">
              <a:latin typeface="Bahnschrift 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1670253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364A34D2-5119-CA23-5246-CA6FF2371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32F13-E320-248E-E015-2029EC6C7E17}"/>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2F95BB5C-5DB2-0AE7-EDE9-3258FC30A661}"/>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2.3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TOÁN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TÀI </a:t>
            </a:r>
            <a:r>
              <a:rPr lang="en-US" sz="3300" dirty="0" err="1">
                <a:solidFill>
                  <a:srgbClr val="0000FF"/>
                </a:solidFill>
                <a:latin typeface="Bahnschrift SemiBold Condensed" panose="020B0502040204020203" pitchFamily="34" charset="0"/>
              </a:rPr>
              <a:t>CHÍNH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379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1AC0389C-8347-3134-D0DB-63A614DAC73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7C766B5E-AEC7-3017-139F-BC2B22F878AD}"/>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85CC0475-F980-D5FD-8171-C94AD27AF3F0}"/>
              </a:ext>
            </a:extLst>
          </p:cNvPr>
          <p:cNvGraphicFramePr>
            <a:graphicFrameLocks/>
          </p:cNvGraphicFramePr>
          <p:nvPr>
            <p:extLst>
              <p:ext uri="{D42A27DB-BD31-4B8C-83A1-F6EECF244321}">
                <p14:modId xmlns:p14="http://schemas.microsoft.com/office/powerpoint/2010/main" val="1864796037"/>
              </p:ext>
            </p:extLst>
          </p:nvPr>
        </p:nvGraphicFramePr>
        <p:xfrm>
          <a:off x="69850" y="746876"/>
          <a:ext cx="12040715" cy="55143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5871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3A70FE31-436F-5B6B-2B4B-C8F94B79E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D4F82-681F-D540-2419-F75F92198825}"/>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7C93BCAB-DA55-02AF-3193-E51FD353E051}"/>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2.4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GIÁO</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DỤC</a:t>
            </a:r>
            <a:r>
              <a:rPr lang="en-US" sz="3300" dirty="0">
                <a:solidFill>
                  <a:srgbClr val="0000FF"/>
                </a:solidFill>
                <a:latin typeface="Bahnschrift SemiBold Condensed" panose="020B0502040204020203" pitchFamily="34" charset="0"/>
              </a:rPr>
              <a:t> HỌC: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450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NĂM</a:t>
            </a:r>
            <a:r>
              <a:rPr lang="en-US" sz="3300" dirty="0">
                <a:solidFill>
                  <a:srgbClr val="FF0000"/>
                </a:solidFill>
                <a:latin typeface="Bahnschrift SemiBold Condensed" panose="020B0502040204020203" pitchFamily="34" charset="0"/>
              </a:rPr>
              <a:t> 2025</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6C14D389-8668-58AB-3E58-42784DA4FF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F0A24DAF-E339-AAAE-EF9E-425B8048D74D}"/>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a:latin typeface="Bahnschrift SemiBold Condensed" panose="020B0502040204020203" pitchFamily="34" charset="0"/>
              </a:rPr>
              <a:t>Báo </a:t>
            </a:r>
            <a:r>
              <a:rPr lang="en-US" sz="1800" dirty="0" err="1">
                <a:latin typeface="Bahnschrift SemiBold Condensed" panose="020B0502040204020203" pitchFamily="34" charset="0"/>
              </a:rPr>
              <a:t>cáo</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định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hướng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đối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sánh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endParaRPr lang="vi-VN" sz="1800" dirty="0">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68490732-941D-2E93-BE83-9B1040C57BCD}"/>
              </a:ext>
            </a:extLst>
          </p:cNvPr>
          <p:cNvGraphicFramePr>
            <a:graphicFrameLocks/>
          </p:cNvGraphicFramePr>
          <p:nvPr>
            <p:extLst>
              <p:ext uri="{D42A27DB-BD31-4B8C-83A1-F6EECF244321}">
                <p14:modId xmlns:p14="http://schemas.microsoft.com/office/powerpoint/2010/main" val="4181393716"/>
              </p:ext>
            </p:extLst>
          </p:nvPr>
        </p:nvGraphicFramePr>
        <p:xfrm>
          <a:off x="203201" y="798286"/>
          <a:ext cx="11900384"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9225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2DF44707-F066-574F-93FA-5A6A75FE8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3BBA4-17C8-82FA-0025-7A4D21210CFD}"/>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DD404FCF-D08F-2798-5530-4050BC0C7A7B}"/>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2.5.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NGHÀNH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LUẬT</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401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NĂM</a:t>
            </a:r>
            <a:r>
              <a:rPr lang="en-US" sz="3300" dirty="0">
                <a:solidFill>
                  <a:srgbClr val="FF0000"/>
                </a:solidFill>
                <a:latin typeface="Bahnschrift SemiBold Condensed" panose="020B0502040204020203" pitchFamily="34" charset="0"/>
              </a:rPr>
              <a:t> 2025</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3575640D-9837-FA78-C409-0AA763AFD3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C8D7BEDE-7468-6B42-BB35-3D3AACE46028}"/>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DC72BE6B-8707-5786-120E-C46F46CEF39C}"/>
              </a:ext>
            </a:extLst>
          </p:cNvPr>
          <p:cNvGraphicFramePr>
            <a:graphicFrameLocks/>
          </p:cNvGraphicFramePr>
          <p:nvPr>
            <p:extLst>
              <p:ext uri="{D42A27DB-BD31-4B8C-83A1-F6EECF244321}">
                <p14:modId xmlns:p14="http://schemas.microsoft.com/office/powerpoint/2010/main" val="1143326708"/>
              </p:ext>
            </p:extLst>
          </p:nvPr>
        </p:nvGraphicFramePr>
        <p:xfrm>
          <a:off x="69850" y="885371"/>
          <a:ext cx="11998833" cy="5392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5466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36807E2A-26E8-CFA6-88E4-28AE4EA33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50934-75E5-EF06-C416-A63B5B0B37FD}"/>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0ECC9AF2-E16A-FE14-0B35-0E999FE05F9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200" dirty="0">
                <a:solidFill>
                  <a:schemeClr val="tx1"/>
                </a:solidFill>
                <a:latin typeface="Bahnschrift SemiBold Condensed" panose="020B0502040204020203" pitchFamily="34" charset="0"/>
              </a:rPr>
              <a:t>         2.7 </a:t>
            </a:r>
            <a:r>
              <a:rPr lang="en-US" sz="3200" dirty="0">
                <a:solidFill>
                  <a:srgbClr val="0000FF"/>
                </a:solidFill>
                <a:latin typeface="Bahnschrift SemiBold Condensed" panose="020B0502040204020203" pitchFamily="34" charset="0"/>
              </a:rPr>
              <a:t>CÁC </a:t>
            </a:r>
            <a:r>
              <a:rPr lang="en-US" sz="3200" dirty="0" err="1">
                <a:solidFill>
                  <a:srgbClr val="0000FF"/>
                </a:solidFill>
                <a:latin typeface="Bahnschrift SemiBold Condensed" panose="020B0502040204020203" pitchFamily="34" charset="0"/>
              </a:rPr>
              <a:t>CTĐT</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NGÀNH</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NÔNG</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NGHIỆP</a:t>
            </a:r>
            <a:r>
              <a:rPr lang="en-US" sz="3200" dirty="0">
                <a:solidFill>
                  <a:srgbClr val="0000FF"/>
                </a:solidFill>
                <a:latin typeface="Bahnschrift SemiBold Condensed" panose="020B0502040204020203" pitchFamily="34" charset="0"/>
              </a:rPr>
              <a:t> &amp; LÂM </a:t>
            </a:r>
            <a:r>
              <a:rPr lang="en-US" sz="3200" dirty="0" err="1">
                <a:solidFill>
                  <a:srgbClr val="0000FF"/>
                </a:solidFill>
                <a:latin typeface="Bahnschrift SemiBold Condensed" panose="020B0502040204020203" pitchFamily="34" charset="0"/>
              </a:rPr>
              <a:t>NGHIỆP</a:t>
            </a:r>
            <a:r>
              <a:rPr lang="en-US" sz="3200" dirty="0">
                <a:solidFill>
                  <a:srgbClr val="0000FF"/>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CÓ</a:t>
            </a:r>
            <a:r>
              <a:rPr lang="en-US" sz="3200" dirty="0">
                <a:solidFill>
                  <a:srgbClr val="FF0000"/>
                </a:solidFill>
                <a:latin typeface="Bahnschrift SemiBold Condensed" panose="020B0502040204020203" pitchFamily="34" charset="0"/>
              </a:rPr>
              <a:t> 477 </a:t>
            </a:r>
            <a:r>
              <a:rPr lang="en-US" sz="3200" dirty="0" err="1">
                <a:solidFill>
                  <a:srgbClr val="FF0000"/>
                </a:solidFill>
                <a:latin typeface="Bahnschrift SemiBold Condensed" panose="020B0502040204020203" pitchFamily="34" charset="0"/>
              </a:rPr>
              <a:t>CTĐT</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XẾP</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HẠNG</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NĂM</a:t>
            </a:r>
            <a:r>
              <a:rPr lang="en-US" sz="3200" dirty="0">
                <a:solidFill>
                  <a:srgbClr val="FF0000"/>
                </a:solidFill>
                <a:latin typeface="Bahnschrift SemiBold Condensed" panose="020B0502040204020203" pitchFamily="34" charset="0"/>
              </a:rPr>
              <a:t> 2025</a:t>
            </a:r>
            <a:endParaRPr lang="vi-VN" sz="32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69721BD-20BB-8C02-6E24-0F0C386CDE1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 y="0"/>
            <a:ext cx="628650" cy="628650"/>
          </a:xfrm>
          <a:prstGeom prst="rect">
            <a:avLst/>
          </a:prstGeom>
        </p:spPr>
      </p:pic>
      <p:sp>
        <p:nvSpPr>
          <p:cNvPr id="30" name="Title 1">
            <a:extLst>
              <a:ext uri="{FF2B5EF4-FFF2-40B4-BE49-F238E27FC236}">
                <a16:creationId xmlns:a16="http://schemas.microsoft.com/office/drawing/2014/main" id="{2449E161-0EBA-E9C8-E36E-7DD4CB4E23AF}"/>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BF5B6C7A-CC1C-FF1B-F82D-F1543B604966}"/>
              </a:ext>
            </a:extLst>
          </p:cNvPr>
          <p:cNvGraphicFramePr>
            <a:graphicFrameLocks/>
          </p:cNvGraphicFramePr>
          <p:nvPr>
            <p:extLst>
              <p:ext uri="{D42A27DB-BD31-4B8C-83A1-F6EECF244321}">
                <p14:modId xmlns:p14="http://schemas.microsoft.com/office/powerpoint/2010/main" val="1183568681"/>
              </p:ext>
            </p:extLst>
          </p:nvPr>
        </p:nvGraphicFramePr>
        <p:xfrm>
          <a:off x="123372" y="914399"/>
          <a:ext cx="11924372" cy="54582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3539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BDA40376-20C5-D87A-E0EB-42ACFA85DC0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FE7FA9A-1C4D-99A9-CE88-EBF1B9ADCC90}"/>
              </a:ext>
            </a:extLst>
          </p:cNvPr>
          <p:cNvSpPr txBox="1">
            <a:spLocks/>
          </p:cNvSpPr>
          <p:nvPr/>
        </p:nvSpPr>
        <p:spPr>
          <a:xfrm>
            <a:off x="-1" y="6031"/>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2.8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TRƯỜNG </a:t>
            </a:r>
            <a:r>
              <a:rPr lang="en-US" sz="3300" dirty="0" err="1">
                <a:solidFill>
                  <a:srgbClr val="0000FF"/>
                </a:solidFill>
                <a:latin typeface="Bahnschrift SemiBold Condensed" panose="020B0502040204020203" pitchFamily="34" charset="0"/>
              </a:rPr>
              <a:t>ĐẠI</a:t>
            </a:r>
            <a:r>
              <a:rPr lang="en-US" sz="3300" dirty="0">
                <a:solidFill>
                  <a:srgbClr val="0000FF"/>
                </a:solidFill>
                <a:latin typeface="Bahnschrift SemiBold Condensed" panose="020B0502040204020203" pitchFamily="34" charset="0"/>
              </a:rPr>
              <a:t> HỌC THEO QS ASIA</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3DBD98D-D382-2161-8E19-19A4F97444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0352C2EA-507D-8716-606C-EAB959731DEE}"/>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pic>
        <p:nvPicPr>
          <p:cNvPr id="6" name="Picture 5">
            <a:extLst>
              <a:ext uri="{FF2B5EF4-FFF2-40B4-BE49-F238E27FC236}">
                <a16:creationId xmlns:a16="http://schemas.microsoft.com/office/drawing/2014/main" id="{74311CEC-D68E-D838-2F08-A7CB8F8376E5}"/>
              </a:ext>
            </a:extLst>
          </p:cNvPr>
          <p:cNvPicPr>
            <a:picLocks noChangeAspect="1"/>
          </p:cNvPicPr>
          <p:nvPr/>
        </p:nvPicPr>
        <p:blipFill>
          <a:blip r:embed="rId4"/>
          <a:stretch>
            <a:fillRect/>
          </a:stretch>
        </p:blipFill>
        <p:spPr>
          <a:xfrm>
            <a:off x="7985146" y="2230582"/>
            <a:ext cx="3996412" cy="2469381"/>
          </a:xfrm>
          <a:prstGeom prst="rect">
            <a:avLst/>
          </a:prstGeom>
        </p:spPr>
      </p:pic>
      <p:grpSp>
        <p:nvGrpSpPr>
          <p:cNvPr id="14" name="Group 13">
            <a:extLst>
              <a:ext uri="{FF2B5EF4-FFF2-40B4-BE49-F238E27FC236}">
                <a16:creationId xmlns:a16="http://schemas.microsoft.com/office/drawing/2014/main" id="{8A13D5DF-0E87-FD81-EEBC-57463575D9E5}"/>
              </a:ext>
            </a:extLst>
          </p:cNvPr>
          <p:cNvGrpSpPr/>
          <p:nvPr/>
        </p:nvGrpSpPr>
        <p:grpSpPr>
          <a:xfrm>
            <a:off x="69849" y="1988127"/>
            <a:ext cx="7238423" cy="2585363"/>
            <a:chOff x="236162" y="2717391"/>
            <a:chExt cx="7079038" cy="1868463"/>
          </a:xfrm>
        </p:grpSpPr>
        <p:sp>
          <p:nvSpPr>
            <p:cNvPr id="10" name="Rectangle 9">
              <a:extLst>
                <a:ext uri="{FF2B5EF4-FFF2-40B4-BE49-F238E27FC236}">
                  <a16:creationId xmlns:a16="http://schemas.microsoft.com/office/drawing/2014/main" id="{D3964EC2-B47A-BE9E-AE36-B798AD3ACFB0}"/>
                </a:ext>
              </a:extLst>
            </p:cNvPr>
            <p:cNvSpPr/>
            <p:nvPr/>
          </p:nvSpPr>
          <p:spPr>
            <a:xfrm>
              <a:off x="236162" y="2931957"/>
              <a:ext cx="7079038" cy="1653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CCACA968-CC6B-0914-F285-A2FB093EE941}"/>
                </a:ext>
              </a:extLst>
            </p:cNvPr>
            <p:cNvSpPr/>
            <p:nvPr/>
          </p:nvSpPr>
          <p:spPr>
            <a:xfrm>
              <a:off x="2294085" y="2717391"/>
              <a:ext cx="2619375" cy="481945"/>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TM Centur" panose="02040603050506020204" pitchFamily="18" charset="0"/>
                  <a:ea typeface="Times New Roman" panose="02020603050405020304" pitchFamily="18" charset="0"/>
                  <a:cs typeface="+mn-cs"/>
                </a:rPr>
                <a:t>TẦM NHÌN</a:t>
              </a:r>
              <a:endParaRPr kumimoji="0" lang="en-US" sz="2400" b="1" i="0" u="none" strike="noStrike" kern="1200" cap="none" spc="0" normalizeH="0" baseline="0" noProof="0">
                <a:ln>
                  <a:noFill/>
                </a:ln>
                <a:solidFill>
                  <a:prstClr val="white"/>
                </a:solidFill>
                <a:effectLst/>
                <a:uLnTx/>
                <a:uFillTx/>
                <a:latin typeface="UTM Centur" panose="02040603050506020204" pitchFamily="18" charset="0"/>
                <a:ea typeface="+mn-ea"/>
                <a:cs typeface="+mn-cs"/>
              </a:endParaRPr>
            </a:p>
          </p:txBody>
        </p:sp>
        <p:sp>
          <p:nvSpPr>
            <p:cNvPr id="13" name="TextBox 12">
              <a:extLst>
                <a:ext uri="{FF2B5EF4-FFF2-40B4-BE49-F238E27FC236}">
                  <a16:creationId xmlns:a16="http://schemas.microsoft.com/office/drawing/2014/main" id="{4BF9E5CA-2187-D68F-B8B7-046A1B537A8F}"/>
                </a:ext>
              </a:extLst>
            </p:cNvPr>
            <p:cNvSpPr txBox="1"/>
            <p:nvPr/>
          </p:nvSpPr>
          <p:spPr>
            <a:xfrm>
              <a:off x="328207" y="3339264"/>
              <a:ext cx="6894948" cy="12464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a:t>
              </a:r>
              <a:r>
                <a:rPr kumimoji="0" lang="vi-VN"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Trở thành đại học thông minh, xếp hạng tốp 500 đại học hàng đầu châu Á vào năm 2030, hướng đến tốp 1</a:t>
              </a:r>
              <a:r>
                <a:rPr kumimoji="0" lang="en-US"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a:t>
              </a:r>
              <a:r>
                <a:rPr kumimoji="0" lang="vi-VN"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000 đại học hàng đầu thế giới vào năm 2045</a:t>
              </a:r>
              <a:r>
                <a:rPr kumimoji="0" lang="en-US"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a:t>
              </a:r>
              <a:endParaRPr kumimoji="0" lang="en-US"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mn-ea"/>
                <a:cs typeface="+mn-cs"/>
              </a:endParaRPr>
            </a:p>
          </p:txBody>
        </p:sp>
      </p:grpSp>
      <p:sp>
        <p:nvSpPr>
          <p:cNvPr id="16" name="Arrow: Right 15">
            <a:extLst>
              <a:ext uri="{FF2B5EF4-FFF2-40B4-BE49-F238E27FC236}">
                <a16:creationId xmlns:a16="http://schemas.microsoft.com/office/drawing/2014/main" id="{BD78E4A6-28C3-0026-08CD-C7A138E9B715}"/>
              </a:ext>
            </a:extLst>
          </p:cNvPr>
          <p:cNvSpPr/>
          <p:nvPr/>
        </p:nvSpPr>
        <p:spPr>
          <a:xfrm>
            <a:off x="7338445" y="3359727"/>
            <a:ext cx="616528" cy="574964"/>
          </a:xfrm>
          <a:prstGeom prst="rightArrow">
            <a:avLst/>
          </a:prstGeom>
          <a:solidFill>
            <a:schemeClr val="bg1"/>
          </a:solidFill>
          <a:ln w="57150">
            <a:solidFill>
              <a:srgbClr val="CC00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30766C2-94BF-3D1B-DDF3-61F30A9DDF13}"/>
              </a:ext>
            </a:extLst>
          </p:cNvPr>
          <p:cNvCxnSpPr>
            <a:cxnSpLocks/>
          </p:cNvCxnSpPr>
          <p:nvPr/>
        </p:nvCxnSpPr>
        <p:spPr>
          <a:xfrm>
            <a:off x="3769591" y="3263049"/>
            <a:ext cx="3289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A0F040-696D-7D95-C91B-6E53C56AACBB}"/>
              </a:ext>
            </a:extLst>
          </p:cNvPr>
          <p:cNvCxnSpPr>
            <a:cxnSpLocks/>
          </p:cNvCxnSpPr>
          <p:nvPr/>
        </p:nvCxnSpPr>
        <p:spPr>
          <a:xfrm>
            <a:off x="263236" y="3637426"/>
            <a:ext cx="27016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153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5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713EBF89-4BB6-24E1-E8BB-A5AB65FD77B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477E98D-45A9-41DD-B9EA-2BF44CE4BC42}"/>
              </a:ext>
            </a:extLst>
          </p:cNvPr>
          <p:cNvSpPr txBox="1">
            <a:spLocks/>
          </p:cNvSpPr>
          <p:nvPr/>
        </p:nvSpPr>
        <p:spPr>
          <a:xfrm>
            <a:off x="-1" y="6031"/>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2.8 </a:t>
            </a:r>
            <a:r>
              <a:rPr kumimoji="0" lang="en-US" sz="3600" b="1" i="0" u="none" strike="noStrike" kern="1200" cap="none" spc="0" normalizeH="0" baseline="0" noProof="0" dirty="0" err="1">
                <a:ln>
                  <a:noFill/>
                </a:ln>
                <a:solidFill>
                  <a:srgbClr val="3333FF"/>
                </a:solidFill>
                <a:effectLst/>
                <a:uLnTx/>
                <a:uFillTx/>
                <a:latin typeface="Bahnschrift Condensed" panose="020B0502040204020203" pitchFamily="34" charset="0"/>
                <a:ea typeface="+mj-ea"/>
                <a:cs typeface="+mj-cs"/>
              </a:rPr>
              <a:t>KẾT</a:t>
            </a:r>
            <a:r>
              <a:rPr kumimoji="0" lang="en-US" sz="3600" b="1" i="0" u="none" strike="noStrike" kern="1200" cap="none" spc="0" normalizeH="0" baseline="0" noProof="0" dirty="0">
                <a:ln>
                  <a:noFill/>
                </a:ln>
                <a:solidFill>
                  <a:srgbClr val="3333FF"/>
                </a:solidFill>
                <a:effectLst/>
                <a:uLnTx/>
                <a:uFillTx/>
                <a:latin typeface="Bahnschrift Condensed" panose="020B0502040204020203" pitchFamily="34" charset="0"/>
                <a:ea typeface="+mj-ea"/>
                <a:cs typeface="+mj-cs"/>
              </a:rPr>
              <a:t> </a:t>
            </a:r>
            <a:r>
              <a:rPr kumimoji="0" lang="en-US" sz="3600" b="1" i="0" u="none" strike="noStrike" kern="1200" cap="none" spc="0" normalizeH="0" baseline="0" noProof="0" dirty="0" err="1">
                <a:ln>
                  <a:noFill/>
                </a:ln>
                <a:solidFill>
                  <a:srgbClr val="3333FF"/>
                </a:solidFill>
                <a:effectLst/>
                <a:uLnTx/>
                <a:uFillTx/>
                <a:latin typeface="Bahnschrift Condensed" panose="020B0502040204020203" pitchFamily="34" charset="0"/>
                <a:ea typeface="+mj-ea"/>
                <a:cs typeface="+mj-cs"/>
              </a:rPr>
              <a:t>QUẢ</a:t>
            </a:r>
            <a:r>
              <a:rPr kumimoji="0" lang="en-US" sz="3600" b="1" i="0" u="none" strike="noStrike" kern="1200" cap="none" spc="0" normalizeH="0" baseline="0" noProof="0" dirty="0">
                <a:ln>
                  <a:noFill/>
                </a:ln>
                <a:solidFill>
                  <a:srgbClr val="3333FF"/>
                </a:solidFill>
                <a:effectLst/>
                <a:uLnTx/>
                <a:uFillTx/>
                <a:latin typeface="Bahnschrift Condensed" panose="020B0502040204020203" pitchFamily="34" charset="0"/>
                <a:ea typeface="+mj-ea"/>
                <a:cs typeface="+mj-cs"/>
              </a:rPr>
              <a:t> </a:t>
            </a:r>
            <a:r>
              <a:rPr kumimoji="0" lang="en-US" sz="3600" b="1" i="0" u="none" strike="noStrike" kern="1200" cap="none" spc="0" normalizeH="0" baseline="0" noProof="0" dirty="0" err="1">
                <a:ln>
                  <a:noFill/>
                </a:ln>
                <a:solidFill>
                  <a:srgbClr val="3333FF"/>
                </a:solidFill>
                <a:effectLst/>
                <a:uLnTx/>
                <a:uFillTx/>
                <a:latin typeface="Bahnschrift Condensed" panose="020B0502040204020203" pitchFamily="34" charset="0"/>
                <a:ea typeface="+mj-ea"/>
                <a:cs typeface="+mj-cs"/>
              </a:rPr>
              <a:t>XẾP</a:t>
            </a:r>
            <a:r>
              <a:rPr kumimoji="0" lang="en-US" sz="3600" b="1" i="0" u="none" strike="noStrike" kern="1200" cap="none" spc="0" normalizeH="0" baseline="0" noProof="0" dirty="0">
                <a:ln>
                  <a:noFill/>
                </a:ln>
                <a:solidFill>
                  <a:srgbClr val="3333FF"/>
                </a:solidFill>
                <a:effectLst/>
                <a:uLnTx/>
                <a:uFillTx/>
                <a:latin typeface="Bahnschrift Condensed" panose="020B0502040204020203" pitchFamily="34" charset="0"/>
                <a:ea typeface="+mj-ea"/>
                <a:cs typeface="+mj-cs"/>
              </a:rPr>
              <a:t> </a:t>
            </a:r>
            <a:r>
              <a:rPr kumimoji="0" lang="en-US" sz="3600" b="1" i="0" u="none" strike="noStrike" kern="1200" cap="none" spc="0" normalizeH="0" baseline="0" noProof="0" dirty="0" err="1">
                <a:ln>
                  <a:noFill/>
                </a:ln>
                <a:solidFill>
                  <a:srgbClr val="3333FF"/>
                </a:solidFill>
                <a:effectLst/>
                <a:uLnTx/>
                <a:uFillTx/>
                <a:latin typeface="Bahnschrift Condensed" panose="020B0502040204020203" pitchFamily="34" charset="0"/>
                <a:ea typeface="+mj-ea"/>
                <a:cs typeface="+mj-cs"/>
              </a:rPr>
              <a:t>HẠNG</a:t>
            </a:r>
            <a:r>
              <a:rPr kumimoji="0" lang="en-US" sz="3600" b="1" i="0" u="none" strike="noStrike" kern="1200" cap="none" spc="0" normalizeH="0" baseline="0" noProof="0" dirty="0">
                <a:ln>
                  <a:noFill/>
                </a:ln>
                <a:solidFill>
                  <a:srgbClr val="3333FF"/>
                </a:solidFill>
                <a:effectLst/>
                <a:uLnTx/>
                <a:uFillTx/>
                <a:latin typeface="Bahnschrift Condensed" panose="020B0502040204020203" pitchFamily="34" charset="0"/>
                <a:ea typeface="+mj-ea"/>
                <a:cs typeface="+mj-cs"/>
              </a:rPr>
              <a:t> </a:t>
            </a:r>
            <a:r>
              <a:rPr kumimoji="0" lang="en-US" sz="3600" b="1" i="0" u="none" strike="noStrike" kern="1200" cap="none" spc="0" normalizeH="0" baseline="0" noProof="0" dirty="0" err="1">
                <a:ln>
                  <a:noFill/>
                </a:ln>
                <a:solidFill>
                  <a:srgbClr val="3333FF"/>
                </a:solidFill>
                <a:effectLst/>
                <a:uLnTx/>
                <a:uFillTx/>
                <a:latin typeface="Bahnschrift Condensed" panose="020B0502040204020203" pitchFamily="34" charset="0"/>
                <a:ea typeface="+mj-ea"/>
                <a:cs typeface="+mj-cs"/>
              </a:rPr>
              <a:t>CỦA</a:t>
            </a:r>
            <a:r>
              <a:rPr kumimoji="0" lang="en-US" sz="3600" b="1" i="0" u="none" strike="noStrike" kern="1200" cap="none" spc="0" normalizeH="0" baseline="0" noProof="0" dirty="0">
                <a:ln>
                  <a:noFill/>
                </a:ln>
                <a:solidFill>
                  <a:srgbClr val="3333FF"/>
                </a:solidFill>
                <a:effectLst/>
                <a:uLnTx/>
                <a:uFillTx/>
                <a:latin typeface="Bahnschrift Condensed" panose="020B0502040204020203" pitchFamily="34" charset="0"/>
                <a:ea typeface="+mj-ea"/>
                <a:cs typeface="+mj-cs"/>
              </a:rPr>
              <a:t> TRƯỜNG </a:t>
            </a:r>
            <a:r>
              <a:rPr kumimoji="0" lang="en-US" sz="3600" b="1" i="0" u="none" strike="noStrike" kern="1200" cap="none" spc="0" normalizeH="0" baseline="0" noProof="0" dirty="0" err="1">
                <a:ln>
                  <a:noFill/>
                </a:ln>
                <a:solidFill>
                  <a:srgbClr val="3333FF"/>
                </a:solidFill>
                <a:effectLst/>
                <a:uLnTx/>
                <a:uFillTx/>
                <a:latin typeface="Bahnschrift Condensed" panose="020B0502040204020203" pitchFamily="34" charset="0"/>
                <a:ea typeface="+mj-ea"/>
                <a:cs typeface="+mj-cs"/>
              </a:rPr>
              <a:t>ĐHV</a:t>
            </a:r>
            <a:r>
              <a:rPr kumimoji="0" lang="en-US" sz="3600" b="1" i="0" u="none" strike="noStrike" kern="1200" cap="none" spc="0" normalizeH="0" baseline="0" noProof="0" dirty="0">
                <a:ln>
                  <a:noFill/>
                </a:ln>
                <a:solidFill>
                  <a:srgbClr val="3333FF"/>
                </a:solidFill>
                <a:effectLst/>
                <a:uLnTx/>
                <a:uFillTx/>
                <a:latin typeface="Bahnschrift Condensed" panose="020B0502040204020203" pitchFamily="34" charset="0"/>
                <a:ea typeface="+mj-ea"/>
                <a:cs typeface="+mj-cs"/>
              </a:rPr>
              <a:t> </a:t>
            </a:r>
            <a:r>
              <a:rPr kumimoji="0" lang="en-US" sz="3600" b="1" i="0" u="none" strike="noStrike" kern="1200" cap="none" spc="0" normalizeH="0" baseline="0" noProof="0" dirty="0" err="1">
                <a:ln>
                  <a:noFill/>
                </a:ln>
                <a:solidFill>
                  <a:srgbClr val="3333FF"/>
                </a:solidFill>
                <a:effectLst/>
                <a:uLnTx/>
                <a:uFillTx/>
                <a:latin typeface="Bahnschrift Condensed" panose="020B0502040204020203" pitchFamily="34" charset="0"/>
                <a:ea typeface="+mj-ea"/>
                <a:cs typeface="+mj-cs"/>
              </a:rPr>
              <a:t>NĂM</a:t>
            </a:r>
            <a:r>
              <a:rPr kumimoji="0" lang="en-US" sz="3600" b="1" i="0" u="none" strike="noStrike" kern="1200" cap="none" spc="0" normalizeH="0" baseline="0" noProof="0" dirty="0">
                <a:ln>
                  <a:noFill/>
                </a:ln>
                <a:solidFill>
                  <a:srgbClr val="3333FF"/>
                </a:solidFill>
                <a:effectLst/>
                <a:uLnTx/>
                <a:uFillTx/>
                <a:latin typeface="Bahnschrift Condensed" panose="020B0502040204020203" pitchFamily="34" charset="0"/>
                <a:ea typeface="+mj-ea"/>
                <a:cs typeface="+mj-cs"/>
              </a:rPr>
              <a:t> 2025 </a:t>
            </a:r>
            <a:r>
              <a:rPr kumimoji="0" lang="en-US" sz="3600" b="1" i="0" u="none" strike="noStrike" kern="1200" cap="none" spc="0" normalizeH="0" baseline="0" noProof="0" dirty="0">
                <a:ln>
                  <a:noFill/>
                </a:ln>
                <a:solidFill>
                  <a:srgbClr val="CC00CC"/>
                </a:solidFill>
                <a:effectLst/>
                <a:uLnTx/>
                <a:uFillTx/>
                <a:latin typeface="Bahnschrift Condensed" panose="020B0502040204020203" pitchFamily="34" charset="0"/>
                <a:ea typeface="+mj-ea"/>
                <a:cs typeface="+mj-cs"/>
              </a:rPr>
              <a:t>(851-900)</a:t>
            </a:r>
          </a:p>
        </p:txBody>
      </p:sp>
      <p:pic>
        <p:nvPicPr>
          <p:cNvPr id="4" name="Picture 3" descr="Logo&#10;&#10;Description automatically generated">
            <a:extLst>
              <a:ext uri="{FF2B5EF4-FFF2-40B4-BE49-F238E27FC236}">
                <a16:creationId xmlns:a16="http://schemas.microsoft.com/office/drawing/2014/main" id="{977CE912-068D-3425-7E0B-2AE51F3412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867D2356-4A78-923D-407D-952CAF5C4C28}"/>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Table 4">
            <a:extLst>
              <a:ext uri="{FF2B5EF4-FFF2-40B4-BE49-F238E27FC236}">
                <a16:creationId xmlns:a16="http://schemas.microsoft.com/office/drawing/2014/main" id="{D07058FA-F2E5-4CD9-B3CE-A77F95716A0D}"/>
              </a:ext>
            </a:extLst>
          </p:cNvPr>
          <p:cNvGraphicFramePr>
            <a:graphicFrameLocks noGrp="1"/>
          </p:cNvGraphicFramePr>
          <p:nvPr/>
        </p:nvGraphicFramePr>
        <p:xfrm>
          <a:off x="196381" y="887896"/>
          <a:ext cx="11731458" cy="5391806"/>
        </p:xfrm>
        <a:graphic>
          <a:graphicData uri="http://schemas.openxmlformats.org/drawingml/2006/table">
            <a:tbl>
              <a:tblPr firstRow="1" bandRow="1">
                <a:tableStyleId>{5940675A-B579-460E-94D1-54222C63F5DA}</a:tableStyleId>
              </a:tblPr>
              <a:tblGrid>
                <a:gridCol w="1013321">
                  <a:extLst>
                    <a:ext uri="{9D8B030D-6E8A-4147-A177-3AD203B41FA5}">
                      <a16:colId xmlns:a16="http://schemas.microsoft.com/office/drawing/2014/main" val="4140222011"/>
                    </a:ext>
                  </a:extLst>
                </a:gridCol>
                <a:gridCol w="7533336">
                  <a:extLst>
                    <a:ext uri="{9D8B030D-6E8A-4147-A177-3AD203B41FA5}">
                      <a16:colId xmlns:a16="http://schemas.microsoft.com/office/drawing/2014/main" val="380019139"/>
                    </a:ext>
                  </a:extLst>
                </a:gridCol>
                <a:gridCol w="1393771">
                  <a:extLst>
                    <a:ext uri="{9D8B030D-6E8A-4147-A177-3AD203B41FA5}">
                      <a16:colId xmlns:a16="http://schemas.microsoft.com/office/drawing/2014/main" val="1180545849"/>
                    </a:ext>
                  </a:extLst>
                </a:gridCol>
                <a:gridCol w="1791030">
                  <a:extLst>
                    <a:ext uri="{9D8B030D-6E8A-4147-A177-3AD203B41FA5}">
                      <a16:colId xmlns:a16="http://schemas.microsoft.com/office/drawing/2014/main" val="426233085"/>
                    </a:ext>
                  </a:extLst>
                </a:gridCol>
              </a:tblGrid>
              <a:tr h="732076">
                <a:tc>
                  <a:txBody>
                    <a:bodyPr/>
                    <a:lstStyle/>
                    <a:p>
                      <a:pPr algn="ctr"/>
                      <a:r>
                        <a:rPr lang="en-US" b="1" dirty="0">
                          <a:latin typeface="Bahnschrift Condensed" panose="020B0502040204020203" pitchFamily="34" charset="0"/>
                        </a:rPr>
                        <a:t>TT</a:t>
                      </a:r>
                    </a:p>
                  </a:txBody>
                  <a:tcPr>
                    <a:solidFill>
                      <a:schemeClr val="accent2">
                        <a:lumMod val="40000"/>
                        <a:lumOff val="60000"/>
                      </a:schemeClr>
                    </a:solidFill>
                  </a:tcPr>
                </a:tc>
                <a:tc>
                  <a:txBody>
                    <a:bodyPr/>
                    <a:lstStyle/>
                    <a:p>
                      <a:pPr algn="ctr"/>
                      <a:r>
                        <a:rPr lang="en-US" b="1" dirty="0" err="1">
                          <a:latin typeface="Bahnschrift Condensed" panose="020B0502040204020203" pitchFamily="34" charset="0"/>
                        </a:rPr>
                        <a:t>Chỉ</a:t>
                      </a:r>
                      <a:r>
                        <a:rPr lang="en-US" b="1" dirty="0">
                          <a:latin typeface="Bahnschrift Condensed" panose="020B0502040204020203" pitchFamily="34" charset="0"/>
                        </a:rPr>
                        <a:t> </a:t>
                      </a:r>
                      <a:r>
                        <a:rPr lang="en-US" b="1" dirty="0" err="1">
                          <a:latin typeface="Bahnschrift Condensed" panose="020B0502040204020203" pitchFamily="34" charset="0"/>
                        </a:rPr>
                        <a:t>số</a:t>
                      </a:r>
                      <a:r>
                        <a:rPr lang="en-US" b="1" dirty="0">
                          <a:latin typeface="Bahnschrift Condensed" panose="020B0502040204020203" pitchFamily="34" charset="0"/>
                        </a:rPr>
                        <a:t> </a:t>
                      </a:r>
                      <a:r>
                        <a:rPr lang="en-US" b="1" dirty="0" err="1">
                          <a:latin typeface="Bahnschrift Condensed" panose="020B0502040204020203" pitchFamily="34" charset="0"/>
                        </a:rPr>
                        <a:t>đánh</a:t>
                      </a:r>
                      <a:r>
                        <a:rPr lang="en-US" b="1" dirty="0">
                          <a:latin typeface="Bahnschrift Condensed" panose="020B0502040204020203" pitchFamily="34" charset="0"/>
                        </a:rPr>
                        <a:t> </a:t>
                      </a:r>
                      <a:r>
                        <a:rPr lang="en-US" b="1" dirty="0" err="1">
                          <a:latin typeface="Bahnschrift Condensed" panose="020B0502040204020203" pitchFamily="34" charset="0"/>
                        </a:rPr>
                        <a:t>giá</a:t>
                      </a:r>
                      <a:endParaRPr lang="en-US" b="1" dirty="0">
                        <a:latin typeface="Bahnschrift Condensed" panose="020B0502040204020203" pitchFamily="34" charset="0"/>
                      </a:endParaRPr>
                    </a:p>
                  </a:txBody>
                  <a:tcPr>
                    <a:solidFill>
                      <a:schemeClr val="accent2">
                        <a:lumMod val="40000"/>
                        <a:lumOff val="60000"/>
                      </a:schemeClr>
                    </a:solidFill>
                  </a:tcPr>
                </a:tc>
                <a:tc>
                  <a:txBody>
                    <a:bodyPr/>
                    <a:lstStyle/>
                    <a:p>
                      <a:pPr algn="ctr"/>
                      <a:r>
                        <a:rPr lang="en-US" b="1" dirty="0" err="1">
                          <a:latin typeface="Bahnschrift Condensed" panose="020B0502040204020203" pitchFamily="34" charset="0"/>
                        </a:rPr>
                        <a:t>Trọng</a:t>
                      </a:r>
                      <a:r>
                        <a:rPr lang="en-US" b="1" dirty="0">
                          <a:latin typeface="Bahnschrift Condensed" panose="020B0502040204020203" pitchFamily="34" charset="0"/>
                        </a:rPr>
                        <a:t> </a:t>
                      </a:r>
                      <a:r>
                        <a:rPr lang="en-US" b="1" dirty="0" err="1">
                          <a:latin typeface="Bahnschrift Condensed" panose="020B0502040204020203" pitchFamily="34" charset="0"/>
                        </a:rPr>
                        <a:t>số</a:t>
                      </a:r>
                      <a:endParaRPr lang="en-US" b="1" dirty="0">
                        <a:latin typeface="Bahnschrift Condensed" panose="020B0502040204020203" pitchFamily="34" charset="0"/>
                      </a:endParaRPr>
                    </a:p>
                  </a:txBody>
                  <a:tcPr>
                    <a:solidFill>
                      <a:schemeClr val="accent2">
                        <a:lumMod val="40000"/>
                        <a:lumOff val="60000"/>
                      </a:schemeClr>
                    </a:solidFill>
                  </a:tcPr>
                </a:tc>
                <a:tc>
                  <a:txBody>
                    <a:bodyPr/>
                    <a:lstStyle/>
                    <a:p>
                      <a:pPr algn="ctr"/>
                      <a:r>
                        <a:rPr lang="en-US" b="1" dirty="0" err="1">
                          <a:latin typeface="Bahnschrift Condensed" panose="020B0502040204020203" pitchFamily="34" charset="0"/>
                        </a:rPr>
                        <a:t>Điểm</a:t>
                      </a:r>
                      <a:r>
                        <a:rPr lang="en-US" b="1" dirty="0">
                          <a:latin typeface="Bahnschrift Condensed" panose="020B0502040204020203" pitchFamily="34" charset="0"/>
                        </a:rPr>
                        <a:t> </a:t>
                      </a:r>
                      <a:r>
                        <a:rPr lang="en-US" b="1" dirty="0" err="1">
                          <a:latin typeface="Bahnschrift Condensed" panose="020B0502040204020203" pitchFamily="34" charset="0"/>
                        </a:rPr>
                        <a:t>của</a:t>
                      </a:r>
                      <a:r>
                        <a:rPr lang="en-US" b="1" dirty="0">
                          <a:latin typeface="Bahnschrift Condensed" panose="020B0502040204020203" pitchFamily="34" charset="0"/>
                        </a:rPr>
                        <a:t> Trường </a:t>
                      </a:r>
                      <a:r>
                        <a:rPr lang="en-US" b="1" dirty="0" err="1">
                          <a:latin typeface="Bahnschrift Condensed" panose="020B0502040204020203" pitchFamily="34" charset="0"/>
                        </a:rPr>
                        <a:t>ĐH</a:t>
                      </a:r>
                      <a:r>
                        <a:rPr lang="en-US" b="1" dirty="0">
                          <a:latin typeface="Bahnschrift Condensed" panose="020B0502040204020203" pitchFamily="34" charset="0"/>
                        </a:rPr>
                        <a:t> Vinh</a:t>
                      </a:r>
                    </a:p>
                  </a:txBody>
                  <a:tcPr>
                    <a:solidFill>
                      <a:schemeClr val="accent2">
                        <a:lumMod val="40000"/>
                        <a:lumOff val="60000"/>
                      </a:schemeClr>
                    </a:solidFill>
                  </a:tcPr>
                </a:tc>
                <a:extLst>
                  <a:ext uri="{0D108BD9-81ED-4DB2-BD59-A6C34878D82A}">
                    <a16:rowId xmlns:a16="http://schemas.microsoft.com/office/drawing/2014/main" val="815916608"/>
                  </a:ext>
                </a:extLst>
              </a:tr>
              <a:tr h="424140">
                <a:tc>
                  <a:txBody>
                    <a:bodyPr/>
                    <a:lstStyle/>
                    <a:p>
                      <a:pPr algn="ctr"/>
                      <a:r>
                        <a:rPr lang="en-US" dirty="0">
                          <a:latin typeface="Bahnschrift Condensed" panose="020B0502040204020203"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hnschrift Condensed" panose="020B0502040204020203" pitchFamily="34" charset="0"/>
                        </a:rPr>
                        <a:t>Uy </a:t>
                      </a:r>
                      <a:r>
                        <a:rPr lang="en-US" dirty="0" err="1">
                          <a:latin typeface="Bahnschrift Condensed" panose="020B0502040204020203" pitchFamily="34" charset="0"/>
                        </a:rPr>
                        <a:t>tín</a:t>
                      </a:r>
                      <a:r>
                        <a:rPr lang="en-US" dirty="0">
                          <a:latin typeface="Bahnschrift Condensed" panose="020B0502040204020203" pitchFamily="34" charset="0"/>
                        </a:rPr>
                        <a:t> </a:t>
                      </a:r>
                      <a:r>
                        <a:rPr lang="en-US" dirty="0" err="1">
                          <a:latin typeface="Bahnschrift Condensed" panose="020B0502040204020203" pitchFamily="34" charset="0"/>
                        </a:rPr>
                        <a:t>học</a:t>
                      </a:r>
                      <a:r>
                        <a:rPr lang="en-US" dirty="0">
                          <a:latin typeface="Bahnschrift Condensed" panose="020B0502040204020203" pitchFamily="34" charset="0"/>
                        </a:rPr>
                        <a:t> </a:t>
                      </a:r>
                      <a:r>
                        <a:rPr lang="en-US" dirty="0" err="1">
                          <a:latin typeface="Bahnschrift Condensed" panose="020B0502040204020203" pitchFamily="34" charset="0"/>
                        </a:rPr>
                        <a:t>thuật</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Academic reputation)</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30%</a:t>
                      </a:r>
                    </a:p>
                  </a:txBody>
                  <a:tcPr/>
                </a:tc>
                <a:tc>
                  <a:txBody>
                    <a:bodyPr/>
                    <a:lstStyle/>
                    <a:p>
                      <a:pPr algn="ctr"/>
                      <a:r>
                        <a:rPr lang="en-US" b="1" dirty="0">
                          <a:solidFill>
                            <a:srgbClr val="FF0000"/>
                          </a:solidFill>
                          <a:latin typeface="Bahnschrift Condensed" panose="020B0502040204020203" pitchFamily="34" charset="0"/>
                        </a:rPr>
                        <a:t>5.3</a:t>
                      </a:r>
                      <a:r>
                        <a:rPr lang="en-US" b="1" dirty="0">
                          <a:latin typeface="Bahnschrift Condensed" panose="020B0502040204020203" pitchFamily="34" charset="0"/>
                        </a:rPr>
                        <a:t>/</a:t>
                      </a:r>
                      <a:r>
                        <a:rPr lang="en-US" b="1" dirty="0">
                          <a:solidFill>
                            <a:srgbClr val="0000FF"/>
                          </a:solidFill>
                          <a:latin typeface="Bahnschrift Condensed" panose="020B0502040204020203" pitchFamily="34" charset="0"/>
                        </a:rPr>
                        <a:t>100</a:t>
                      </a:r>
                    </a:p>
                  </a:txBody>
                  <a:tcPr/>
                </a:tc>
                <a:extLst>
                  <a:ext uri="{0D108BD9-81ED-4DB2-BD59-A6C34878D82A}">
                    <a16:rowId xmlns:a16="http://schemas.microsoft.com/office/drawing/2014/main" val="3429699896"/>
                  </a:ext>
                </a:extLst>
              </a:tr>
              <a:tr h="418330">
                <a:tc>
                  <a:txBody>
                    <a:bodyPr/>
                    <a:lstStyle/>
                    <a:p>
                      <a:pPr algn="ctr"/>
                      <a:r>
                        <a:rPr lang="en-US" dirty="0">
                          <a:latin typeface="Bahnschrift Condensed" panose="020B0502040204020203"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hnschrift Condensed" panose="020B0502040204020203" pitchFamily="34" charset="0"/>
                        </a:rPr>
                        <a:t>Uy </a:t>
                      </a:r>
                      <a:r>
                        <a:rPr lang="en-US" dirty="0" err="1">
                          <a:latin typeface="Bahnschrift Condensed" panose="020B0502040204020203" pitchFamily="34" charset="0"/>
                        </a:rPr>
                        <a:t>tín</a:t>
                      </a:r>
                      <a:r>
                        <a:rPr lang="en-US" dirty="0">
                          <a:latin typeface="Bahnschrift Condensed" panose="020B0502040204020203" pitchFamily="34" charset="0"/>
                        </a:rPr>
                        <a:t> </a:t>
                      </a:r>
                      <a:r>
                        <a:rPr lang="en-US" dirty="0" err="1">
                          <a:latin typeface="Bahnschrift Condensed" panose="020B0502040204020203" pitchFamily="34" charset="0"/>
                        </a:rPr>
                        <a:t>tuyển</a:t>
                      </a:r>
                      <a:r>
                        <a:rPr lang="en-US" dirty="0">
                          <a:latin typeface="Bahnschrift Condensed" panose="020B0502040204020203" pitchFamily="34" charset="0"/>
                        </a:rPr>
                        <a:t> </a:t>
                      </a:r>
                      <a:r>
                        <a:rPr lang="en-US" dirty="0" err="1">
                          <a:latin typeface="Bahnschrift Condensed" panose="020B0502040204020203" pitchFamily="34" charset="0"/>
                        </a:rPr>
                        <a:t>dụng</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Employer reputation)</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20%</a:t>
                      </a:r>
                    </a:p>
                  </a:txBody>
                  <a:tcPr/>
                </a:tc>
                <a:tc>
                  <a:txBody>
                    <a:bodyPr/>
                    <a:lstStyle/>
                    <a:p>
                      <a:pPr algn="ctr"/>
                      <a:r>
                        <a:rPr lang="en-US" b="1" dirty="0">
                          <a:solidFill>
                            <a:srgbClr val="FF0000"/>
                          </a:solidFill>
                          <a:latin typeface="Bahnschrift Condensed" panose="020B0502040204020203" pitchFamily="34" charset="0"/>
                        </a:rPr>
                        <a:t>21.2</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1350949874"/>
                  </a:ext>
                </a:extLst>
              </a:tr>
              <a:tr h="424140">
                <a:tc>
                  <a:txBody>
                    <a:bodyPr/>
                    <a:lstStyle/>
                    <a:p>
                      <a:pPr algn="ctr"/>
                      <a:r>
                        <a:rPr lang="en-US" dirty="0">
                          <a:latin typeface="Bahnschrift Condensed" panose="020B0502040204020203"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Tỷ</a:t>
                      </a:r>
                      <a:r>
                        <a:rPr lang="en-US" dirty="0">
                          <a:latin typeface="Bahnschrift Condensed" panose="020B0502040204020203" pitchFamily="34" charset="0"/>
                        </a:rPr>
                        <a:t> </a:t>
                      </a:r>
                      <a:r>
                        <a:rPr lang="en-US" dirty="0" err="1">
                          <a:latin typeface="Bahnschrift Condensed" panose="020B0502040204020203" pitchFamily="34" charset="0"/>
                        </a:rPr>
                        <a:t>lệ</a:t>
                      </a:r>
                      <a:r>
                        <a:rPr lang="en-US" dirty="0">
                          <a:latin typeface="Bahnschrift Condensed" panose="020B0502040204020203" pitchFamily="34" charset="0"/>
                        </a:rPr>
                        <a:t> </a:t>
                      </a:r>
                      <a:r>
                        <a:rPr lang="en-US" dirty="0" err="1">
                          <a:latin typeface="Bahnschrift Condensed" panose="020B0502040204020203" pitchFamily="34" charset="0"/>
                        </a:rPr>
                        <a:t>người</a:t>
                      </a:r>
                      <a:r>
                        <a:rPr lang="en-US" dirty="0">
                          <a:latin typeface="Bahnschrift Condensed" panose="020B0502040204020203" pitchFamily="34" charset="0"/>
                        </a:rPr>
                        <a:t> </a:t>
                      </a:r>
                      <a:r>
                        <a:rPr lang="en-US" dirty="0" err="1">
                          <a:latin typeface="Bahnschrift Condensed" panose="020B0502040204020203" pitchFamily="34" charset="0"/>
                        </a:rPr>
                        <a:t>giảng</a:t>
                      </a:r>
                      <a:r>
                        <a:rPr lang="en-US" dirty="0">
                          <a:latin typeface="Bahnschrift Condensed" panose="020B0502040204020203" pitchFamily="34" charset="0"/>
                        </a:rPr>
                        <a:t> </a:t>
                      </a:r>
                      <a:r>
                        <a:rPr lang="en-US" dirty="0" err="1">
                          <a:latin typeface="Bahnschrift Condensed" panose="020B0502040204020203" pitchFamily="34" charset="0"/>
                        </a:rPr>
                        <a:t>viên</a:t>
                      </a:r>
                      <a:r>
                        <a:rPr lang="en-US" dirty="0">
                          <a:latin typeface="Bahnschrift Condensed" panose="020B0502040204020203" pitchFamily="34" charset="0"/>
                        </a:rPr>
                        <a:t>/</a:t>
                      </a:r>
                      <a:r>
                        <a:rPr lang="en-US" dirty="0" err="1">
                          <a:latin typeface="Bahnschrift Condensed" panose="020B0502040204020203" pitchFamily="34" charset="0"/>
                        </a:rPr>
                        <a:t>người</a:t>
                      </a:r>
                      <a:r>
                        <a:rPr lang="en-US" dirty="0">
                          <a:latin typeface="Bahnschrift Condensed" panose="020B0502040204020203" pitchFamily="34" charset="0"/>
                        </a:rPr>
                        <a:t> </a:t>
                      </a:r>
                      <a:r>
                        <a:rPr lang="en-US" dirty="0" err="1">
                          <a:latin typeface="Bahnschrift Condensed" panose="020B0502040204020203" pitchFamily="34" charset="0"/>
                        </a:rPr>
                        <a:t>học</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Faculty/student ratio)</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10%</a:t>
                      </a:r>
                    </a:p>
                  </a:txBody>
                  <a:tcPr/>
                </a:tc>
                <a:tc>
                  <a:txBody>
                    <a:bodyPr/>
                    <a:lstStyle/>
                    <a:p>
                      <a:pPr algn="ctr"/>
                      <a:r>
                        <a:rPr lang="en-US" b="1" dirty="0">
                          <a:solidFill>
                            <a:srgbClr val="FF0000"/>
                          </a:solidFill>
                          <a:latin typeface="Bahnschrift Condensed" panose="020B0502040204020203" pitchFamily="34" charset="0"/>
                        </a:rPr>
                        <a:t>2.5</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987107574"/>
                  </a:ext>
                </a:extLst>
              </a:tr>
              <a:tr h="424140">
                <a:tc>
                  <a:txBody>
                    <a:bodyPr/>
                    <a:lstStyle/>
                    <a:p>
                      <a:pPr algn="ctr"/>
                      <a:r>
                        <a:rPr lang="en-US" dirty="0">
                          <a:latin typeface="Bahnschrift Condensed" panose="020B0502040204020203"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latin typeface="Bahnschrift Condensed" panose="020B0502040204020203" pitchFamily="34" charset="0"/>
                        </a:rPr>
                        <a:t>Mạng lưới nghiên cứu quốc tế</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International research network)</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10%</a:t>
                      </a:r>
                    </a:p>
                  </a:txBody>
                  <a:tcPr/>
                </a:tc>
                <a:tc>
                  <a:txBody>
                    <a:bodyPr/>
                    <a:lstStyle/>
                    <a:p>
                      <a:pPr algn="ctr"/>
                      <a:r>
                        <a:rPr lang="en-US" b="1" dirty="0">
                          <a:solidFill>
                            <a:srgbClr val="FF0000"/>
                          </a:solidFill>
                          <a:latin typeface="Bahnschrift Condensed" panose="020B0502040204020203" pitchFamily="34" charset="0"/>
                        </a:rPr>
                        <a:t>5.9</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623378561"/>
                  </a:ext>
                </a:extLst>
              </a:tr>
              <a:tr h="424140">
                <a:tc>
                  <a:txBody>
                    <a:bodyPr/>
                    <a:lstStyle/>
                    <a:p>
                      <a:pPr algn="ctr"/>
                      <a:r>
                        <a:rPr lang="en-US" dirty="0">
                          <a:latin typeface="Bahnschrift Condensed" panose="020B0502040204020203"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Số</a:t>
                      </a:r>
                      <a:r>
                        <a:rPr lang="en-US" dirty="0">
                          <a:latin typeface="Bahnschrift Condensed" panose="020B0502040204020203" pitchFamily="34" charset="0"/>
                        </a:rPr>
                        <a:t> </a:t>
                      </a:r>
                      <a:r>
                        <a:rPr lang="en-US" dirty="0" err="1">
                          <a:latin typeface="Bahnschrift Condensed" panose="020B0502040204020203" pitchFamily="34" charset="0"/>
                        </a:rPr>
                        <a:t>trích</a:t>
                      </a:r>
                      <a:r>
                        <a:rPr lang="en-US" dirty="0">
                          <a:latin typeface="Bahnschrift Condensed" panose="020B0502040204020203" pitchFamily="34" charset="0"/>
                        </a:rPr>
                        <a:t> </a:t>
                      </a:r>
                      <a:r>
                        <a:rPr lang="en-US" dirty="0" err="1">
                          <a:latin typeface="Bahnschrift Condensed" panose="020B0502040204020203" pitchFamily="34" charset="0"/>
                        </a:rPr>
                        <a:t>dẫn</a:t>
                      </a:r>
                      <a:r>
                        <a:rPr lang="en-US" dirty="0">
                          <a:latin typeface="Bahnschrift Condensed" panose="020B0502040204020203" pitchFamily="34" charset="0"/>
                        </a:rPr>
                        <a:t>/</a:t>
                      </a:r>
                      <a:r>
                        <a:rPr lang="en-US" dirty="0" err="1">
                          <a:latin typeface="Bahnschrift Condensed" panose="020B0502040204020203" pitchFamily="34" charset="0"/>
                        </a:rPr>
                        <a:t>bài</a:t>
                      </a:r>
                      <a:r>
                        <a:rPr lang="en-US" dirty="0">
                          <a:latin typeface="Bahnschrift Condensed" panose="020B0502040204020203" pitchFamily="34" charset="0"/>
                        </a:rPr>
                        <a:t> </a:t>
                      </a:r>
                      <a:r>
                        <a:rPr lang="en-US" dirty="0" err="1">
                          <a:latin typeface="Bahnschrift Condensed" panose="020B0502040204020203" pitchFamily="34" charset="0"/>
                        </a:rPr>
                        <a:t>báo</a:t>
                      </a:r>
                      <a:r>
                        <a:rPr lang="en-US" dirty="0">
                          <a:latin typeface="Bahnschrift Condensed" panose="020B0502040204020203" pitchFamily="34" charset="0"/>
                        </a:rPr>
                        <a:t>(</a:t>
                      </a:r>
                      <a:r>
                        <a:rPr lang="en-US" sz="1800" b="0" i="0" kern="1200" dirty="0">
                          <a:solidFill>
                            <a:schemeClr val="tx1"/>
                          </a:solidFill>
                          <a:effectLst/>
                          <a:latin typeface="Bahnschrift Condensed" panose="020B0502040204020203" pitchFamily="34" charset="0"/>
                          <a:ea typeface="+mn-ea"/>
                          <a:cs typeface="+mn-cs"/>
                        </a:rPr>
                        <a:t>Citations per paper)</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10%</a:t>
                      </a:r>
                    </a:p>
                  </a:txBody>
                  <a:tcPr/>
                </a:tc>
                <a:tc>
                  <a:txBody>
                    <a:bodyPr/>
                    <a:lstStyle/>
                    <a:p>
                      <a:pPr algn="ctr"/>
                      <a:r>
                        <a:rPr lang="en-US" b="1" dirty="0">
                          <a:solidFill>
                            <a:srgbClr val="FF0000"/>
                          </a:solidFill>
                          <a:latin typeface="Bahnschrift Condensed" panose="020B0502040204020203" pitchFamily="34" charset="0"/>
                        </a:rPr>
                        <a:t>7.2</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328238848"/>
                  </a:ext>
                </a:extLst>
              </a:tr>
              <a:tr h="424140">
                <a:tc>
                  <a:txBody>
                    <a:bodyPr/>
                    <a:lstStyle/>
                    <a:p>
                      <a:pPr algn="ctr"/>
                      <a:r>
                        <a:rPr lang="en-US" dirty="0">
                          <a:latin typeface="Bahnschrift Condensed" panose="020B0502040204020203"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Bahnschrift Condensed" panose="020B0502040204020203" pitchFamily="34" charset="0"/>
                          <a:ea typeface="+mn-ea"/>
                          <a:cs typeface="+mn-cs"/>
                        </a:rPr>
                        <a:t>Số</a:t>
                      </a:r>
                      <a:r>
                        <a:rPr lang="en-US" sz="1800" b="0" i="0" kern="1200" dirty="0">
                          <a:solidFill>
                            <a:schemeClr val="tx1"/>
                          </a:solidFill>
                          <a:effectLst/>
                          <a:latin typeface="Bahnschrift Condensed" panose="020B0502040204020203" pitchFamily="34" charset="0"/>
                          <a:ea typeface="+mn-ea"/>
                          <a:cs typeface="+mn-cs"/>
                        </a:rPr>
                        <a:t> </a:t>
                      </a:r>
                      <a:r>
                        <a:rPr lang="en-US" sz="1800" b="0" i="0" kern="1200" dirty="0" err="1">
                          <a:solidFill>
                            <a:schemeClr val="tx1"/>
                          </a:solidFill>
                          <a:effectLst/>
                          <a:latin typeface="Bahnschrift Condensed" panose="020B0502040204020203" pitchFamily="34" charset="0"/>
                          <a:ea typeface="+mn-ea"/>
                          <a:cs typeface="+mn-cs"/>
                        </a:rPr>
                        <a:t>bài</a:t>
                      </a:r>
                      <a:r>
                        <a:rPr lang="en-US" sz="1800" b="0" i="0" kern="1200" dirty="0">
                          <a:solidFill>
                            <a:schemeClr val="tx1"/>
                          </a:solidFill>
                          <a:effectLst/>
                          <a:latin typeface="Bahnschrift Condensed" panose="020B0502040204020203" pitchFamily="34" charset="0"/>
                          <a:ea typeface="+mn-ea"/>
                          <a:cs typeface="+mn-cs"/>
                        </a:rPr>
                        <a:t> </a:t>
                      </a:r>
                      <a:r>
                        <a:rPr lang="en-US" sz="1800" b="0" i="0" kern="1200" dirty="0" err="1">
                          <a:solidFill>
                            <a:schemeClr val="tx1"/>
                          </a:solidFill>
                          <a:effectLst/>
                          <a:latin typeface="Bahnschrift Condensed" panose="020B0502040204020203" pitchFamily="34" charset="0"/>
                          <a:ea typeface="+mn-ea"/>
                          <a:cs typeface="+mn-cs"/>
                        </a:rPr>
                        <a:t>báo</a:t>
                      </a:r>
                      <a:r>
                        <a:rPr lang="en-US" sz="1800" b="0" i="0" kern="1200" dirty="0">
                          <a:solidFill>
                            <a:schemeClr val="tx1"/>
                          </a:solidFill>
                          <a:effectLst/>
                          <a:latin typeface="Bahnschrift Condensed" panose="020B0502040204020203" pitchFamily="34" charset="0"/>
                          <a:ea typeface="+mn-ea"/>
                          <a:cs typeface="+mn-cs"/>
                        </a:rPr>
                        <a:t>/</a:t>
                      </a:r>
                      <a:r>
                        <a:rPr lang="en-US" sz="1800" b="0" i="0" kern="1200" dirty="0" err="1">
                          <a:solidFill>
                            <a:schemeClr val="tx1"/>
                          </a:solidFill>
                          <a:effectLst/>
                          <a:latin typeface="Bahnschrift Condensed" panose="020B0502040204020203" pitchFamily="34" charset="0"/>
                          <a:ea typeface="+mn-ea"/>
                          <a:cs typeface="+mn-cs"/>
                        </a:rPr>
                        <a:t>Giảng</a:t>
                      </a:r>
                      <a:r>
                        <a:rPr lang="en-US" sz="1800" b="0" i="0" kern="1200" dirty="0">
                          <a:solidFill>
                            <a:schemeClr val="tx1"/>
                          </a:solidFill>
                          <a:effectLst/>
                          <a:latin typeface="Bahnschrift Condensed" panose="020B0502040204020203" pitchFamily="34" charset="0"/>
                          <a:ea typeface="+mn-ea"/>
                          <a:cs typeface="+mn-cs"/>
                        </a:rPr>
                        <a:t> </a:t>
                      </a:r>
                      <a:r>
                        <a:rPr lang="en-US" sz="1800" b="0" i="0" kern="1200" dirty="0" err="1">
                          <a:solidFill>
                            <a:schemeClr val="tx1"/>
                          </a:solidFill>
                          <a:effectLst/>
                          <a:latin typeface="Bahnschrift Condensed" panose="020B0502040204020203" pitchFamily="34" charset="0"/>
                          <a:ea typeface="+mn-ea"/>
                          <a:cs typeface="+mn-cs"/>
                        </a:rPr>
                        <a:t>viên</a:t>
                      </a:r>
                      <a:r>
                        <a:rPr lang="en-US" sz="1800" b="0" i="0" kern="1200" dirty="0">
                          <a:solidFill>
                            <a:schemeClr val="tx1"/>
                          </a:solidFill>
                          <a:effectLst/>
                          <a:latin typeface="Bahnschrift Condensed" panose="020B0502040204020203" pitchFamily="34" charset="0"/>
                          <a:ea typeface="+mn-ea"/>
                          <a:cs typeface="+mn-cs"/>
                        </a:rPr>
                        <a:t>(Papers per faculty)</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5%</a:t>
                      </a:r>
                    </a:p>
                  </a:txBody>
                  <a:tcPr/>
                </a:tc>
                <a:tc>
                  <a:txBody>
                    <a:bodyPr/>
                    <a:lstStyle/>
                    <a:p>
                      <a:pPr algn="ctr"/>
                      <a:r>
                        <a:rPr lang="en-US" b="1" dirty="0">
                          <a:solidFill>
                            <a:srgbClr val="FF0000"/>
                          </a:solidFill>
                          <a:latin typeface="Bahnschrift Condensed" panose="020B0502040204020203" pitchFamily="34" charset="0"/>
                        </a:rPr>
                        <a:t>4.3</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3990908388"/>
                  </a:ext>
                </a:extLst>
              </a:tr>
              <a:tr h="424140">
                <a:tc>
                  <a:txBody>
                    <a:bodyPr/>
                    <a:lstStyle/>
                    <a:p>
                      <a:pPr algn="ctr"/>
                      <a:r>
                        <a:rPr lang="en-US" dirty="0">
                          <a:latin typeface="Bahnschrift Condensed" panose="020B0502040204020203"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Tỷ</a:t>
                      </a:r>
                      <a:r>
                        <a:rPr lang="en-US" dirty="0">
                          <a:latin typeface="Bahnschrift Condensed" panose="020B0502040204020203" pitchFamily="34" charset="0"/>
                        </a:rPr>
                        <a:t> </a:t>
                      </a:r>
                      <a:r>
                        <a:rPr lang="en-US" dirty="0" err="1">
                          <a:latin typeface="Bahnschrift Condensed" panose="020B0502040204020203" pitchFamily="34" charset="0"/>
                        </a:rPr>
                        <a:t>lệ</a:t>
                      </a:r>
                      <a:r>
                        <a:rPr lang="en-US" dirty="0">
                          <a:latin typeface="Bahnschrift Condensed" panose="020B0502040204020203" pitchFamily="34" charset="0"/>
                        </a:rPr>
                        <a:t> </a:t>
                      </a:r>
                      <a:r>
                        <a:rPr lang="en-US" dirty="0" err="1">
                          <a:latin typeface="Bahnschrift Condensed" panose="020B0502040204020203" pitchFamily="34" charset="0"/>
                        </a:rPr>
                        <a:t>giảng</a:t>
                      </a:r>
                      <a:r>
                        <a:rPr lang="en-US" dirty="0">
                          <a:latin typeface="Bahnschrift Condensed" panose="020B0502040204020203" pitchFamily="34" charset="0"/>
                        </a:rPr>
                        <a:t> </a:t>
                      </a:r>
                      <a:r>
                        <a:rPr lang="en-US" dirty="0" err="1">
                          <a:latin typeface="Bahnschrift Condensed" panose="020B0502040204020203" pitchFamily="34" charset="0"/>
                        </a:rPr>
                        <a:t>viên</a:t>
                      </a:r>
                      <a:r>
                        <a:rPr lang="en-US" dirty="0">
                          <a:latin typeface="Bahnschrift Condensed" panose="020B0502040204020203" pitchFamily="34" charset="0"/>
                        </a:rPr>
                        <a:t> </a:t>
                      </a:r>
                      <a:r>
                        <a:rPr lang="en-US" dirty="0" err="1">
                          <a:latin typeface="Bahnschrift Condensed" panose="020B0502040204020203" pitchFamily="34" charset="0"/>
                        </a:rPr>
                        <a:t>có</a:t>
                      </a:r>
                      <a:r>
                        <a:rPr lang="en-US" dirty="0">
                          <a:latin typeface="Bahnschrift Condensed" panose="020B0502040204020203" pitchFamily="34" charset="0"/>
                        </a:rPr>
                        <a:t> </a:t>
                      </a:r>
                      <a:r>
                        <a:rPr lang="en-US" dirty="0" err="1">
                          <a:latin typeface="Bahnschrift Condensed" panose="020B0502040204020203" pitchFamily="34" charset="0"/>
                        </a:rPr>
                        <a:t>trình</a:t>
                      </a:r>
                      <a:r>
                        <a:rPr lang="en-US" dirty="0">
                          <a:latin typeface="Bahnschrift Condensed" panose="020B0502040204020203" pitchFamily="34" charset="0"/>
                        </a:rPr>
                        <a:t> </a:t>
                      </a:r>
                      <a:r>
                        <a:rPr lang="en-US" dirty="0" err="1">
                          <a:latin typeface="Bahnschrift Condensed" panose="020B0502040204020203" pitchFamily="34" charset="0"/>
                        </a:rPr>
                        <a:t>độ</a:t>
                      </a:r>
                      <a:r>
                        <a:rPr lang="en-US" dirty="0">
                          <a:latin typeface="Bahnschrift Condensed" panose="020B0502040204020203" pitchFamily="34" charset="0"/>
                        </a:rPr>
                        <a:t> Tiến </a:t>
                      </a:r>
                      <a:r>
                        <a:rPr lang="en-US" dirty="0" err="1">
                          <a:latin typeface="Bahnschrift Condensed" panose="020B0502040204020203" pitchFamily="34" charset="0"/>
                        </a:rPr>
                        <a:t>sĩ</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Staff with a PhD)</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5%</a:t>
                      </a:r>
                    </a:p>
                  </a:txBody>
                  <a:tcPr/>
                </a:tc>
                <a:tc>
                  <a:txBody>
                    <a:bodyPr/>
                    <a:lstStyle/>
                    <a:p>
                      <a:pPr algn="ctr"/>
                      <a:r>
                        <a:rPr lang="en-US" dirty="0" err="1">
                          <a:latin typeface="Bahnschrift Condensed" panose="020B0502040204020203" pitchFamily="34" charset="0"/>
                        </a:rPr>
                        <a:t>Chưa</a:t>
                      </a:r>
                      <a:r>
                        <a:rPr lang="en-US" dirty="0">
                          <a:latin typeface="Bahnschrift Condensed" panose="020B0502040204020203" pitchFamily="34" charset="0"/>
                        </a:rPr>
                        <a:t> </a:t>
                      </a:r>
                      <a:r>
                        <a:rPr lang="en-US" dirty="0" err="1">
                          <a:latin typeface="Bahnschrift Condensed" panose="020B0502040204020203" pitchFamily="34" charset="0"/>
                        </a:rPr>
                        <a:t>được</a:t>
                      </a:r>
                      <a:r>
                        <a:rPr lang="en-US" dirty="0">
                          <a:latin typeface="Bahnschrift Condensed" panose="020B0502040204020203" pitchFamily="34" charset="0"/>
                        </a:rPr>
                        <a:t> </a:t>
                      </a:r>
                      <a:r>
                        <a:rPr lang="en-US" dirty="0" err="1">
                          <a:latin typeface="Bahnschrift Condensed" panose="020B0502040204020203" pitchFamily="34" charset="0"/>
                        </a:rPr>
                        <a:t>đánh</a:t>
                      </a:r>
                      <a:r>
                        <a:rPr lang="en-US" dirty="0">
                          <a:latin typeface="Bahnschrift Condensed" panose="020B0502040204020203" pitchFamily="34" charset="0"/>
                        </a:rPr>
                        <a:t> </a:t>
                      </a:r>
                      <a:r>
                        <a:rPr lang="en-US" dirty="0" err="1">
                          <a:latin typeface="Bahnschrift Condensed" panose="020B0502040204020203" pitchFamily="34" charset="0"/>
                        </a:rPr>
                        <a:t>giá</a:t>
                      </a:r>
                      <a:endParaRPr lang="en-US" dirty="0">
                        <a:latin typeface="Bahnschrift Condensed" panose="020B0502040204020203" pitchFamily="34" charset="0"/>
                      </a:endParaRPr>
                    </a:p>
                  </a:txBody>
                  <a:tcPr/>
                </a:tc>
                <a:extLst>
                  <a:ext uri="{0D108BD9-81ED-4DB2-BD59-A6C34878D82A}">
                    <a16:rowId xmlns:a16="http://schemas.microsoft.com/office/drawing/2014/main" val="3500123890"/>
                  </a:ext>
                </a:extLst>
              </a:tr>
              <a:tr h="424140">
                <a:tc>
                  <a:txBody>
                    <a:bodyPr/>
                    <a:lstStyle/>
                    <a:p>
                      <a:pPr algn="ctr"/>
                      <a:r>
                        <a:rPr lang="en-US" dirty="0">
                          <a:latin typeface="Bahnschrift Condensed" panose="020B0502040204020203"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Tỷ</a:t>
                      </a:r>
                      <a:r>
                        <a:rPr lang="en-US" dirty="0">
                          <a:latin typeface="Bahnschrift Condensed" panose="020B0502040204020203" pitchFamily="34" charset="0"/>
                        </a:rPr>
                        <a:t> </a:t>
                      </a:r>
                      <a:r>
                        <a:rPr lang="en-US" dirty="0" err="1">
                          <a:latin typeface="Bahnschrift Condensed" panose="020B0502040204020203" pitchFamily="34" charset="0"/>
                        </a:rPr>
                        <a:t>lệ</a:t>
                      </a:r>
                      <a:r>
                        <a:rPr lang="en-US" dirty="0">
                          <a:latin typeface="Bahnschrift Condensed" panose="020B0502040204020203" pitchFamily="34" charset="0"/>
                        </a:rPr>
                        <a:t> </a:t>
                      </a:r>
                      <a:r>
                        <a:rPr lang="en-US" dirty="0" err="1">
                          <a:latin typeface="Bahnschrift Condensed" panose="020B0502040204020203" pitchFamily="34" charset="0"/>
                        </a:rPr>
                        <a:t>giảng</a:t>
                      </a:r>
                      <a:r>
                        <a:rPr lang="en-US" dirty="0">
                          <a:latin typeface="Bahnschrift Condensed" panose="020B0502040204020203" pitchFamily="34" charset="0"/>
                        </a:rPr>
                        <a:t> </a:t>
                      </a:r>
                      <a:r>
                        <a:rPr lang="en-US" dirty="0" err="1">
                          <a:latin typeface="Bahnschrift Condensed" panose="020B0502040204020203" pitchFamily="34" charset="0"/>
                        </a:rPr>
                        <a:t>viên</a:t>
                      </a:r>
                      <a:r>
                        <a:rPr lang="en-US" dirty="0">
                          <a:latin typeface="Bahnschrift Condensed" panose="020B0502040204020203" pitchFamily="34" charset="0"/>
                        </a:rPr>
                        <a:t> </a:t>
                      </a:r>
                      <a:r>
                        <a:rPr lang="en-US" dirty="0" err="1">
                          <a:latin typeface="Bahnschrift Condensed" panose="020B0502040204020203" pitchFamily="34" charset="0"/>
                        </a:rPr>
                        <a:t>quốc</a:t>
                      </a:r>
                      <a:r>
                        <a:rPr lang="en-US" dirty="0">
                          <a:latin typeface="Bahnschrift Condensed" panose="020B0502040204020203" pitchFamily="34" charset="0"/>
                        </a:rPr>
                        <a:t> </a:t>
                      </a:r>
                      <a:r>
                        <a:rPr lang="en-US" dirty="0" err="1">
                          <a:latin typeface="Bahnschrift Condensed" panose="020B0502040204020203" pitchFamily="34" charset="0"/>
                        </a:rPr>
                        <a:t>tế</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Proportion of international faculty)</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Chưa</a:t>
                      </a:r>
                      <a:r>
                        <a:rPr lang="en-US" dirty="0">
                          <a:latin typeface="Bahnschrift Condensed" panose="020B0502040204020203" pitchFamily="34" charset="0"/>
                        </a:rPr>
                        <a:t> </a:t>
                      </a:r>
                      <a:r>
                        <a:rPr lang="en-US" dirty="0" err="1">
                          <a:latin typeface="Bahnschrift Condensed" panose="020B0502040204020203" pitchFamily="34" charset="0"/>
                        </a:rPr>
                        <a:t>được</a:t>
                      </a:r>
                      <a:r>
                        <a:rPr lang="en-US" dirty="0">
                          <a:latin typeface="Bahnschrift Condensed" panose="020B0502040204020203" pitchFamily="34" charset="0"/>
                        </a:rPr>
                        <a:t> </a:t>
                      </a:r>
                      <a:r>
                        <a:rPr lang="en-US" dirty="0" err="1">
                          <a:latin typeface="Bahnschrift Condensed" panose="020B0502040204020203" pitchFamily="34" charset="0"/>
                        </a:rPr>
                        <a:t>đánh</a:t>
                      </a:r>
                      <a:r>
                        <a:rPr lang="en-US" dirty="0">
                          <a:latin typeface="Bahnschrift Condensed" panose="020B0502040204020203" pitchFamily="34" charset="0"/>
                        </a:rPr>
                        <a:t> </a:t>
                      </a:r>
                      <a:r>
                        <a:rPr lang="en-US" dirty="0" err="1">
                          <a:latin typeface="Bahnschrift Condensed" panose="020B0502040204020203" pitchFamily="34" charset="0"/>
                        </a:rPr>
                        <a:t>giá</a:t>
                      </a:r>
                      <a:endParaRPr lang="en-US" dirty="0">
                        <a:latin typeface="Bahnschrift Condensed" panose="020B0502040204020203" pitchFamily="34" charset="0"/>
                      </a:endParaRPr>
                    </a:p>
                  </a:txBody>
                  <a:tcPr/>
                </a:tc>
                <a:extLst>
                  <a:ext uri="{0D108BD9-81ED-4DB2-BD59-A6C34878D82A}">
                    <a16:rowId xmlns:a16="http://schemas.microsoft.com/office/drawing/2014/main" val="125715950"/>
                  </a:ext>
                </a:extLst>
              </a:tr>
              <a:tr h="424140">
                <a:tc>
                  <a:txBody>
                    <a:bodyPr/>
                    <a:lstStyle/>
                    <a:p>
                      <a:pPr algn="ctr"/>
                      <a:r>
                        <a:rPr lang="en-US" dirty="0">
                          <a:latin typeface="Bahnschrift Condensed" panose="020B0502040204020203"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Tỷ</a:t>
                      </a:r>
                      <a:r>
                        <a:rPr lang="en-US" dirty="0">
                          <a:latin typeface="Bahnschrift Condensed" panose="020B0502040204020203" pitchFamily="34" charset="0"/>
                        </a:rPr>
                        <a:t> </a:t>
                      </a:r>
                      <a:r>
                        <a:rPr lang="en-US" dirty="0" err="1">
                          <a:latin typeface="Bahnschrift Condensed" panose="020B0502040204020203" pitchFamily="34" charset="0"/>
                        </a:rPr>
                        <a:t>lệ</a:t>
                      </a:r>
                      <a:r>
                        <a:rPr lang="en-US" dirty="0">
                          <a:latin typeface="Bahnschrift Condensed" panose="020B0502040204020203" pitchFamily="34" charset="0"/>
                        </a:rPr>
                        <a:t> </a:t>
                      </a:r>
                      <a:r>
                        <a:rPr lang="en-US" dirty="0" err="1">
                          <a:latin typeface="Bahnschrift Condensed" panose="020B0502040204020203" pitchFamily="34" charset="0"/>
                        </a:rPr>
                        <a:t>sinh</a:t>
                      </a:r>
                      <a:r>
                        <a:rPr lang="en-US" dirty="0">
                          <a:latin typeface="Bahnschrift Condensed" panose="020B0502040204020203" pitchFamily="34" charset="0"/>
                        </a:rPr>
                        <a:t> </a:t>
                      </a:r>
                      <a:r>
                        <a:rPr lang="en-US" dirty="0" err="1">
                          <a:latin typeface="Bahnschrift Condensed" panose="020B0502040204020203" pitchFamily="34" charset="0"/>
                        </a:rPr>
                        <a:t>viên</a:t>
                      </a:r>
                      <a:r>
                        <a:rPr lang="en-US" dirty="0">
                          <a:latin typeface="Bahnschrift Condensed" panose="020B0502040204020203" pitchFamily="34" charset="0"/>
                        </a:rPr>
                        <a:t> </a:t>
                      </a:r>
                      <a:r>
                        <a:rPr lang="en-US" dirty="0" err="1">
                          <a:latin typeface="Bahnschrift Condensed" panose="020B0502040204020203" pitchFamily="34" charset="0"/>
                        </a:rPr>
                        <a:t>quốc</a:t>
                      </a:r>
                      <a:r>
                        <a:rPr lang="en-US" dirty="0">
                          <a:latin typeface="Bahnschrift Condensed" panose="020B0502040204020203" pitchFamily="34" charset="0"/>
                        </a:rPr>
                        <a:t> </a:t>
                      </a:r>
                      <a:r>
                        <a:rPr lang="en-US" dirty="0" err="1">
                          <a:latin typeface="Bahnschrift Condensed" panose="020B0502040204020203" pitchFamily="34" charset="0"/>
                        </a:rPr>
                        <a:t>tế</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Proportion of international students)</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Chưa</a:t>
                      </a:r>
                      <a:r>
                        <a:rPr lang="en-US" dirty="0">
                          <a:latin typeface="Bahnschrift Condensed" panose="020B0502040204020203" pitchFamily="34" charset="0"/>
                        </a:rPr>
                        <a:t> </a:t>
                      </a:r>
                      <a:r>
                        <a:rPr lang="en-US" dirty="0" err="1">
                          <a:latin typeface="Bahnschrift Condensed" panose="020B0502040204020203" pitchFamily="34" charset="0"/>
                        </a:rPr>
                        <a:t>được</a:t>
                      </a:r>
                      <a:r>
                        <a:rPr lang="en-US" dirty="0">
                          <a:latin typeface="Bahnschrift Condensed" panose="020B0502040204020203" pitchFamily="34" charset="0"/>
                        </a:rPr>
                        <a:t> </a:t>
                      </a:r>
                      <a:r>
                        <a:rPr lang="en-US" dirty="0" err="1">
                          <a:latin typeface="Bahnschrift Condensed" panose="020B0502040204020203" pitchFamily="34" charset="0"/>
                        </a:rPr>
                        <a:t>đánh</a:t>
                      </a:r>
                      <a:r>
                        <a:rPr lang="en-US" dirty="0">
                          <a:latin typeface="Bahnschrift Condensed" panose="020B0502040204020203" pitchFamily="34" charset="0"/>
                        </a:rPr>
                        <a:t> </a:t>
                      </a:r>
                      <a:r>
                        <a:rPr lang="en-US" dirty="0" err="1">
                          <a:latin typeface="Bahnschrift Condensed" panose="020B0502040204020203" pitchFamily="34" charset="0"/>
                        </a:rPr>
                        <a:t>giá</a:t>
                      </a:r>
                      <a:endParaRPr lang="en-US" dirty="0">
                        <a:latin typeface="Bahnschrift Condensed" panose="020B0502040204020203" pitchFamily="34" charset="0"/>
                      </a:endParaRPr>
                    </a:p>
                  </a:txBody>
                  <a:tcPr/>
                </a:tc>
                <a:extLst>
                  <a:ext uri="{0D108BD9-81ED-4DB2-BD59-A6C34878D82A}">
                    <a16:rowId xmlns:a16="http://schemas.microsoft.com/office/drawing/2014/main" val="4028214174"/>
                  </a:ext>
                </a:extLst>
              </a:tr>
              <a:tr h="424140">
                <a:tc>
                  <a:txBody>
                    <a:bodyPr/>
                    <a:lstStyle/>
                    <a:p>
                      <a:pPr algn="ctr"/>
                      <a:r>
                        <a:rPr lang="en-US" dirty="0">
                          <a:latin typeface="Bahnschrift Condensed" panose="020B0502040204020203" pitchFamily="34" charset="0"/>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latin typeface="Bahnschrift Condensed" panose="020B0502040204020203" pitchFamily="34" charset="0"/>
                        </a:rPr>
                        <a:t>Tỷ lệ người học</a:t>
                      </a:r>
                      <a:r>
                        <a:rPr lang="en-US" dirty="0">
                          <a:latin typeface="Bahnschrift Condensed" panose="020B0502040204020203" pitchFamily="34" charset="0"/>
                        </a:rPr>
                        <a:t> </a:t>
                      </a:r>
                      <a:r>
                        <a:rPr lang="en-US" dirty="0" err="1">
                          <a:latin typeface="Bahnschrift Condensed" panose="020B0502040204020203" pitchFamily="34" charset="0"/>
                        </a:rPr>
                        <a:t>nước</a:t>
                      </a:r>
                      <a:r>
                        <a:rPr lang="en-US" dirty="0">
                          <a:latin typeface="Bahnschrift Condensed" panose="020B0502040204020203" pitchFamily="34" charset="0"/>
                        </a:rPr>
                        <a:t> </a:t>
                      </a:r>
                      <a:r>
                        <a:rPr lang="en-US" dirty="0" err="1">
                          <a:latin typeface="Bahnschrift Condensed" panose="020B0502040204020203" pitchFamily="34" charset="0"/>
                        </a:rPr>
                        <a:t>ngoài</a:t>
                      </a:r>
                      <a:r>
                        <a:rPr lang="vi-VN" dirty="0">
                          <a:latin typeface="Bahnschrift Condensed" panose="020B0502040204020203" pitchFamily="34" charset="0"/>
                        </a:rPr>
                        <a:t> </a:t>
                      </a:r>
                      <a:r>
                        <a:rPr lang="en-US" dirty="0" err="1">
                          <a:latin typeface="Bahnschrift Condensed" panose="020B0502040204020203" pitchFamily="34" charset="0"/>
                        </a:rPr>
                        <a:t>đến</a:t>
                      </a:r>
                      <a:r>
                        <a:rPr lang="en-US" dirty="0">
                          <a:latin typeface="Bahnschrift Condensed" panose="020B0502040204020203" pitchFamily="34" charset="0"/>
                        </a:rPr>
                        <a:t> </a:t>
                      </a:r>
                      <a:r>
                        <a:rPr lang="en-US" dirty="0" err="1">
                          <a:latin typeface="Bahnschrift Condensed" panose="020B0502040204020203" pitchFamily="34" charset="0"/>
                        </a:rPr>
                        <a:t>học</a:t>
                      </a:r>
                      <a:r>
                        <a:rPr lang="en-US" dirty="0">
                          <a:latin typeface="Bahnschrift Condensed" panose="020B0502040204020203" pitchFamily="34" charset="0"/>
                        </a:rPr>
                        <a:t> </a:t>
                      </a:r>
                      <a:r>
                        <a:rPr lang="en-US" dirty="0" err="1">
                          <a:latin typeface="Bahnschrift Condensed" panose="020B0502040204020203" pitchFamily="34" charset="0"/>
                        </a:rPr>
                        <a:t>tại</a:t>
                      </a:r>
                      <a:r>
                        <a:rPr lang="en-US" dirty="0">
                          <a:latin typeface="Bahnschrift Condensed" panose="020B0502040204020203" pitchFamily="34" charset="0"/>
                        </a:rPr>
                        <a:t> </a:t>
                      </a:r>
                      <a:r>
                        <a:rPr lang="en-US" dirty="0" err="1">
                          <a:latin typeface="Bahnschrift Condensed" panose="020B0502040204020203" pitchFamily="34" charset="0"/>
                        </a:rPr>
                        <a:t>trường</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Proportion of inbound exchange students)</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2.5%</a:t>
                      </a:r>
                    </a:p>
                  </a:txBody>
                  <a:tcPr/>
                </a:tc>
                <a:tc>
                  <a:txBody>
                    <a:bodyPr/>
                    <a:lstStyle/>
                    <a:p>
                      <a:pPr algn="ctr"/>
                      <a:r>
                        <a:rPr lang="en-US" b="1" dirty="0">
                          <a:solidFill>
                            <a:srgbClr val="FF0000"/>
                          </a:solidFill>
                          <a:latin typeface="Bahnschrift Condensed" panose="020B0502040204020203" pitchFamily="34" charset="0"/>
                        </a:rPr>
                        <a:t>1.1</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3336146006"/>
                  </a:ext>
                </a:extLst>
              </a:tr>
              <a:tr h="424140">
                <a:tc>
                  <a:txBody>
                    <a:bodyPr/>
                    <a:lstStyle/>
                    <a:p>
                      <a:pPr algn="ctr"/>
                      <a:r>
                        <a:rPr lang="en-US" dirty="0">
                          <a:latin typeface="Bahnschrift Condensed" panose="020B0502040204020203" pitchFamily="34" charset="0"/>
                        </a:rPr>
                        <a:t>11</a:t>
                      </a:r>
                    </a:p>
                  </a:txBody>
                  <a:tcPr/>
                </a:tc>
                <a:tc>
                  <a:txBody>
                    <a:bodyPr/>
                    <a:lstStyle/>
                    <a:p>
                      <a:r>
                        <a:rPr lang="vi-VN" dirty="0">
                          <a:latin typeface="Bahnschrift Condensed" panose="020B0502040204020203" pitchFamily="34" charset="0"/>
                        </a:rPr>
                        <a:t>Tỷ lệ người học</a:t>
                      </a:r>
                      <a:r>
                        <a:rPr lang="en-US" dirty="0">
                          <a:latin typeface="Bahnschrift Condensed" panose="020B0502040204020203" pitchFamily="34" charset="0"/>
                        </a:rPr>
                        <a:t> </a:t>
                      </a:r>
                      <a:r>
                        <a:rPr lang="en-US" dirty="0" err="1">
                          <a:latin typeface="Bahnschrift Condensed" panose="020B0502040204020203" pitchFamily="34" charset="0"/>
                        </a:rPr>
                        <a:t>của</a:t>
                      </a:r>
                      <a:r>
                        <a:rPr lang="en-US" dirty="0">
                          <a:latin typeface="Bahnschrift Condensed" panose="020B0502040204020203" pitchFamily="34" charset="0"/>
                        </a:rPr>
                        <a:t> Trường</a:t>
                      </a:r>
                      <a:r>
                        <a:rPr lang="vi-VN" dirty="0">
                          <a:latin typeface="Bahnschrift Condensed" panose="020B0502040204020203" pitchFamily="34" charset="0"/>
                        </a:rPr>
                        <a:t> </a:t>
                      </a:r>
                      <a:r>
                        <a:rPr lang="en-US" dirty="0" err="1">
                          <a:latin typeface="Bahnschrift Condensed" panose="020B0502040204020203" pitchFamily="34" charset="0"/>
                        </a:rPr>
                        <a:t>đi</a:t>
                      </a:r>
                      <a:r>
                        <a:rPr lang="en-US" dirty="0">
                          <a:latin typeface="Bahnschrift Condensed" panose="020B0502040204020203" pitchFamily="34" charset="0"/>
                        </a:rPr>
                        <a:t> </a:t>
                      </a:r>
                      <a:r>
                        <a:rPr lang="en-US" dirty="0" err="1">
                          <a:latin typeface="Bahnschrift Condensed" panose="020B0502040204020203" pitchFamily="34" charset="0"/>
                        </a:rPr>
                        <a:t>học</a:t>
                      </a:r>
                      <a:r>
                        <a:rPr lang="en-US" dirty="0">
                          <a:latin typeface="Bahnschrift Condensed" panose="020B0502040204020203" pitchFamily="34" charset="0"/>
                        </a:rPr>
                        <a:t> </a:t>
                      </a:r>
                      <a:r>
                        <a:rPr lang="en-US" dirty="0" err="1">
                          <a:latin typeface="Bahnschrift Condensed" panose="020B0502040204020203" pitchFamily="34" charset="0"/>
                        </a:rPr>
                        <a:t>trao</a:t>
                      </a:r>
                      <a:r>
                        <a:rPr lang="en-US" dirty="0">
                          <a:latin typeface="Bahnschrift Condensed" panose="020B0502040204020203" pitchFamily="34" charset="0"/>
                        </a:rPr>
                        <a:t> </a:t>
                      </a:r>
                      <a:r>
                        <a:rPr lang="en-US" dirty="0" err="1">
                          <a:latin typeface="Bahnschrift Condensed" panose="020B0502040204020203" pitchFamily="34" charset="0"/>
                        </a:rPr>
                        <a:t>đổi</a:t>
                      </a:r>
                      <a:r>
                        <a:rPr lang="en-US" dirty="0">
                          <a:latin typeface="Bahnschrift Condensed" panose="020B0502040204020203" pitchFamily="34" charset="0"/>
                        </a:rPr>
                        <a:t> (Outbound Exchange Student Ratio )</a:t>
                      </a:r>
                    </a:p>
                  </a:txBody>
                  <a:tcPr/>
                </a:tc>
                <a:tc>
                  <a:txBody>
                    <a:bodyPr/>
                    <a:lstStyle/>
                    <a:p>
                      <a:pPr algn="ctr"/>
                      <a:r>
                        <a:rPr lang="en-US" dirty="0">
                          <a:latin typeface="Bahnschrift Condensed" panose="020B0502040204020203" pitchFamily="34" charset="0"/>
                        </a:rPr>
                        <a:t>2.5%</a:t>
                      </a:r>
                    </a:p>
                  </a:txBody>
                  <a:tcPr/>
                </a:tc>
                <a:tc>
                  <a:txBody>
                    <a:bodyPr/>
                    <a:lstStyle/>
                    <a:p>
                      <a:pPr algn="ctr"/>
                      <a:r>
                        <a:rPr lang="en-US" b="1" dirty="0">
                          <a:solidFill>
                            <a:srgbClr val="FF0000"/>
                          </a:solidFill>
                          <a:latin typeface="Bahnschrift Condensed" panose="020B0502040204020203" pitchFamily="34" charset="0"/>
                        </a:rPr>
                        <a:t>1.1</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974012702"/>
                  </a:ext>
                </a:extLst>
              </a:tr>
            </a:tbl>
          </a:graphicData>
        </a:graphic>
      </p:graphicFrame>
      <p:sp>
        <p:nvSpPr>
          <p:cNvPr id="7" name="Rectangle 6">
            <a:extLst>
              <a:ext uri="{FF2B5EF4-FFF2-40B4-BE49-F238E27FC236}">
                <a16:creationId xmlns:a16="http://schemas.microsoft.com/office/drawing/2014/main" id="{179DB85D-7310-F54B-7B9E-4716EAD5DDD4}"/>
              </a:ext>
            </a:extLst>
          </p:cNvPr>
          <p:cNvSpPr/>
          <p:nvPr/>
        </p:nvSpPr>
        <p:spPr>
          <a:xfrm>
            <a:off x="196381" y="4128052"/>
            <a:ext cx="11731458" cy="1278835"/>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912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C615BECC-9CD3-944B-9B1B-88C0F116CF6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2F88447-EC81-D4B4-CB91-93CC54ED006E}"/>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2.8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TRƯỜNG </a:t>
            </a:r>
            <a:r>
              <a:rPr kumimoji="0" lang="en-US" sz="2800" b="1" i="0" u="none" strike="noStrike" kern="1200" cap="none" spc="0" normalizeH="0" baseline="0" noProof="0" dirty="0" err="1">
                <a:ln>
                  <a:noFill/>
                </a:ln>
                <a:solidFill>
                  <a:srgbClr val="0000FF"/>
                </a:solidFill>
                <a:effectLst/>
                <a:uLnTx/>
                <a:uFillTx/>
                <a:latin typeface="Bahnschrift SemiBold Condensed" panose="020B0502040204020203" pitchFamily="34" charset="0"/>
                <a:ea typeface="+mj-ea"/>
                <a:cs typeface="+mj-cs"/>
              </a:rPr>
              <a:t>YANSHAN</a:t>
            </a:r>
            <a:r>
              <a:rPr kumimoji="0" lang="en-US" sz="28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rPr>
              <a:t> UNIVERSITY-CHINA </a:t>
            </a:r>
            <a:r>
              <a:rPr kumimoji="0" lang="en-US" sz="2800" b="1" i="0" u="none" strike="noStrike" kern="1200" cap="none" spc="0" normalizeH="0" baseline="0" noProof="0" dirty="0">
                <a:ln>
                  <a:noFill/>
                </a:ln>
                <a:solidFill>
                  <a:srgbClr val="FF0000"/>
                </a:solidFill>
                <a:effectLst/>
                <a:uLnTx/>
                <a:uFillTx/>
                <a:latin typeface="Bahnschrift SemiBold Condensed" panose="020B0502040204020203" pitchFamily="34" charset="0"/>
                <a:ea typeface="+mj-ea"/>
                <a:cs typeface="+mj-cs"/>
              </a:rPr>
              <a:t>(TOP 750) </a:t>
            </a:r>
            <a:endParaRPr kumimoji="0" lang="vi-VN" sz="3300" b="1" i="0" u="none" strike="noStrike" kern="1200" cap="none" spc="0" normalizeH="0" baseline="0" noProof="0" dirty="0">
              <a:ln>
                <a:noFill/>
              </a:ln>
              <a:solidFill>
                <a:srgbClr val="FF0000"/>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B0CF3F42-FB9E-50DB-AF31-633C4E6569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734" y="-151800"/>
            <a:ext cx="628650" cy="628650"/>
          </a:xfrm>
          <a:prstGeom prst="rect">
            <a:avLst/>
          </a:prstGeom>
        </p:spPr>
      </p:pic>
      <p:sp>
        <p:nvSpPr>
          <p:cNvPr id="12" name="Title 1">
            <a:extLst>
              <a:ext uri="{FF2B5EF4-FFF2-40B4-BE49-F238E27FC236}">
                <a16:creationId xmlns:a16="http://schemas.microsoft.com/office/drawing/2014/main" id="{A645F46B-4B16-E359-8BCB-B884457DCB0B}"/>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3B120BB5-0849-7768-596B-86A1C13263F0}"/>
              </a:ext>
            </a:extLst>
          </p:cNvPr>
          <p:cNvGraphicFramePr>
            <a:graphicFrameLocks/>
          </p:cNvGraphicFramePr>
          <p:nvPr/>
        </p:nvGraphicFramePr>
        <p:xfrm>
          <a:off x="-1" y="652364"/>
          <a:ext cx="12186569" cy="570205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900A3AA0-720C-BEF6-EC2B-0C87EFE3B576}"/>
              </a:ext>
            </a:extLst>
          </p:cNvPr>
          <p:cNvSpPr/>
          <p:nvPr/>
        </p:nvSpPr>
        <p:spPr>
          <a:xfrm>
            <a:off x="441857" y="2123372"/>
            <a:ext cx="2055985" cy="3727954"/>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58661F9A-D667-F791-EC63-28FFFA970C74}"/>
              </a:ext>
            </a:extLst>
          </p:cNvPr>
          <p:cNvSpPr txBox="1"/>
          <p:nvPr/>
        </p:nvSpPr>
        <p:spPr>
          <a:xfrm>
            <a:off x="441857" y="1297115"/>
            <a:ext cx="20559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CÁC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CHỈ</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SỐ</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ĐH</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VINH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ĐƯỢC</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ĐÁNH</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GIÁ</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CAO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HƠN</a:t>
            </a:r>
            <a:endPar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endParaRPr>
          </a:p>
        </p:txBody>
      </p:sp>
      <p:sp>
        <p:nvSpPr>
          <p:cNvPr id="7" name="Rectangle: Rounded Corners 6">
            <a:extLst>
              <a:ext uri="{FF2B5EF4-FFF2-40B4-BE49-F238E27FC236}">
                <a16:creationId xmlns:a16="http://schemas.microsoft.com/office/drawing/2014/main" id="{6F96456E-4815-5F84-9C2B-13DB05B0AB5F}"/>
              </a:ext>
            </a:extLst>
          </p:cNvPr>
          <p:cNvSpPr/>
          <p:nvPr/>
        </p:nvSpPr>
        <p:spPr>
          <a:xfrm>
            <a:off x="10992678" y="2392017"/>
            <a:ext cx="1099931" cy="3459308"/>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graphicFrame>
        <p:nvGraphicFramePr>
          <p:cNvPr id="8" name="Chart 7">
            <a:extLst>
              <a:ext uri="{FF2B5EF4-FFF2-40B4-BE49-F238E27FC236}">
                <a16:creationId xmlns:a16="http://schemas.microsoft.com/office/drawing/2014/main" id="{B29B7EC4-D8BA-5D0A-4297-0917A56E78B2}"/>
              </a:ext>
            </a:extLst>
          </p:cNvPr>
          <p:cNvGraphicFramePr>
            <a:graphicFrameLocks/>
          </p:cNvGraphicFramePr>
          <p:nvPr/>
        </p:nvGraphicFramePr>
        <p:xfrm>
          <a:off x="1" y="652366"/>
          <a:ext cx="12186569" cy="5702053"/>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Rounded Corners 8">
            <a:extLst>
              <a:ext uri="{FF2B5EF4-FFF2-40B4-BE49-F238E27FC236}">
                <a16:creationId xmlns:a16="http://schemas.microsoft.com/office/drawing/2014/main" id="{E1B2A2A8-4692-3990-8AB5-2C22F86C7DB0}"/>
              </a:ext>
            </a:extLst>
          </p:cNvPr>
          <p:cNvSpPr/>
          <p:nvPr/>
        </p:nvSpPr>
        <p:spPr>
          <a:xfrm>
            <a:off x="6891130" y="1943446"/>
            <a:ext cx="3226904" cy="3609215"/>
          </a:xfrm>
          <a:prstGeom prst="roundRect">
            <a:avLst/>
          </a:prstGeom>
          <a:noFill/>
          <a:ln w="50800" cap="flat" cmpd="sng" algn="ctr">
            <a:solidFill>
              <a:schemeClr val="accent2">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6D6DA632-EB9D-18F2-F88A-0AF9985C78AB}"/>
              </a:ext>
            </a:extLst>
          </p:cNvPr>
          <p:cNvSpPr txBox="1"/>
          <p:nvPr/>
        </p:nvSpPr>
        <p:spPr>
          <a:xfrm>
            <a:off x="6804991" y="1445383"/>
            <a:ext cx="29618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CẦN</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BỔ</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SUNG THÔNG TIN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ĐỂ</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ĐƯỢC</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ĐG</a:t>
            </a:r>
            <a:endPar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endParaRPr>
          </a:p>
        </p:txBody>
      </p:sp>
      <p:graphicFrame>
        <p:nvGraphicFramePr>
          <p:cNvPr id="11" name="Chart 10">
            <a:extLst>
              <a:ext uri="{FF2B5EF4-FFF2-40B4-BE49-F238E27FC236}">
                <a16:creationId xmlns:a16="http://schemas.microsoft.com/office/drawing/2014/main" id="{BEB0C820-A818-D220-24BC-DE4D37B4EC29}"/>
              </a:ext>
            </a:extLst>
          </p:cNvPr>
          <p:cNvGraphicFramePr>
            <a:graphicFrameLocks/>
          </p:cNvGraphicFramePr>
          <p:nvPr/>
        </p:nvGraphicFramePr>
        <p:xfrm>
          <a:off x="3" y="639116"/>
          <a:ext cx="12186569" cy="5702053"/>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Rounded Corners 12">
            <a:extLst>
              <a:ext uri="{FF2B5EF4-FFF2-40B4-BE49-F238E27FC236}">
                <a16:creationId xmlns:a16="http://schemas.microsoft.com/office/drawing/2014/main" id="{5B9473E5-9C6B-A5C0-93A0-E494C934A2AA}"/>
              </a:ext>
            </a:extLst>
          </p:cNvPr>
          <p:cNvSpPr/>
          <p:nvPr/>
        </p:nvSpPr>
        <p:spPr>
          <a:xfrm>
            <a:off x="3664224" y="1297115"/>
            <a:ext cx="3226904" cy="4507337"/>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ED6464AA-9630-E8DA-F8D4-DA3D49DAB0AF}"/>
              </a:ext>
            </a:extLst>
          </p:cNvPr>
          <p:cNvSpPr txBox="1"/>
          <p:nvPr/>
        </p:nvSpPr>
        <p:spPr>
          <a:xfrm>
            <a:off x="3664224" y="823869"/>
            <a:ext cx="34124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PHÁT</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TRIỂN</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MẠNG</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LƯỚI</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NGIÊN</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CỨU</a:t>
            </a:r>
            <a:endPar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endParaRPr>
          </a:p>
        </p:txBody>
      </p:sp>
      <p:graphicFrame>
        <p:nvGraphicFramePr>
          <p:cNvPr id="15" name="Chart 14">
            <a:extLst>
              <a:ext uri="{FF2B5EF4-FFF2-40B4-BE49-F238E27FC236}">
                <a16:creationId xmlns:a16="http://schemas.microsoft.com/office/drawing/2014/main" id="{2110A527-BFE7-1C16-9D49-CF66BA28450C}"/>
              </a:ext>
            </a:extLst>
          </p:cNvPr>
          <p:cNvGraphicFramePr>
            <a:graphicFrameLocks/>
          </p:cNvGraphicFramePr>
          <p:nvPr/>
        </p:nvGraphicFramePr>
        <p:xfrm>
          <a:off x="16842" y="631280"/>
          <a:ext cx="12186569" cy="5702053"/>
        </p:xfrm>
        <a:graphic>
          <a:graphicData uri="http://schemas.openxmlformats.org/drawingml/2006/chart">
            <c:chart xmlns:c="http://schemas.openxmlformats.org/drawingml/2006/chart" xmlns:r="http://schemas.openxmlformats.org/officeDocument/2006/relationships" r:id="rId7"/>
          </a:graphicData>
        </a:graphic>
      </p:graphicFrame>
      <p:sp>
        <p:nvSpPr>
          <p:cNvPr id="16" name="Rectangle: Rounded Corners 15">
            <a:extLst>
              <a:ext uri="{FF2B5EF4-FFF2-40B4-BE49-F238E27FC236}">
                <a16:creationId xmlns:a16="http://schemas.microsoft.com/office/drawing/2014/main" id="{49F1A792-B3F6-D6C4-DD66-12127376FB8F}"/>
              </a:ext>
            </a:extLst>
          </p:cNvPr>
          <p:cNvSpPr/>
          <p:nvPr/>
        </p:nvSpPr>
        <p:spPr>
          <a:xfrm>
            <a:off x="2501748" y="2113723"/>
            <a:ext cx="1152944" cy="3299791"/>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A3E89D2F-63D6-67C4-86CF-C9B4B696A909}"/>
              </a:ext>
            </a:extLst>
          </p:cNvPr>
          <p:cNvSpPr txBox="1"/>
          <p:nvPr/>
        </p:nvSpPr>
        <p:spPr>
          <a:xfrm>
            <a:off x="1542682" y="1537399"/>
            <a:ext cx="284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GIẢM</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TỶ</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LỆ</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SINH VIÊN/</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GV</a:t>
            </a:r>
            <a:endPar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endParaRPr>
          </a:p>
        </p:txBody>
      </p:sp>
      <p:graphicFrame>
        <p:nvGraphicFramePr>
          <p:cNvPr id="18" name="Chart 17">
            <a:extLst>
              <a:ext uri="{FF2B5EF4-FFF2-40B4-BE49-F238E27FC236}">
                <a16:creationId xmlns:a16="http://schemas.microsoft.com/office/drawing/2014/main" id="{3BB6CF1A-7B21-5E1F-7BC7-C07660DD95F0}"/>
              </a:ext>
            </a:extLst>
          </p:cNvPr>
          <p:cNvGraphicFramePr>
            <a:graphicFrameLocks/>
          </p:cNvGraphicFramePr>
          <p:nvPr>
            <p:extLst>
              <p:ext uri="{D42A27DB-BD31-4B8C-83A1-F6EECF244321}">
                <p14:modId xmlns:p14="http://schemas.microsoft.com/office/powerpoint/2010/main" val="3993959718"/>
              </p:ext>
            </p:extLst>
          </p:nvPr>
        </p:nvGraphicFramePr>
        <p:xfrm>
          <a:off x="-9662" y="618028"/>
          <a:ext cx="12186569" cy="5702053"/>
        </p:xfrm>
        <a:graphic>
          <a:graphicData uri="http://schemas.openxmlformats.org/drawingml/2006/chart">
            <c:chart xmlns:c="http://schemas.openxmlformats.org/drawingml/2006/chart" xmlns:r="http://schemas.openxmlformats.org/officeDocument/2006/relationships" r:id="rId8"/>
          </a:graphicData>
        </a:graphic>
      </p:graphicFrame>
      <p:sp>
        <p:nvSpPr>
          <p:cNvPr id="19" name="Rectangle: Rounded Corners 18">
            <a:extLst>
              <a:ext uri="{FF2B5EF4-FFF2-40B4-BE49-F238E27FC236}">
                <a16:creationId xmlns:a16="http://schemas.microsoft.com/office/drawing/2014/main" id="{0ACCA52A-CF4A-A744-3ADE-BC1667551585}"/>
              </a:ext>
            </a:extLst>
          </p:cNvPr>
          <p:cNvSpPr/>
          <p:nvPr/>
        </p:nvSpPr>
        <p:spPr>
          <a:xfrm>
            <a:off x="9974312" y="1537399"/>
            <a:ext cx="1099931" cy="4157655"/>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71E4F375-E180-650D-A06E-F7EDB1C2E65C}"/>
              </a:ext>
            </a:extLst>
          </p:cNvPr>
          <p:cNvSpPr txBox="1"/>
          <p:nvPr/>
        </p:nvSpPr>
        <p:spPr>
          <a:xfrm>
            <a:off x="8990404" y="1018482"/>
            <a:ext cx="284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THU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HÚT</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SINH VIÊN QUỐC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TẾ</a:t>
            </a:r>
            <a:endPar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endParaRPr>
          </a:p>
        </p:txBody>
      </p:sp>
    </p:spTree>
    <p:extLst>
      <p:ext uri="{BB962C8B-B14F-4D97-AF65-F5344CB8AC3E}">
        <p14:creationId xmlns:p14="http://schemas.microsoft.com/office/powerpoint/2010/main" val="1796249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10"/>
                                        <p:tgtEl>
                                          <p:spTgt spid="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10"/>
                                        <p:tgtEl>
                                          <p:spTgt spid="1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10"/>
                                        <p:tgtEl>
                                          <p:spTgt spid="15"/>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in)">
                                      <p:cBhvr>
                                        <p:cTn id="54" dur="10"/>
                                        <p:tgtEl>
                                          <p:spTgt spid="18"/>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500"/>
                                        <p:tgtEl>
                                          <p:spTgt spid="1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P spid="6" grpId="0"/>
      <p:bldP spid="7" grpId="0" animBg="1"/>
      <p:bldGraphic spid="8" grpId="0">
        <p:bldAsOne/>
      </p:bldGraphic>
      <p:bldP spid="9" grpId="0" animBg="1"/>
      <p:bldP spid="10" grpId="0"/>
      <p:bldGraphic spid="11" grpId="0">
        <p:bldAsOne/>
      </p:bldGraphic>
      <p:bldP spid="13" grpId="0" animBg="1"/>
      <p:bldP spid="14" grpId="0"/>
      <p:bldGraphic spid="15" grpId="0">
        <p:bldAsOne/>
      </p:bldGraphic>
      <p:bldP spid="16" grpId="0" animBg="1"/>
      <p:bldP spid="17" grpId="0"/>
      <p:bldGraphic spid="18" grpId="0">
        <p:bldAsOne/>
      </p:bldGraphic>
      <p:bldP spid="19" grpId="0" animBg="1"/>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9BF0EE91-4E5B-0260-18B7-2856C8C27B6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BA571A0-530A-9129-212B-65CD3039322E}"/>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2.8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TRƯỜNG </a:t>
            </a:r>
            <a:r>
              <a:rPr kumimoji="0" lang="en-US" sz="28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rPr>
              <a:t>ACHARYA NAGAR UNIVERSITY -INDIA </a:t>
            </a:r>
            <a:r>
              <a:rPr kumimoji="0" lang="en-US" sz="2800" b="1" i="0" u="none" strike="noStrike" kern="1200" cap="none" spc="0" normalizeH="0" baseline="0" noProof="0" dirty="0">
                <a:ln>
                  <a:noFill/>
                </a:ln>
                <a:solidFill>
                  <a:srgbClr val="FF0000"/>
                </a:solidFill>
                <a:effectLst/>
                <a:uLnTx/>
                <a:uFillTx/>
                <a:latin typeface="Bahnschrift SemiBold Condensed" panose="020B0502040204020203" pitchFamily="34" charset="0"/>
                <a:ea typeface="+mj-ea"/>
                <a:cs typeface="+mj-cs"/>
              </a:rPr>
              <a:t>(TOP 700) </a:t>
            </a:r>
            <a:endParaRPr kumimoji="0" lang="vi-VN" sz="3300" b="1" i="0" u="none" strike="noStrike" kern="1200" cap="none" spc="0" normalizeH="0" baseline="0" noProof="0" dirty="0">
              <a:ln>
                <a:noFill/>
              </a:ln>
              <a:solidFill>
                <a:srgbClr val="FF0000"/>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64F60078-3A2E-BE5D-5391-0411F080968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23022"/>
            <a:ext cx="628650" cy="628650"/>
          </a:xfrm>
          <a:prstGeom prst="rect">
            <a:avLst/>
          </a:prstGeom>
        </p:spPr>
      </p:pic>
      <p:sp>
        <p:nvSpPr>
          <p:cNvPr id="12" name="Title 1">
            <a:extLst>
              <a:ext uri="{FF2B5EF4-FFF2-40B4-BE49-F238E27FC236}">
                <a16:creationId xmlns:a16="http://schemas.microsoft.com/office/drawing/2014/main" id="{24BF3E88-5832-D68E-1E38-7FBAB7E3E335}"/>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21" name="Chart 20">
            <a:extLst>
              <a:ext uri="{FF2B5EF4-FFF2-40B4-BE49-F238E27FC236}">
                <a16:creationId xmlns:a16="http://schemas.microsoft.com/office/drawing/2014/main" id="{FC04079F-0054-456F-98AA-88B601A8F472}"/>
              </a:ext>
            </a:extLst>
          </p:cNvPr>
          <p:cNvGraphicFramePr>
            <a:graphicFrameLocks/>
          </p:cNvGraphicFramePr>
          <p:nvPr/>
        </p:nvGraphicFramePr>
        <p:xfrm>
          <a:off x="0" y="652364"/>
          <a:ext cx="12125739" cy="561752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Rounded Corners 21">
            <a:extLst>
              <a:ext uri="{FF2B5EF4-FFF2-40B4-BE49-F238E27FC236}">
                <a16:creationId xmlns:a16="http://schemas.microsoft.com/office/drawing/2014/main" id="{D560812A-2389-2B3B-A14B-32D3C5F40D4E}"/>
              </a:ext>
            </a:extLst>
          </p:cNvPr>
          <p:cNvSpPr/>
          <p:nvPr/>
        </p:nvSpPr>
        <p:spPr>
          <a:xfrm>
            <a:off x="1482407" y="1480250"/>
            <a:ext cx="1082199" cy="4080316"/>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D7C4BDEC-6AE8-1C90-820D-14D0C4E96379}"/>
              </a:ext>
            </a:extLst>
          </p:cNvPr>
          <p:cNvSpPr txBox="1"/>
          <p:nvPr/>
        </p:nvSpPr>
        <p:spPr>
          <a:xfrm>
            <a:off x="510772" y="881641"/>
            <a:ext cx="36611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CÁC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CHỈ</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SỐ</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ĐHV</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ĐƯỢC</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ĐÁNH</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GIÁ</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CAO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HƠN</a:t>
            </a:r>
            <a:endPar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endParaRPr>
          </a:p>
        </p:txBody>
      </p:sp>
      <p:sp>
        <p:nvSpPr>
          <p:cNvPr id="24" name="Rectangle: Rounded Corners 23">
            <a:extLst>
              <a:ext uri="{FF2B5EF4-FFF2-40B4-BE49-F238E27FC236}">
                <a16:creationId xmlns:a16="http://schemas.microsoft.com/office/drawing/2014/main" id="{7D7BDB27-D66B-AEFF-6E74-DDA5D2C636DF}"/>
              </a:ext>
            </a:extLst>
          </p:cNvPr>
          <p:cNvSpPr/>
          <p:nvPr/>
        </p:nvSpPr>
        <p:spPr>
          <a:xfrm>
            <a:off x="4627389" y="1828800"/>
            <a:ext cx="1082199" cy="3520084"/>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graphicFrame>
        <p:nvGraphicFramePr>
          <p:cNvPr id="25" name="Chart 24">
            <a:extLst>
              <a:ext uri="{FF2B5EF4-FFF2-40B4-BE49-F238E27FC236}">
                <a16:creationId xmlns:a16="http://schemas.microsoft.com/office/drawing/2014/main" id="{B48F4370-78AC-962C-15D3-D30D50A63009}"/>
              </a:ext>
            </a:extLst>
          </p:cNvPr>
          <p:cNvGraphicFramePr>
            <a:graphicFrameLocks/>
          </p:cNvGraphicFramePr>
          <p:nvPr/>
        </p:nvGraphicFramePr>
        <p:xfrm>
          <a:off x="14449" y="641119"/>
          <a:ext cx="12125739" cy="5617525"/>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Rounded Corners 25">
            <a:extLst>
              <a:ext uri="{FF2B5EF4-FFF2-40B4-BE49-F238E27FC236}">
                <a16:creationId xmlns:a16="http://schemas.microsoft.com/office/drawing/2014/main" id="{5C290C91-0E39-258A-1268-6DAF7F0A6BFA}"/>
              </a:ext>
            </a:extLst>
          </p:cNvPr>
          <p:cNvSpPr/>
          <p:nvPr/>
        </p:nvSpPr>
        <p:spPr>
          <a:xfrm>
            <a:off x="6795655" y="1159565"/>
            <a:ext cx="3124200" cy="4309593"/>
          </a:xfrm>
          <a:prstGeom prst="roundRect">
            <a:avLst/>
          </a:prstGeom>
          <a:noFill/>
          <a:ln w="50800" cap="flat" cmpd="sng" algn="ctr">
            <a:solidFill>
              <a:schemeClr val="accent2">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458BE2F1-0DBD-299F-4141-674B4E11A956}"/>
              </a:ext>
            </a:extLst>
          </p:cNvPr>
          <p:cNvSpPr txBox="1"/>
          <p:nvPr/>
        </p:nvSpPr>
        <p:spPr>
          <a:xfrm>
            <a:off x="6318255" y="721299"/>
            <a:ext cx="36611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CUNG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CẤP</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THÔNG TIN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DỮ</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LIỆU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ĐỂ</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ĐƯỢC</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ĐG</a:t>
            </a:r>
            <a:endPar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endParaRPr>
          </a:p>
        </p:txBody>
      </p:sp>
      <p:graphicFrame>
        <p:nvGraphicFramePr>
          <p:cNvPr id="30" name="Chart 29">
            <a:extLst>
              <a:ext uri="{FF2B5EF4-FFF2-40B4-BE49-F238E27FC236}">
                <a16:creationId xmlns:a16="http://schemas.microsoft.com/office/drawing/2014/main" id="{EF2BD4EB-CCFB-E3F1-BF0F-999BCA8FF02B}"/>
              </a:ext>
            </a:extLst>
          </p:cNvPr>
          <p:cNvGraphicFramePr>
            <a:graphicFrameLocks/>
          </p:cNvGraphicFramePr>
          <p:nvPr/>
        </p:nvGraphicFramePr>
        <p:xfrm>
          <a:off x="30414" y="649516"/>
          <a:ext cx="12125739" cy="5617525"/>
        </p:xfrm>
        <a:graphic>
          <a:graphicData uri="http://schemas.openxmlformats.org/drawingml/2006/chart">
            <c:chart xmlns:c="http://schemas.openxmlformats.org/drawingml/2006/chart" xmlns:r="http://schemas.openxmlformats.org/officeDocument/2006/relationships" r:id="rId6"/>
          </a:graphicData>
        </a:graphic>
      </p:graphicFrame>
      <p:sp>
        <p:nvSpPr>
          <p:cNvPr id="31" name="Rectangle: Rounded Corners 30">
            <a:extLst>
              <a:ext uri="{FF2B5EF4-FFF2-40B4-BE49-F238E27FC236}">
                <a16:creationId xmlns:a16="http://schemas.microsoft.com/office/drawing/2014/main" id="{DFFB1314-F2C6-7978-7D30-0030F2611FC6}"/>
              </a:ext>
            </a:extLst>
          </p:cNvPr>
          <p:cNvSpPr/>
          <p:nvPr/>
        </p:nvSpPr>
        <p:spPr>
          <a:xfrm>
            <a:off x="3597965" y="1159564"/>
            <a:ext cx="1029422" cy="4309593"/>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4B2F0DB4-44BC-3293-5599-8B1F722C3FFE}"/>
              </a:ext>
            </a:extLst>
          </p:cNvPr>
          <p:cNvSpPr txBox="1"/>
          <p:nvPr/>
        </p:nvSpPr>
        <p:spPr>
          <a:xfrm>
            <a:off x="3495543" y="622183"/>
            <a:ext cx="39588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NÂNG</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CAO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SỐ</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LƯỢNG</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BÀI</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BÁO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VÀ</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MẠNG</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LƯỚI</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NC QT</a:t>
            </a:r>
          </a:p>
        </p:txBody>
      </p:sp>
      <p:sp>
        <p:nvSpPr>
          <p:cNvPr id="33" name="Rectangle: Rounded Corners 32">
            <a:extLst>
              <a:ext uri="{FF2B5EF4-FFF2-40B4-BE49-F238E27FC236}">
                <a16:creationId xmlns:a16="http://schemas.microsoft.com/office/drawing/2014/main" id="{15D39882-9743-4469-D3E9-A21F8E414C1C}"/>
              </a:ext>
            </a:extLst>
          </p:cNvPr>
          <p:cNvSpPr/>
          <p:nvPr/>
        </p:nvSpPr>
        <p:spPr>
          <a:xfrm>
            <a:off x="5651799" y="1154882"/>
            <a:ext cx="1029422" cy="4180749"/>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0AD47">
                  <a:lumMod val="75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1461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1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500"/>
                                        <p:tgtEl>
                                          <p:spTgt spid="2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10"/>
                                        <p:tgtEl>
                                          <p:spTgt spid="2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heel(1)">
                                      <p:cBhvr>
                                        <p:cTn id="24" dur="500"/>
                                        <p:tgtEl>
                                          <p:spTgt spid="2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10"/>
                                        <p:tgtEl>
                                          <p:spTgt spid="30"/>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500"/>
                                        <p:tgtEl>
                                          <p:spTgt spid="3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heel(1)">
                                      <p:cBhvr>
                                        <p:cTn id="38" dur="500"/>
                                        <p:tgtEl>
                                          <p:spTgt spid="3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2" grpId="0" animBg="1"/>
      <p:bldP spid="23" grpId="0"/>
      <p:bldP spid="24" grpId="0" animBg="1"/>
      <p:bldGraphic spid="25" grpId="0">
        <p:bldAsOne/>
      </p:bldGraphic>
      <p:bldP spid="26" grpId="0" animBg="1"/>
      <p:bldP spid="27" grpId="0"/>
      <p:bldGraphic spid="30" grpId="0">
        <p:bldAsOne/>
      </p:bldGraphic>
      <p:bldP spid="31" grpId="0" animBg="1"/>
      <p:bldP spid="32" grpId="0"/>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Shape 560">
          <a:extLst>
            <a:ext uri="{FF2B5EF4-FFF2-40B4-BE49-F238E27FC236}">
              <a16:creationId xmlns:a16="http://schemas.microsoft.com/office/drawing/2014/main" id="{493B8023-4782-6B39-3F9F-DFD15E3D9DC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1DE637A-3B8D-4C70-135F-724E999137A8}"/>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2.8.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TRƯỜNG </a:t>
            </a:r>
            <a:r>
              <a:rPr kumimoji="0" lang="en-US" sz="2800" b="1" i="0" u="none" strike="noStrike" kern="1200" cap="none" spc="0" normalizeH="0" baseline="0" noProof="0" dirty="0" err="1">
                <a:ln>
                  <a:noFill/>
                </a:ln>
                <a:solidFill>
                  <a:srgbClr val="0000FF"/>
                </a:solidFill>
                <a:effectLst/>
                <a:uLnTx/>
                <a:uFillTx/>
                <a:latin typeface="Bahnschrift SemiBold Condensed" panose="020B0502040204020203" pitchFamily="34" charset="0"/>
                <a:ea typeface="+mj-ea"/>
                <a:cs typeface="+mj-cs"/>
              </a:rPr>
              <a:t>YASOUJ</a:t>
            </a:r>
            <a:r>
              <a:rPr kumimoji="0" lang="en-US" sz="28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rPr>
              <a:t> UNIVERSITY-JAPAN </a:t>
            </a:r>
            <a:r>
              <a:rPr kumimoji="0" lang="en-US" sz="2800" b="1" i="0" u="none" strike="noStrike" kern="1200" cap="none" spc="0" normalizeH="0" baseline="0" noProof="0" dirty="0">
                <a:ln>
                  <a:noFill/>
                </a:ln>
                <a:solidFill>
                  <a:srgbClr val="FF0000"/>
                </a:solidFill>
                <a:effectLst/>
                <a:uLnTx/>
                <a:uFillTx/>
                <a:latin typeface="Bahnschrift SemiBold Condensed" panose="020B0502040204020203" pitchFamily="34" charset="0"/>
                <a:ea typeface="+mj-ea"/>
                <a:cs typeface="+mj-cs"/>
              </a:rPr>
              <a:t>(TOP 500) </a:t>
            </a:r>
            <a:endParaRPr kumimoji="0" lang="vi-VN" sz="3300" b="1" i="0" u="none" strike="noStrike" kern="1200" cap="none" spc="0" normalizeH="0" baseline="0" noProof="0" dirty="0">
              <a:ln>
                <a:noFill/>
              </a:ln>
              <a:solidFill>
                <a:srgbClr val="FF0000"/>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370D0ED5-9480-D84A-DF51-CF87D7C80C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CAF90167-6E43-04C3-EA46-9FBC42363A0A}"/>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2" name="Chart 1">
            <a:extLst>
              <a:ext uri="{FF2B5EF4-FFF2-40B4-BE49-F238E27FC236}">
                <a16:creationId xmlns:a16="http://schemas.microsoft.com/office/drawing/2014/main" id="{D70336F4-9949-BC31-6869-15CCF173A405}"/>
              </a:ext>
            </a:extLst>
          </p:cNvPr>
          <p:cNvGraphicFramePr>
            <a:graphicFrameLocks/>
          </p:cNvGraphicFramePr>
          <p:nvPr/>
        </p:nvGraphicFramePr>
        <p:xfrm>
          <a:off x="0" y="665429"/>
          <a:ext cx="12059805" cy="566956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Rounded Corners 7">
            <a:extLst>
              <a:ext uri="{FF2B5EF4-FFF2-40B4-BE49-F238E27FC236}">
                <a16:creationId xmlns:a16="http://schemas.microsoft.com/office/drawing/2014/main" id="{8D0A3713-4EE9-5A10-84DC-6F5EA58016BE}"/>
              </a:ext>
            </a:extLst>
          </p:cNvPr>
          <p:cNvSpPr/>
          <p:nvPr/>
        </p:nvSpPr>
        <p:spPr>
          <a:xfrm>
            <a:off x="417310" y="2680432"/>
            <a:ext cx="2153612" cy="2898733"/>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68C76C96-CDA9-9D50-2E4A-CBDE9E8BF44B}"/>
              </a:ext>
            </a:extLst>
          </p:cNvPr>
          <p:cNvSpPr txBox="1"/>
          <p:nvPr/>
        </p:nvSpPr>
        <p:spPr>
          <a:xfrm>
            <a:off x="304800" y="2226616"/>
            <a:ext cx="26703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70AD47"/>
                </a:solidFill>
                <a:effectLst/>
                <a:uLnTx/>
                <a:uFillTx/>
                <a:latin typeface="Bahnschrift Condensed" panose="020B0502040204020203" pitchFamily="34" charset="0"/>
                <a:ea typeface="+mn-ea"/>
                <a:cs typeface="+mn-cs"/>
              </a:rPr>
              <a:t>ĐH</a:t>
            </a:r>
            <a:r>
              <a:rPr kumimoji="0" lang="en-US" sz="1800" b="1" i="0" u="none" strike="noStrike" kern="1200" cap="none" spc="0" normalizeH="0" baseline="0" noProof="0" dirty="0">
                <a:ln>
                  <a:noFill/>
                </a:ln>
                <a:solidFill>
                  <a:srgbClr val="70AD47"/>
                </a:solidFill>
                <a:effectLst/>
                <a:uLnTx/>
                <a:uFillTx/>
                <a:latin typeface="Bahnschrift Condensed" panose="020B0502040204020203" pitchFamily="34" charset="0"/>
                <a:ea typeface="+mn-ea"/>
                <a:cs typeface="+mn-cs"/>
              </a:rPr>
              <a:t> VINH </a:t>
            </a:r>
            <a:r>
              <a:rPr kumimoji="0" lang="en-US" sz="1800" b="1" i="0" u="none" strike="noStrike" kern="1200" cap="none" spc="0" normalizeH="0" baseline="0" noProof="0" dirty="0" err="1">
                <a:ln>
                  <a:noFill/>
                </a:ln>
                <a:solidFill>
                  <a:srgbClr val="70AD47"/>
                </a:solidFill>
                <a:effectLst/>
                <a:uLnTx/>
                <a:uFillTx/>
                <a:latin typeface="Bahnschrift Condensed" panose="020B0502040204020203" pitchFamily="34" charset="0"/>
                <a:ea typeface="+mn-ea"/>
                <a:cs typeface="+mn-cs"/>
              </a:rPr>
              <a:t>ĐƯỢC</a:t>
            </a:r>
            <a:r>
              <a:rPr kumimoji="0" lang="en-US" sz="1800" b="1" i="0" u="none" strike="noStrike" kern="1200" cap="none" spc="0" normalizeH="0" baseline="0" noProof="0" dirty="0">
                <a:ln>
                  <a:noFill/>
                </a:ln>
                <a:solidFill>
                  <a:srgbClr val="70AD47"/>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solidFill>
                <a:effectLst/>
                <a:uLnTx/>
                <a:uFillTx/>
                <a:latin typeface="Bahnschrift Condensed" panose="020B0502040204020203" pitchFamily="34" charset="0"/>
                <a:ea typeface="+mn-ea"/>
                <a:cs typeface="+mn-cs"/>
              </a:rPr>
              <a:t>ĐÁNH</a:t>
            </a:r>
            <a:r>
              <a:rPr kumimoji="0" lang="en-US" sz="1800" b="1" i="0" u="none" strike="noStrike" kern="1200" cap="none" spc="0" normalizeH="0" baseline="0" noProof="0" dirty="0">
                <a:ln>
                  <a:noFill/>
                </a:ln>
                <a:solidFill>
                  <a:srgbClr val="70AD47"/>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solidFill>
                <a:effectLst/>
                <a:uLnTx/>
                <a:uFillTx/>
                <a:latin typeface="Bahnschrift Condensed" panose="020B0502040204020203" pitchFamily="34" charset="0"/>
                <a:ea typeface="+mn-ea"/>
                <a:cs typeface="+mn-cs"/>
              </a:rPr>
              <a:t>GIÁ</a:t>
            </a:r>
            <a:r>
              <a:rPr kumimoji="0" lang="en-US" sz="1800" b="1" i="0" u="none" strike="noStrike" kern="1200" cap="none" spc="0" normalizeH="0" baseline="0" noProof="0" dirty="0">
                <a:ln>
                  <a:noFill/>
                </a:ln>
                <a:solidFill>
                  <a:srgbClr val="70AD47"/>
                </a:solidFill>
                <a:effectLst/>
                <a:uLnTx/>
                <a:uFillTx/>
                <a:latin typeface="Bahnschrift Condensed" panose="020B0502040204020203" pitchFamily="34" charset="0"/>
                <a:ea typeface="+mn-ea"/>
                <a:cs typeface="+mn-cs"/>
              </a:rPr>
              <a:t> CAO </a:t>
            </a:r>
            <a:r>
              <a:rPr kumimoji="0" lang="en-US" sz="1800" b="1" i="0" u="none" strike="noStrike" kern="1200" cap="none" spc="0" normalizeH="0" baseline="0" noProof="0" dirty="0" err="1">
                <a:ln>
                  <a:noFill/>
                </a:ln>
                <a:solidFill>
                  <a:srgbClr val="70AD47"/>
                </a:solidFill>
                <a:effectLst/>
                <a:uLnTx/>
                <a:uFillTx/>
                <a:latin typeface="Bahnschrift Condensed" panose="020B0502040204020203" pitchFamily="34" charset="0"/>
                <a:ea typeface="+mn-ea"/>
                <a:cs typeface="+mn-cs"/>
              </a:rPr>
              <a:t>HƠN</a:t>
            </a:r>
            <a:endParaRPr kumimoji="0" lang="en-US" sz="1800" b="1" i="0" u="none" strike="noStrike" kern="1200" cap="none" spc="0" normalizeH="0" baseline="0" noProof="0" dirty="0">
              <a:ln>
                <a:noFill/>
              </a:ln>
              <a:solidFill>
                <a:srgbClr val="70AD47"/>
              </a:solidFill>
              <a:effectLst/>
              <a:uLnTx/>
              <a:uFillTx/>
              <a:latin typeface="Bahnschrift Condensed" panose="020B0502040204020203" pitchFamily="34" charset="0"/>
              <a:ea typeface="+mn-ea"/>
              <a:cs typeface="+mn-cs"/>
            </a:endParaRPr>
          </a:p>
        </p:txBody>
      </p:sp>
      <p:graphicFrame>
        <p:nvGraphicFramePr>
          <p:cNvPr id="17" name="Chart 16">
            <a:extLst>
              <a:ext uri="{FF2B5EF4-FFF2-40B4-BE49-F238E27FC236}">
                <a16:creationId xmlns:a16="http://schemas.microsoft.com/office/drawing/2014/main" id="{9AEDCB80-0AAB-CB2F-AB7D-F980E8236755}"/>
              </a:ext>
            </a:extLst>
          </p:cNvPr>
          <p:cNvGraphicFramePr>
            <a:graphicFrameLocks/>
          </p:cNvGraphicFramePr>
          <p:nvPr/>
        </p:nvGraphicFramePr>
        <p:xfrm>
          <a:off x="0" y="665429"/>
          <a:ext cx="12059805" cy="5687243"/>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Rounded Corners 17">
            <a:extLst>
              <a:ext uri="{FF2B5EF4-FFF2-40B4-BE49-F238E27FC236}">
                <a16:creationId xmlns:a16="http://schemas.microsoft.com/office/drawing/2014/main" id="{2A4FDE44-3DBA-0477-40EC-B827F2AC980B}"/>
              </a:ext>
            </a:extLst>
          </p:cNvPr>
          <p:cNvSpPr/>
          <p:nvPr/>
        </p:nvSpPr>
        <p:spPr>
          <a:xfrm>
            <a:off x="6754560" y="1179524"/>
            <a:ext cx="3171318" cy="4236281"/>
          </a:xfrm>
          <a:prstGeom prst="roundRect">
            <a:avLst/>
          </a:prstGeom>
          <a:noFill/>
          <a:ln w="50800" cap="flat" cmpd="sng" algn="ctr">
            <a:solidFill>
              <a:schemeClr val="accent2">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3F530A79-5AFC-5605-034A-961F9BA09EDE}"/>
              </a:ext>
            </a:extLst>
          </p:cNvPr>
          <p:cNvSpPr txBox="1"/>
          <p:nvPr/>
        </p:nvSpPr>
        <p:spPr>
          <a:xfrm>
            <a:off x="6917635" y="781122"/>
            <a:ext cx="30082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CUNG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CẤP</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THÔNG TIN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ĐỂ</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ĐÁNH</a:t>
            </a:r>
            <a:r>
              <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ED7D31">
                    <a:lumMod val="75000"/>
                  </a:srgbClr>
                </a:solidFill>
                <a:effectLst/>
                <a:uLnTx/>
                <a:uFillTx/>
                <a:latin typeface="Bahnschrift Condensed" panose="020B0502040204020203" pitchFamily="34" charset="0"/>
                <a:ea typeface="+mn-ea"/>
                <a:cs typeface="+mn-cs"/>
              </a:rPr>
              <a:t>GIÁ</a:t>
            </a:r>
            <a:endParaRPr kumimoji="0" lang="en-US" sz="1800" b="1" i="0" u="none" strike="noStrike" kern="1200" cap="none" spc="0" normalizeH="0" baseline="0" noProof="0" dirty="0">
              <a:ln>
                <a:noFill/>
              </a:ln>
              <a:solidFill>
                <a:srgbClr val="ED7D31">
                  <a:lumMod val="75000"/>
                </a:srgbClr>
              </a:solidFill>
              <a:effectLst/>
              <a:uLnTx/>
              <a:uFillTx/>
              <a:latin typeface="Bahnschrift Condensed" panose="020B0502040204020203" pitchFamily="34" charset="0"/>
              <a:ea typeface="+mn-ea"/>
              <a:cs typeface="+mn-cs"/>
            </a:endParaRPr>
          </a:p>
        </p:txBody>
      </p:sp>
      <p:graphicFrame>
        <p:nvGraphicFramePr>
          <p:cNvPr id="23" name="Chart 22">
            <a:extLst>
              <a:ext uri="{FF2B5EF4-FFF2-40B4-BE49-F238E27FC236}">
                <a16:creationId xmlns:a16="http://schemas.microsoft.com/office/drawing/2014/main" id="{30269F9A-43DE-DCDC-2E9C-78468903B1D2}"/>
              </a:ext>
            </a:extLst>
          </p:cNvPr>
          <p:cNvGraphicFramePr>
            <a:graphicFrameLocks/>
          </p:cNvGraphicFramePr>
          <p:nvPr/>
        </p:nvGraphicFramePr>
        <p:xfrm>
          <a:off x="-1" y="649248"/>
          <a:ext cx="12059805" cy="5687243"/>
        </p:xfrm>
        <a:graphic>
          <a:graphicData uri="http://schemas.openxmlformats.org/drawingml/2006/chart">
            <c:chart xmlns:c="http://schemas.openxmlformats.org/drawingml/2006/chart" xmlns:r="http://schemas.openxmlformats.org/officeDocument/2006/relationships" r:id="rId6"/>
          </a:graphicData>
        </a:graphic>
      </p:graphicFrame>
      <p:sp>
        <p:nvSpPr>
          <p:cNvPr id="24" name="Rectangle: Rounded Corners 23">
            <a:extLst>
              <a:ext uri="{FF2B5EF4-FFF2-40B4-BE49-F238E27FC236}">
                <a16:creationId xmlns:a16="http://schemas.microsoft.com/office/drawing/2014/main" id="{00F14037-83D5-2CA2-35AA-CEBEEDA34361}"/>
              </a:ext>
            </a:extLst>
          </p:cNvPr>
          <p:cNvSpPr/>
          <p:nvPr/>
        </p:nvSpPr>
        <p:spPr>
          <a:xfrm>
            <a:off x="3501021" y="1404350"/>
            <a:ext cx="3171318" cy="4236281"/>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8F05DB83-D6DE-A496-E016-7AB769773B02}"/>
              </a:ext>
            </a:extLst>
          </p:cNvPr>
          <p:cNvSpPr txBox="1"/>
          <p:nvPr/>
        </p:nvSpPr>
        <p:spPr>
          <a:xfrm>
            <a:off x="3660341" y="944759"/>
            <a:ext cx="30082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ĐẦU</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TƯ</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CẢI</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THIỆN 03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CHỈ</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SỐ</a:t>
            </a:r>
            <a:endPar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endParaRPr>
          </a:p>
        </p:txBody>
      </p:sp>
    </p:spTree>
    <p:extLst>
      <p:ext uri="{BB962C8B-B14F-4D97-AF65-F5344CB8AC3E}">
        <p14:creationId xmlns:p14="http://schemas.microsoft.com/office/powerpoint/2010/main" val="2924227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10"/>
                                        <p:tgtEl>
                                          <p:spTgt spid="1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500"/>
                                        <p:tgtEl>
                                          <p:spTgt spid="1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10"/>
                                        <p:tgtEl>
                                          <p:spTgt spid="2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500"/>
                                        <p:tgtEl>
                                          <p:spTgt spid="24"/>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ircle(in)">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animBg="1"/>
      <p:bldP spid="16" grpId="0"/>
      <p:bldGraphic spid="17" grpId="0">
        <p:bldAsOne/>
      </p:bldGraphic>
      <p:bldP spid="18" grpId="0" animBg="1"/>
      <p:bldP spid="19" grpId="0"/>
      <p:bldGraphic spid="23" grpId="0">
        <p:bldAsOne/>
      </p:bldGraphic>
      <p:bldP spid="24" grpId="0" animBg="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D3D34A8A-6AA7-4B21-8443-0321D5FA1BB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963E63-6562-C771-047A-34F29A3EC9D0}"/>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2.8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TRƯỜNG </a:t>
            </a:r>
            <a:r>
              <a:rPr kumimoji="0" lang="en-US" sz="2800" b="1" i="0" u="none" strike="noStrike" kern="1200" cap="none" spc="0" normalizeH="0" baseline="0" noProof="0" dirty="0" err="1">
                <a:ln>
                  <a:noFill/>
                </a:ln>
                <a:solidFill>
                  <a:srgbClr val="0000FF"/>
                </a:solidFill>
                <a:effectLst/>
                <a:uLnTx/>
                <a:uFillTx/>
                <a:latin typeface="Bahnschrift SemiBold Condensed" panose="020B0502040204020203" pitchFamily="34" charset="0"/>
                <a:ea typeface="+mj-ea"/>
                <a:cs typeface="+mj-cs"/>
              </a:rPr>
              <a:t>AIMST</a:t>
            </a:r>
            <a:r>
              <a:rPr kumimoji="0" lang="en-US" sz="28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rPr>
              <a:t> UNIVERSITY-MALAYSIA </a:t>
            </a:r>
            <a:r>
              <a:rPr kumimoji="0" lang="en-US" sz="2800" b="1" i="0" u="none" strike="noStrike" kern="1200" cap="none" spc="0" normalizeH="0" baseline="0" noProof="0" dirty="0">
                <a:ln>
                  <a:noFill/>
                </a:ln>
                <a:solidFill>
                  <a:srgbClr val="FF0000"/>
                </a:solidFill>
                <a:effectLst/>
                <a:uLnTx/>
                <a:uFillTx/>
                <a:latin typeface="Bahnschrift SemiBold Condensed" panose="020B0502040204020203" pitchFamily="34" charset="0"/>
                <a:ea typeface="+mj-ea"/>
                <a:cs typeface="+mj-cs"/>
              </a:rPr>
              <a:t>(450) </a:t>
            </a:r>
            <a:endParaRPr kumimoji="0" lang="vi-VN" sz="3300" b="1" i="0" u="none" strike="noStrike" kern="1200" cap="none" spc="0" normalizeH="0" baseline="0" noProof="0" dirty="0">
              <a:ln>
                <a:noFill/>
              </a:ln>
              <a:solidFill>
                <a:srgbClr val="FF0000"/>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E2B8B538-3507-CBCE-7C91-FF4DF8CEB0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BB3736C7-B44C-7157-1F96-74D95AF677D5}"/>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99D2EE73-4297-4A85-9E96-A8B4D96D9F57}"/>
              </a:ext>
            </a:extLst>
          </p:cNvPr>
          <p:cNvGraphicFramePr>
            <a:graphicFrameLocks/>
          </p:cNvGraphicFramePr>
          <p:nvPr/>
        </p:nvGraphicFramePr>
        <p:xfrm>
          <a:off x="0" y="644632"/>
          <a:ext cx="11974512" cy="561752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F7602830-C52B-C0A9-8670-65822646CDEC}"/>
              </a:ext>
            </a:extLst>
          </p:cNvPr>
          <p:cNvSpPr/>
          <p:nvPr/>
        </p:nvSpPr>
        <p:spPr>
          <a:xfrm>
            <a:off x="1439018" y="1310859"/>
            <a:ext cx="1120074" cy="4236281"/>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6A7AE98D-D44C-6958-C12E-8BF416DF4200}"/>
              </a:ext>
            </a:extLst>
          </p:cNvPr>
          <p:cNvSpPr txBox="1"/>
          <p:nvPr/>
        </p:nvSpPr>
        <p:spPr>
          <a:xfrm>
            <a:off x="630993" y="815013"/>
            <a:ext cx="30757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CHỈ</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SỐ</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ĐHV</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ĐƯỢC</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ĐÁNH</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GIÁ</a:t>
            </a:r>
            <a:r>
              <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rPr>
              <a:t> CAO </a:t>
            </a:r>
            <a:r>
              <a:rPr kumimoji="0" lang="en-US" sz="1800" b="1" i="0" u="none" strike="noStrike" kern="1200" cap="none" spc="0" normalizeH="0" baseline="0" noProof="0" dirty="0" err="1">
                <a:ln>
                  <a:noFill/>
                </a:ln>
                <a:solidFill>
                  <a:srgbClr val="70AD47">
                    <a:lumMod val="75000"/>
                  </a:srgbClr>
                </a:solidFill>
                <a:effectLst/>
                <a:uLnTx/>
                <a:uFillTx/>
                <a:latin typeface="Bahnschrift Condensed" panose="020B0502040204020203" pitchFamily="34" charset="0"/>
                <a:ea typeface="+mn-ea"/>
                <a:cs typeface="+mn-cs"/>
              </a:rPr>
              <a:t>HƠN</a:t>
            </a:r>
            <a:endParaRPr kumimoji="0" lang="en-US" sz="1800" b="1" i="0" u="none" strike="noStrike" kern="1200" cap="none" spc="0" normalizeH="0" baseline="0" noProof="0" dirty="0">
              <a:ln>
                <a:noFill/>
              </a:ln>
              <a:solidFill>
                <a:srgbClr val="70AD47">
                  <a:lumMod val="75000"/>
                </a:srgbClr>
              </a:solidFill>
              <a:effectLst/>
              <a:uLnTx/>
              <a:uFillTx/>
              <a:latin typeface="Bahnschrift Condensed" panose="020B0502040204020203" pitchFamily="34" charset="0"/>
              <a:ea typeface="+mn-ea"/>
              <a:cs typeface="+mn-cs"/>
            </a:endParaRPr>
          </a:p>
        </p:txBody>
      </p:sp>
      <p:graphicFrame>
        <p:nvGraphicFramePr>
          <p:cNvPr id="9" name="Chart 8">
            <a:extLst>
              <a:ext uri="{FF2B5EF4-FFF2-40B4-BE49-F238E27FC236}">
                <a16:creationId xmlns:a16="http://schemas.microsoft.com/office/drawing/2014/main" id="{CE768B60-552D-0A90-1DDE-380496FCDCF8}"/>
              </a:ext>
            </a:extLst>
          </p:cNvPr>
          <p:cNvGraphicFramePr>
            <a:graphicFrameLocks/>
          </p:cNvGraphicFramePr>
          <p:nvPr/>
        </p:nvGraphicFramePr>
        <p:xfrm>
          <a:off x="0" y="477311"/>
          <a:ext cx="11974512" cy="5617525"/>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Rounded Corners 9">
            <a:extLst>
              <a:ext uri="{FF2B5EF4-FFF2-40B4-BE49-F238E27FC236}">
                <a16:creationId xmlns:a16="http://schemas.microsoft.com/office/drawing/2014/main" id="{A44EFD68-B2DE-7888-9237-4DF957112174}"/>
              </a:ext>
            </a:extLst>
          </p:cNvPr>
          <p:cNvSpPr/>
          <p:nvPr/>
        </p:nvSpPr>
        <p:spPr>
          <a:xfrm>
            <a:off x="3532862" y="2226365"/>
            <a:ext cx="1120074" cy="3266097"/>
          </a:xfrm>
          <a:prstGeom prst="roundRect">
            <a:avLst/>
          </a:prstGeom>
          <a:noFill/>
          <a:ln w="50800" cap="flat" cmpd="sng" algn="ctr">
            <a:solidFill>
              <a:srgbClr val="CC00CC"/>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A0848194-9724-4204-2C69-28882D0436D7}"/>
              </a:ext>
            </a:extLst>
          </p:cNvPr>
          <p:cNvSpPr txBox="1"/>
          <p:nvPr/>
        </p:nvSpPr>
        <p:spPr>
          <a:xfrm>
            <a:off x="2911555" y="1605411"/>
            <a:ext cx="30757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C00CC"/>
                </a:solidFill>
                <a:effectLst/>
                <a:uLnTx/>
                <a:uFillTx/>
                <a:latin typeface="Bahnschrift Condensed" panose="020B0502040204020203" pitchFamily="34" charset="0"/>
                <a:ea typeface="+mn-ea"/>
                <a:cs typeface="+mn-cs"/>
              </a:rPr>
              <a:t>CHỈ</a:t>
            </a:r>
            <a:r>
              <a:rPr kumimoji="0" lang="en-US" sz="1800" b="1" i="0" u="none" strike="noStrike" kern="1200" cap="none" spc="0" normalizeH="0" baseline="0" noProof="0" dirty="0">
                <a:ln>
                  <a:noFill/>
                </a:ln>
                <a:solidFill>
                  <a:srgbClr val="CC00CC"/>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CC00CC"/>
                </a:solidFill>
                <a:effectLst/>
                <a:uLnTx/>
                <a:uFillTx/>
                <a:latin typeface="Bahnschrift Condensed" panose="020B0502040204020203" pitchFamily="34" charset="0"/>
                <a:ea typeface="+mn-ea"/>
                <a:cs typeface="+mn-cs"/>
              </a:rPr>
              <a:t>SỐ</a:t>
            </a:r>
            <a:r>
              <a:rPr kumimoji="0" lang="en-US" sz="1800" b="1" i="0" u="none" strike="noStrike" kern="1200" cap="none" spc="0" normalizeH="0" baseline="0" noProof="0" dirty="0">
                <a:ln>
                  <a:noFill/>
                </a:ln>
                <a:solidFill>
                  <a:srgbClr val="CC00CC"/>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CC00CC"/>
                </a:solidFill>
                <a:effectLst/>
                <a:uLnTx/>
                <a:uFillTx/>
                <a:latin typeface="Bahnschrift Condensed" panose="020B0502040204020203" pitchFamily="34" charset="0"/>
                <a:ea typeface="+mn-ea"/>
                <a:cs typeface="+mn-cs"/>
              </a:rPr>
              <a:t>ĐÁNH</a:t>
            </a:r>
            <a:r>
              <a:rPr kumimoji="0" lang="en-US" sz="1800" b="1" i="0" u="none" strike="noStrike" kern="1200" cap="none" spc="0" normalizeH="0" baseline="0" noProof="0" dirty="0">
                <a:ln>
                  <a:noFill/>
                </a:ln>
                <a:solidFill>
                  <a:srgbClr val="CC00CC"/>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CC00CC"/>
                </a:solidFill>
                <a:effectLst/>
                <a:uLnTx/>
                <a:uFillTx/>
                <a:latin typeface="Bahnschrift Condensed" panose="020B0502040204020203" pitchFamily="34" charset="0"/>
                <a:ea typeface="+mn-ea"/>
                <a:cs typeface="+mn-cs"/>
              </a:rPr>
              <a:t>GIÁ</a:t>
            </a:r>
            <a:r>
              <a:rPr kumimoji="0" lang="en-US" sz="1800" b="1" i="0" u="none" strike="noStrike" kern="1200" cap="none" spc="0" normalizeH="0" baseline="0" noProof="0" dirty="0">
                <a:ln>
                  <a:noFill/>
                </a:ln>
                <a:solidFill>
                  <a:srgbClr val="CC00CC"/>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CC00CC"/>
                </a:solidFill>
                <a:effectLst/>
                <a:uLnTx/>
                <a:uFillTx/>
                <a:latin typeface="Bahnschrift Condensed" panose="020B0502040204020203" pitchFamily="34" charset="0"/>
                <a:ea typeface="+mn-ea"/>
                <a:cs typeface="+mn-cs"/>
              </a:rPr>
              <a:t>TƯƠNG</a:t>
            </a:r>
            <a:r>
              <a:rPr kumimoji="0" lang="en-US" sz="1800" b="1" i="0" u="none" strike="noStrike" kern="1200" cap="none" spc="0" normalizeH="0" baseline="0" noProof="0" dirty="0">
                <a:ln>
                  <a:noFill/>
                </a:ln>
                <a:solidFill>
                  <a:srgbClr val="CC00CC"/>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CC00CC"/>
                </a:solidFill>
                <a:effectLst/>
                <a:uLnTx/>
                <a:uFillTx/>
                <a:latin typeface="Bahnschrift Condensed" panose="020B0502040204020203" pitchFamily="34" charset="0"/>
                <a:ea typeface="+mn-ea"/>
                <a:cs typeface="+mn-cs"/>
              </a:rPr>
              <a:t>ĐƯƠNG</a:t>
            </a:r>
            <a:endParaRPr kumimoji="0" lang="en-US" sz="1800" b="1" i="0" u="none" strike="noStrike" kern="1200" cap="none" spc="0" normalizeH="0" baseline="0" noProof="0" dirty="0">
              <a:ln>
                <a:noFill/>
              </a:ln>
              <a:solidFill>
                <a:srgbClr val="CC00CC"/>
              </a:solidFill>
              <a:effectLst/>
              <a:uLnTx/>
              <a:uFillTx/>
              <a:latin typeface="Bahnschrift Condensed" panose="020B0502040204020203" pitchFamily="34" charset="0"/>
              <a:ea typeface="+mn-ea"/>
              <a:cs typeface="+mn-cs"/>
            </a:endParaRPr>
          </a:p>
        </p:txBody>
      </p:sp>
      <p:sp>
        <p:nvSpPr>
          <p:cNvPr id="13" name="Rectangle: Rounded Corners 12">
            <a:extLst>
              <a:ext uri="{FF2B5EF4-FFF2-40B4-BE49-F238E27FC236}">
                <a16:creationId xmlns:a16="http://schemas.microsoft.com/office/drawing/2014/main" id="{CC8E459F-A7AC-58B7-BB2A-CD5A87A38809}"/>
              </a:ext>
            </a:extLst>
          </p:cNvPr>
          <p:cNvSpPr/>
          <p:nvPr/>
        </p:nvSpPr>
        <p:spPr>
          <a:xfrm>
            <a:off x="10812394" y="2405270"/>
            <a:ext cx="1120074" cy="3266097"/>
          </a:xfrm>
          <a:prstGeom prst="roundRect">
            <a:avLst/>
          </a:prstGeom>
          <a:noFill/>
          <a:ln w="50800" cap="flat" cmpd="sng" algn="ctr">
            <a:solidFill>
              <a:srgbClr val="CC00CC"/>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4" name="Chart 13">
            <a:extLst>
              <a:ext uri="{FF2B5EF4-FFF2-40B4-BE49-F238E27FC236}">
                <a16:creationId xmlns:a16="http://schemas.microsoft.com/office/drawing/2014/main" id="{7E6C7F9A-B61E-E998-79F2-AD5F8068F0FC}"/>
              </a:ext>
            </a:extLst>
          </p:cNvPr>
          <p:cNvGraphicFramePr>
            <a:graphicFrameLocks/>
          </p:cNvGraphicFramePr>
          <p:nvPr>
            <p:extLst>
              <p:ext uri="{D42A27DB-BD31-4B8C-83A1-F6EECF244321}">
                <p14:modId xmlns:p14="http://schemas.microsoft.com/office/powerpoint/2010/main" val="70090151"/>
              </p:ext>
            </p:extLst>
          </p:nvPr>
        </p:nvGraphicFramePr>
        <p:xfrm>
          <a:off x="106028" y="555969"/>
          <a:ext cx="11974512" cy="5617525"/>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Rounded Corners 14">
            <a:extLst>
              <a:ext uri="{FF2B5EF4-FFF2-40B4-BE49-F238E27FC236}">
                <a16:creationId xmlns:a16="http://schemas.microsoft.com/office/drawing/2014/main" id="{4C603641-94D7-034B-7BCB-619F669B6345}"/>
              </a:ext>
            </a:extLst>
          </p:cNvPr>
          <p:cNvSpPr/>
          <p:nvPr/>
        </p:nvSpPr>
        <p:spPr>
          <a:xfrm>
            <a:off x="6877421" y="2281043"/>
            <a:ext cx="3081587" cy="3266097"/>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DFD90566-0030-211A-EA4C-3CDAFDF9CE86}"/>
              </a:ext>
            </a:extLst>
          </p:cNvPr>
          <p:cNvSpPr txBox="1"/>
          <p:nvPr/>
        </p:nvSpPr>
        <p:spPr>
          <a:xfrm>
            <a:off x="6673558" y="1769859"/>
            <a:ext cx="30757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BỔ</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SUNG THÔNG TIN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CÓ</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THỂ</a:t>
            </a:r>
            <a:r>
              <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rPr>
              <a:t> ĐẠT </a:t>
            </a:r>
            <a:r>
              <a:rPr kumimoji="0" lang="en-US" sz="1800" b="1" i="0" u="none" strike="noStrike" kern="1200" cap="none" spc="0" normalizeH="0" baseline="0" noProof="0" dirty="0" err="1">
                <a:ln>
                  <a:noFill/>
                </a:ln>
                <a:solidFill>
                  <a:srgbClr val="FF0000"/>
                </a:solidFill>
                <a:effectLst/>
                <a:uLnTx/>
                <a:uFillTx/>
                <a:latin typeface="Bahnschrift Condensed" panose="020B0502040204020203" pitchFamily="34" charset="0"/>
                <a:ea typeface="+mn-ea"/>
                <a:cs typeface="+mn-cs"/>
              </a:rPr>
              <a:t>ĐƯỢC</a:t>
            </a:r>
            <a:endParaRPr kumimoji="0" lang="en-US" sz="1800" b="1" i="0" u="none" strike="noStrike" kern="1200" cap="none" spc="0" normalizeH="0" baseline="0" noProof="0" dirty="0">
              <a:ln>
                <a:noFill/>
              </a:ln>
              <a:solidFill>
                <a:srgbClr val="FF0000"/>
              </a:solidFill>
              <a:effectLst/>
              <a:uLnTx/>
              <a:uFillTx/>
              <a:latin typeface="Bahnschrift Condensed" panose="020B0502040204020203" pitchFamily="34" charset="0"/>
              <a:ea typeface="+mn-ea"/>
              <a:cs typeface="+mn-cs"/>
            </a:endParaRPr>
          </a:p>
        </p:txBody>
      </p:sp>
    </p:spTree>
    <p:extLst>
      <p:ext uri="{BB962C8B-B14F-4D97-AF65-F5344CB8AC3E}">
        <p14:creationId xmlns:p14="http://schemas.microsoft.com/office/powerpoint/2010/main" val="640063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5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1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5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5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10"/>
                                        <p:tgtEl>
                                          <p:spTgt spid="1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500"/>
                                        <p:tgtEl>
                                          <p:spTgt spid="1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heel(1)">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P spid="6" grpId="0"/>
      <p:bldGraphic spid="9" grpId="0">
        <p:bldAsOne/>
      </p:bldGraphic>
      <p:bldP spid="10" grpId="0" animBg="1"/>
      <p:bldP spid="11" grpId="0"/>
      <p:bldP spid="13" grpId="0" animBg="1"/>
      <p:bldGraphic spid="14" grpId="0">
        <p:bldAsOne/>
      </p:bldGraphic>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E6FE530E-D319-4FBF-A331-FB235C0C783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7218DAE-5AD2-3287-B2DB-34C5E10449ED}"/>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HIỆN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a:solidFill>
                  <a:srgbClr val="FF0000"/>
                </a:solidFill>
                <a:latin typeface="Bahnschrift SemiBold Condensed" panose="020B0502040204020203" pitchFamily="34" charset="0"/>
              </a:rPr>
              <a:t>KHI </a:t>
            </a:r>
            <a:r>
              <a:rPr lang="en-US" sz="3300" dirty="0" err="1">
                <a:solidFill>
                  <a:srgbClr val="FF0000"/>
                </a:solidFill>
                <a:latin typeface="Bahnschrift SemiBold Condensed" panose="020B0502040204020203" pitchFamily="34" charset="0"/>
              </a:rPr>
              <a:t>XÂY</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DỰNG</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PHÁT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TRIỂN</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CDC24F3B-1CAC-702A-8141-0198DAA332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5FF9CFCB-93AC-31DF-4FEA-4568E4AAE966}"/>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đầu</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tư</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phát</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endParaRPr lang="vi-VN" sz="1800" dirty="0">
              <a:latin typeface="Bahnschrift SemiBold Condensed" panose="020B0502040204020203" pitchFamily="34" charset="0"/>
            </a:endParaRPr>
          </a:p>
        </p:txBody>
      </p:sp>
      <p:grpSp>
        <p:nvGrpSpPr>
          <p:cNvPr id="21" name="Group 20">
            <a:extLst>
              <a:ext uri="{FF2B5EF4-FFF2-40B4-BE49-F238E27FC236}">
                <a16:creationId xmlns:a16="http://schemas.microsoft.com/office/drawing/2014/main" id="{1706F8A4-AF22-04B8-D753-FDCDA3FD2E34}"/>
              </a:ext>
            </a:extLst>
          </p:cNvPr>
          <p:cNvGrpSpPr/>
          <p:nvPr/>
        </p:nvGrpSpPr>
        <p:grpSpPr>
          <a:xfrm>
            <a:off x="240917" y="1105859"/>
            <a:ext cx="11709832" cy="4705225"/>
            <a:chOff x="240917" y="1105859"/>
            <a:chExt cx="11709832" cy="4705225"/>
          </a:xfrm>
        </p:grpSpPr>
        <p:sp>
          <p:nvSpPr>
            <p:cNvPr id="13" name="Content Placeholder 2">
              <a:extLst>
                <a:ext uri="{FF2B5EF4-FFF2-40B4-BE49-F238E27FC236}">
                  <a16:creationId xmlns:a16="http://schemas.microsoft.com/office/drawing/2014/main" id="{97E356FE-BDFB-4D99-44CD-4E310665D4F2}"/>
                </a:ext>
              </a:extLst>
            </p:cNvPr>
            <p:cNvSpPr txBox="1">
              <a:spLocks/>
            </p:cNvSpPr>
            <p:nvPr/>
          </p:nvSpPr>
          <p:spPr>
            <a:xfrm>
              <a:off x="240917" y="1498130"/>
              <a:ext cx="11709832" cy="431295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5E26EECD-5EFF-4529-D5BC-107939F8BE1A}"/>
                </a:ext>
              </a:extLst>
            </p:cNvPr>
            <p:cNvSpPr/>
            <p:nvPr/>
          </p:nvSpPr>
          <p:spPr>
            <a:xfrm>
              <a:off x="4347793" y="1105859"/>
              <a:ext cx="3246426" cy="721262"/>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17</a:t>
              </a:r>
              <a:r>
                <a:rPr lang="en-US" sz="2400" b="1" i="0" dirty="0">
                  <a:solidFill>
                    <a:schemeClr val="bg1"/>
                  </a:solidFill>
                  <a:effectLst/>
                  <a:latin typeface="Bahnschrift Condensed" panose="020B0502040204020203" pitchFamily="34" charset="0"/>
                </a:rPr>
                <a:t>/2021/</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490B2610-79EF-791A-834D-57721E0E1FE6}"/>
              </a:ext>
            </a:extLst>
          </p:cNvPr>
          <p:cNvSpPr txBox="1"/>
          <p:nvPr/>
        </p:nvSpPr>
        <p:spPr>
          <a:xfrm>
            <a:off x="325192" y="2036963"/>
            <a:ext cx="11709832" cy="4770538"/>
          </a:xfrm>
          <a:prstGeom prst="rect">
            <a:avLst/>
          </a:prstGeom>
          <a:noFill/>
        </p:spPr>
        <p:txBody>
          <a:bodyPr wrap="square">
            <a:spAutoFit/>
          </a:bodyPr>
          <a:lstStyle/>
          <a:p>
            <a:pPr>
              <a:buFont typeface="Wingdings" panose="05000000000000000000" pitchFamily="2" charset="2"/>
              <a:buChar char="ü"/>
            </a:pPr>
            <a:r>
              <a:rPr lang="en-US" sz="2800" b="1" dirty="0" err="1">
                <a:solidFill>
                  <a:srgbClr val="FF0000"/>
                </a:solidFill>
                <a:latin typeface="Bahnschrift Condensed" panose="020B0502040204020203" pitchFamily="34" charset="0"/>
                <a:ea typeface="Times New Roman" panose="02020603050405020304" pitchFamily="18" charset="0"/>
              </a:rPr>
              <a:t>Điểm</a:t>
            </a:r>
            <a:r>
              <a:rPr lang="en-US" sz="2800" b="1" dirty="0">
                <a:solidFill>
                  <a:srgbClr val="FF0000"/>
                </a:solidFill>
                <a:latin typeface="Bahnschrift Condensed" panose="020B0502040204020203" pitchFamily="34" charset="0"/>
                <a:ea typeface="Times New Roman" panose="02020603050405020304" pitchFamily="18" charset="0"/>
              </a:rPr>
              <a:t> đ, </a:t>
            </a:r>
            <a:r>
              <a:rPr lang="en-US" sz="2800" b="1" dirty="0" err="1">
                <a:solidFill>
                  <a:srgbClr val="FF0000"/>
                </a:solidFill>
                <a:latin typeface="Bahnschrift Condensed" panose="020B0502040204020203" pitchFamily="34" charset="0"/>
                <a:ea typeface="Times New Roman" panose="02020603050405020304" pitchFamily="18" charset="0"/>
              </a:rPr>
              <a:t>khoản</a:t>
            </a:r>
            <a:r>
              <a:rPr lang="en-US" sz="2800" b="1" dirty="0">
                <a:solidFill>
                  <a:srgbClr val="FF0000"/>
                </a:solidFill>
                <a:latin typeface="Bahnschrift Condensed" panose="020B0502040204020203" pitchFamily="34" charset="0"/>
                <a:ea typeface="Times New Roman" panose="02020603050405020304" pitchFamily="18" charset="0"/>
              </a:rPr>
              <a:t> 1, </a:t>
            </a:r>
            <a:r>
              <a:rPr lang="vi-VN" sz="2800" b="1" dirty="0">
                <a:solidFill>
                  <a:srgbClr val="FF0000"/>
                </a:solidFill>
                <a:effectLst/>
                <a:latin typeface="Bahnschrift Condensed" panose="020B0502040204020203" pitchFamily="34" charset="0"/>
                <a:ea typeface="Times New Roman" panose="02020603050405020304" pitchFamily="18" charset="0"/>
              </a:rPr>
              <a:t>Điều 12. </a:t>
            </a:r>
            <a:r>
              <a:rPr lang="vi-VN" sz="2800" b="1" dirty="0">
                <a:solidFill>
                  <a:srgbClr val="002060"/>
                </a:solidFill>
                <a:effectLst/>
                <a:latin typeface="Bahnschrift Condensed" panose="020B0502040204020203" pitchFamily="34" charset="0"/>
                <a:ea typeface="Times New Roman" panose="02020603050405020304" pitchFamily="18" charset="0"/>
              </a:rPr>
              <a:t>Xây dựng chuẩn </a:t>
            </a:r>
            <a:r>
              <a:rPr lang="en-US" sz="2800" b="1" dirty="0" err="1">
                <a:solidFill>
                  <a:srgbClr val="002060"/>
                </a:solidFill>
                <a:effectLst/>
                <a:latin typeface="Bahnschrift Condensed" panose="020B0502040204020203" pitchFamily="34" charset="0"/>
                <a:ea typeface="Times New Roman" panose="02020603050405020304" pitchFamily="18" charset="0"/>
              </a:rPr>
              <a:t>chương</a:t>
            </a:r>
            <a:r>
              <a:rPr lang="en-US" sz="2800" b="1" dirty="0">
                <a:solidFill>
                  <a:srgbClr val="002060"/>
                </a:solidFill>
                <a:effectLst/>
                <a:latin typeface="Bahnschrift Condensed" panose="020B0502040204020203" pitchFamily="34" charset="0"/>
                <a:ea typeface="Times New Roman" panose="02020603050405020304" pitchFamily="18" charset="0"/>
              </a:rPr>
              <a:t> </a:t>
            </a:r>
            <a:r>
              <a:rPr lang="en-US" sz="2800" b="1" dirty="0" err="1">
                <a:solidFill>
                  <a:srgbClr val="002060"/>
                </a:solidFill>
                <a:effectLst/>
                <a:latin typeface="Bahnschrift Condensed" panose="020B0502040204020203" pitchFamily="34" charset="0"/>
                <a:ea typeface="Times New Roman" panose="02020603050405020304" pitchFamily="18" charset="0"/>
              </a:rPr>
              <a:t>trình</a:t>
            </a:r>
            <a:r>
              <a:rPr lang="vi-VN" sz="2800" b="1" dirty="0">
                <a:solidFill>
                  <a:srgbClr val="002060"/>
                </a:solidFill>
                <a:effectLst/>
                <a:latin typeface="Bahnschrift Condensed" panose="020B0502040204020203" pitchFamily="34" charset="0"/>
                <a:ea typeface="Times New Roman" panose="02020603050405020304" pitchFamily="18" charset="0"/>
              </a:rPr>
              <a:t> cho các lĩnh vực và ngành </a:t>
            </a:r>
            <a:r>
              <a:rPr lang="en-US" sz="2800" b="1" dirty="0" err="1">
                <a:solidFill>
                  <a:srgbClr val="002060"/>
                </a:solidFill>
                <a:latin typeface="Bahnschrift Condensed" panose="020B0502040204020203" pitchFamily="34" charset="0"/>
                <a:ea typeface="Times New Roman" panose="02020603050405020304" pitchFamily="18" charset="0"/>
              </a:rPr>
              <a:t>ĐT</a:t>
            </a:r>
            <a:r>
              <a:rPr lang="en-US" sz="2800" b="1" dirty="0">
                <a:solidFill>
                  <a:srgbClr val="002060"/>
                </a:solidFill>
                <a:latin typeface="Bahnschrift Condensed" panose="020B0502040204020203" pitchFamily="34" charset="0"/>
              </a:rPr>
              <a:t>: </a:t>
            </a:r>
          </a:p>
          <a:p>
            <a:pPr>
              <a:spcBef>
                <a:spcPts val="1200"/>
              </a:spcBef>
              <a:spcAft>
                <a:spcPts val="600"/>
              </a:spcAft>
            </a:pPr>
            <a:r>
              <a:rPr lang="en-US" sz="2800" dirty="0">
                <a:effectLst/>
                <a:latin typeface="Bahnschrift Condensed" panose="020B0502040204020203" pitchFamily="34" charset="0"/>
                <a:ea typeface="Times New Roman" panose="02020603050405020304" pitchFamily="18" charset="0"/>
              </a:rPr>
              <a:t>	</a:t>
            </a:r>
            <a:r>
              <a:rPr lang="vi-VN" sz="2800" dirty="0">
                <a:effectLst/>
                <a:latin typeface="Bahnschrift Condensed" panose="020B0502040204020203" pitchFamily="34" charset="0"/>
                <a:ea typeface="Times New Roman" panose="02020603050405020304" pitchFamily="18" charset="0"/>
              </a:rPr>
              <a:t>Có tham khảo, </a:t>
            </a:r>
            <a:r>
              <a:rPr lang="vi-VN" sz="2800" dirty="0">
                <a:solidFill>
                  <a:srgbClr val="3333FF"/>
                </a:solidFill>
                <a:effectLst/>
                <a:latin typeface="Bahnschrift Condensed" panose="020B0502040204020203" pitchFamily="34" charset="0"/>
                <a:ea typeface="Times New Roman" panose="02020603050405020304" pitchFamily="18" charset="0"/>
              </a:rPr>
              <a:t>đối sánh</a:t>
            </a:r>
            <a:r>
              <a:rPr lang="vi-VN" sz="2800" dirty="0">
                <a:effectLst/>
                <a:latin typeface="Bahnschrift Condensed" panose="020B0502040204020203" pitchFamily="34" charset="0"/>
                <a:ea typeface="Times New Roman" panose="02020603050405020304" pitchFamily="18" charset="0"/>
              </a:rPr>
              <a:t> với mô hình, chuẩn hoặc tiêu chuẩn đối với các </a:t>
            </a:r>
            <a:r>
              <a:rPr lang="en-US" sz="2800" dirty="0" err="1">
                <a:effectLst/>
                <a:latin typeface="Bahnschrift Condensed" panose="020B0502040204020203" pitchFamily="34" charset="0"/>
                <a:ea typeface="Times New Roman" panose="02020603050405020304" pitchFamily="18" charset="0"/>
              </a:rPr>
              <a:t>CTĐT</a:t>
            </a:r>
            <a:r>
              <a:rPr lang="en-US" sz="2800" dirty="0">
                <a:effectLst/>
                <a:latin typeface="Bahnschrift Condensed" panose="020B0502040204020203" pitchFamily="34" charset="0"/>
                <a:ea typeface="Times New Roman" panose="02020603050405020304" pitchFamily="18" charset="0"/>
              </a:rPr>
              <a:t> </a:t>
            </a:r>
            <a:r>
              <a:rPr lang="vi-VN" sz="2800" dirty="0">
                <a:effectLst/>
                <a:latin typeface="Bahnschrift Condensed" panose="020B0502040204020203" pitchFamily="34" charset="0"/>
                <a:ea typeface="Times New Roman" panose="02020603050405020304" pitchFamily="18" charset="0"/>
              </a:rPr>
              <a:t>của các nước hoặc các tổ chức quốc tế liên quan;</a:t>
            </a:r>
            <a:endParaRPr lang="en-US" sz="2800" dirty="0">
              <a:effectLst/>
              <a:latin typeface="Bahnschrift Condensed" panose="020B0502040204020203" pitchFamily="34" charset="0"/>
              <a:ea typeface="Times New Roman" panose="02020603050405020304" pitchFamily="18" charset="0"/>
            </a:endParaRPr>
          </a:p>
          <a:p>
            <a:pPr marL="457200" indent="-457200">
              <a:spcBef>
                <a:spcPts val="3600"/>
              </a:spcBef>
              <a:spcAft>
                <a:spcPts val="600"/>
              </a:spcAft>
              <a:buFont typeface="Wingdings" panose="05000000000000000000" pitchFamily="2" charset="2"/>
              <a:buChar char="ü"/>
            </a:pPr>
            <a:r>
              <a:rPr lang="en-US" sz="2800" b="1" dirty="0" err="1">
                <a:solidFill>
                  <a:srgbClr val="FF0000"/>
                </a:solidFill>
                <a:latin typeface="Bahnschrift Condensed" panose="020B0502040204020203" pitchFamily="34" charset="0"/>
              </a:rPr>
              <a:t>Điểm</a:t>
            </a:r>
            <a:r>
              <a:rPr lang="en-US" sz="2800" b="1" dirty="0">
                <a:solidFill>
                  <a:srgbClr val="FF0000"/>
                </a:solidFill>
                <a:latin typeface="Bahnschrift Condensed" panose="020B0502040204020203" pitchFamily="34" charset="0"/>
              </a:rPr>
              <a:t> d, </a:t>
            </a:r>
            <a:r>
              <a:rPr lang="en-US" sz="2800" b="1" dirty="0" err="1">
                <a:solidFill>
                  <a:srgbClr val="FF0000"/>
                </a:solidFill>
                <a:latin typeface="Bahnschrift Condensed" panose="020B0502040204020203" pitchFamily="34" charset="0"/>
              </a:rPr>
              <a:t>Khoản</a:t>
            </a:r>
            <a:r>
              <a:rPr lang="en-US" sz="2800" b="1" dirty="0">
                <a:solidFill>
                  <a:srgbClr val="FF0000"/>
                </a:solidFill>
                <a:latin typeface="Bahnschrift Condensed" panose="020B0502040204020203" pitchFamily="34" charset="0"/>
              </a:rPr>
              <a:t> 1, </a:t>
            </a:r>
            <a:r>
              <a:rPr lang="vi-VN" sz="2800" b="1" dirty="0">
                <a:solidFill>
                  <a:srgbClr val="FF0000"/>
                </a:solidFill>
                <a:latin typeface="Bahnschrift Condensed" panose="020B0502040204020203" pitchFamily="34" charset="0"/>
              </a:rPr>
              <a:t>Điều 17. </a:t>
            </a:r>
            <a:r>
              <a:rPr lang="vi-VN" sz="2800" b="1" dirty="0">
                <a:solidFill>
                  <a:srgbClr val="002060"/>
                </a:solidFill>
                <a:latin typeface="Bahnschrift Condensed" panose="020B0502040204020203" pitchFamily="34" charset="0"/>
              </a:rPr>
              <a:t>Tổ chức xây dựng chương trình đào tạo</a:t>
            </a:r>
            <a:endParaRPr lang="en-US" sz="2800" b="1" dirty="0">
              <a:solidFill>
                <a:srgbClr val="002060"/>
              </a:solidFill>
              <a:latin typeface="Bahnschrift Condensed" panose="020B0502040204020203" pitchFamily="34" charset="0"/>
            </a:endParaRPr>
          </a:p>
          <a:p>
            <a:pPr>
              <a:spcBef>
                <a:spcPts val="1200"/>
              </a:spcBef>
              <a:spcAft>
                <a:spcPts val="600"/>
              </a:spcAft>
            </a:pPr>
            <a:r>
              <a:rPr lang="en-US" sz="2800" dirty="0">
                <a:latin typeface="Bahnschrift Condensed" panose="020B0502040204020203" pitchFamily="34" charset="0"/>
              </a:rPr>
              <a:t>	</a:t>
            </a:r>
            <a:r>
              <a:rPr lang="vi-VN" sz="2800" dirty="0">
                <a:latin typeface="Bahnschrift Condensed" panose="020B0502040204020203" pitchFamily="34" charset="0"/>
              </a:rPr>
              <a:t>Được tham khảo, </a:t>
            </a:r>
            <a:r>
              <a:rPr lang="vi-VN" sz="2800" dirty="0">
                <a:solidFill>
                  <a:srgbClr val="3333FF"/>
                </a:solidFill>
                <a:latin typeface="Bahnschrift Condensed" panose="020B0502040204020203" pitchFamily="34" charset="0"/>
              </a:rPr>
              <a:t>đối sánh </a:t>
            </a:r>
            <a:r>
              <a:rPr lang="vi-VN" sz="2800" dirty="0">
                <a:latin typeface="Bahnschrift Condensed" panose="020B0502040204020203" pitchFamily="34" charset="0"/>
              </a:rPr>
              <a:t>với </a:t>
            </a:r>
            <a:r>
              <a:rPr lang="en-US" sz="2800" dirty="0" err="1">
                <a:latin typeface="Bahnschrift Condensed" panose="020B0502040204020203" pitchFamily="34" charset="0"/>
              </a:rPr>
              <a:t>CTĐT</a:t>
            </a:r>
            <a:r>
              <a:rPr lang="en-US" sz="2800" dirty="0">
                <a:latin typeface="Bahnschrift Condensed" panose="020B0502040204020203" pitchFamily="34" charset="0"/>
              </a:rPr>
              <a:t> </a:t>
            </a:r>
            <a:r>
              <a:rPr lang="vi-VN" sz="2800" dirty="0">
                <a:latin typeface="Bahnschrift Condensed" panose="020B0502040204020203" pitchFamily="34" charset="0"/>
              </a:rPr>
              <a:t>cùng trình độ, cùng ngành đã được kiểm định của các cơ sở đào tạo có uy tín ở trong nước và nước ngoài;</a:t>
            </a:r>
            <a:endParaRPr lang="en-US" sz="2800" dirty="0">
              <a:latin typeface="Bahnschrift Condensed" panose="020B0502040204020203" pitchFamily="34" charset="0"/>
            </a:endParaRPr>
          </a:p>
          <a:p>
            <a:pPr>
              <a:spcBef>
                <a:spcPts val="1200"/>
              </a:spcBef>
              <a:spcAft>
                <a:spcPts val="600"/>
              </a:spcAft>
            </a:pPr>
            <a:endParaRPr lang="en-US" sz="1800" dirty="0">
              <a:effectLst/>
              <a:latin typeface="Times New Roman" panose="02020603050405020304" pitchFamily="18" charset="0"/>
              <a:ea typeface="Times New Roman" panose="02020603050405020304" pitchFamily="18" charset="0"/>
            </a:endParaRPr>
          </a:p>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B3D3A03A-AAF3-F2C8-9E2F-67662CA60CEF}"/>
              </a:ext>
            </a:extLst>
          </p:cNvPr>
          <p:cNvCxnSpPr>
            <a:cxnSpLocks/>
          </p:cNvCxnSpPr>
          <p:nvPr/>
        </p:nvCxnSpPr>
        <p:spPr>
          <a:xfrm>
            <a:off x="4786793" y="3093006"/>
            <a:ext cx="34747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7D8723-1627-2495-BABB-45D5E5FBDBE9}"/>
              </a:ext>
            </a:extLst>
          </p:cNvPr>
          <p:cNvCxnSpPr>
            <a:cxnSpLocks/>
          </p:cNvCxnSpPr>
          <p:nvPr/>
        </p:nvCxnSpPr>
        <p:spPr>
          <a:xfrm>
            <a:off x="9204345" y="3093006"/>
            <a:ext cx="26398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0E8D3B-C6B2-07F6-0E55-74D4701BD15A}"/>
              </a:ext>
            </a:extLst>
          </p:cNvPr>
          <p:cNvCxnSpPr>
            <a:cxnSpLocks/>
          </p:cNvCxnSpPr>
          <p:nvPr/>
        </p:nvCxnSpPr>
        <p:spPr>
          <a:xfrm>
            <a:off x="1526046" y="3503154"/>
            <a:ext cx="2651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5236AD-E502-7A94-F316-39435F700C30}"/>
              </a:ext>
            </a:extLst>
          </p:cNvPr>
          <p:cNvCxnSpPr>
            <a:cxnSpLocks/>
          </p:cNvCxnSpPr>
          <p:nvPr/>
        </p:nvCxnSpPr>
        <p:spPr>
          <a:xfrm>
            <a:off x="4963740" y="5129438"/>
            <a:ext cx="34747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32C310-EB66-DB21-920F-B9F57FC59485}"/>
              </a:ext>
            </a:extLst>
          </p:cNvPr>
          <p:cNvCxnSpPr>
            <a:cxnSpLocks/>
          </p:cNvCxnSpPr>
          <p:nvPr/>
        </p:nvCxnSpPr>
        <p:spPr>
          <a:xfrm>
            <a:off x="2912987" y="5576412"/>
            <a:ext cx="34747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259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down)">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wipe(down)">
                                      <p:cBhvr>
                                        <p:cTn id="35" dur="500"/>
                                        <p:tgtEl>
                                          <p:spTgt spid="11">
                                            <p:txEl>
                                              <p:pRg st="2" end="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wipe(down)">
                                      <p:cBhvr>
                                        <p:cTn id="38" dur="500"/>
                                        <p:tgtEl>
                                          <p:spTgt spid="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D581F02E-55F3-CA62-F5D7-2663435D9CD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5033EC7-CF9E-F29D-0FAC-FE5336B1B925}"/>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 (</a:t>
            </a:r>
            <a:r>
              <a:rPr lang="en-US" dirty="0">
                <a:solidFill>
                  <a:srgbClr val="FF0000"/>
                </a:solidFill>
                <a:latin typeface="Bahnschrift SemiBold Condensed" panose="020B0502040204020203" pitchFamily="34" charset="0"/>
              </a:rPr>
              <a:t>QS-ASIA 2025</a:t>
            </a:r>
            <a:r>
              <a:rPr lang="en-US" dirty="0">
                <a:solidFill>
                  <a:srgbClr val="0000FF"/>
                </a:solidFill>
                <a:latin typeface="Bahnschrift SemiBold Condensed" panose="020B0502040204020203" pitchFamily="34" charset="0"/>
              </a:rPr>
              <a:t>)</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08832A34-F0C8-F7D9-0F54-F104A6805E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7AA48F9F-84CB-8119-72E3-AB711A91C9BC}"/>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đầu</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tư</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phát</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endParaRPr lang="vi-VN" sz="1800" dirty="0">
              <a:latin typeface="Bahnschrift SemiBold Condensed" panose="020B0502040204020203" pitchFamily="34" charset="0"/>
            </a:endParaRPr>
          </a:p>
        </p:txBody>
      </p:sp>
      <p:graphicFrame>
        <p:nvGraphicFramePr>
          <p:cNvPr id="5" name="Table 4">
            <a:extLst>
              <a:ext uri="{FF2B5EF4-FFF2-40B4-BE49-F238E27FC236}">
                <a16:creationId xmlns:a16="http://schemas.microsoft.com/office/drawing/2014/main" id="{5BECB9DE-D72D-983D-D5CE-CAC94DDF01CB}"/>
              </a:ext>
            </a:extLst>
          </p:cNvPr>
          <p:cNvGraphicFramePr>
            <a:graphicFrameLocks noGrp="1"/>
          </p:cNvGraphicFramePr>
          <p:nvPr>
            <p:extLst>
              <p:ext uri="{D42A27DB-BD31-4B8C-83A1-F6EECF244321}">
                <p14:modId xmlns:p14="http://schemas.microsoft.com/office/powerpoint/2010/main" val="306641236"/>
              </p:ext>
            </p:extLst>
          </p:nvPr>
        </p:nvGraphicFramePr>
        <p:xfrm>
          <a:off x="1620145" y="618289"/>
          <a:ext cx="7462486" cy="5621422"/>
        </p:xfrm>
        <a:graphic>
          <a:graphicData uri="http://schemas.openxmlformats.org/drawingml/2006/table">
            <a:tbl>
              <a:tblPr firstRow="1" firstCol="1" bandRow="1">
                <a:tableStyleId>{5940675A-B579-460E-94D1-54222C63F5DA}</a:tableStyleId>
              </a:tblPr>
              <a:tblGrid>
                <a:gridCol w="440740">
                  <a:extLst>
                    <a:ext uri="{9D8B030D-6E8A-4147-A177-3AD203B41FA5}">
                      <a16:colId xmlns:a16="http://schemas.microsoft.com/office/drawing/2014/main" val="2900531410"/>
                    </a:ext>
                  </a:extLst>
                </a:gridCol>
                <a:gridCol w="4738815">
                  <a:extLst>
                    <a:ext uri="{9D8B030D-6E8A-4147-A177-3AD203B41FA5}">
                      <a16:colId xmlns:a16="http://schemas.microsoft.com/office/drawing/2014/main" val="1314287677"/>
                    </a:ext>
                  </a:extLst>
                </a:gridCol>
                <a:gridCol w="2282931">
                  <a:extLst>
                    <a:ext uri="{9D8B030D-6E8A-4147-A177-3AD203B41FA5}">
                      <a16:colId xmlns:a16="http://schemas.microsoft.com/office/drawing/2014/main" val="1478788129"/>
                    </a:ext>
                  </a:extLst>
                </a:gridCol>
              </a:tblGrid>
              <a:tr h="368269">
                <a:tc>
                  <a:txBody>
                    <a:bodyPr/>
                    <a:lstStyle/>
                    <a:p>
                      <a:pPr marL="0" marR="0" algn="ctr">
                        <a:lnSpc>
                          <a:spcPct val="107000"/>
                        </a:lnSpc>
                        <a:spcAft>
                          <a:spcPts val="800"/>
                        </a:spcAft>
                        <a:buNone/>
                      </a:pPr>
                      <a:r>
                        <a:rPr lang="en-US" sz="1600" b="1" dirty="0">
                          <a:effectLst/>
                          <a:latin typeface="Bahnschrift Condensed" panose="020B0502040204020203" pitchFamily="34" charset="0"/>
                        </a:rPr>
                        <a:t>TT</a:t>
                      </a:r>
                      <a:endParaRPr lang="en-US" sz="1600" b="1"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solidFill>
                      <a:schemeClr val="accent2">
                        <a:lumMod val="40000"/>
                        <a:lumOff val="60000"/>
                      </a:schemeClr>
                    </a:solidFill>
                  </a:tcPr>
                </a:tc>
                <a:tc>
                  <a:txBody>
                    <a:bodyPr/>
                    <a:lstStyle/>
                    <a:p>
                      <a:pPr marL="0" marR="0" algn="ctr">
                        <a:lnSpc>
                          <a:spcPct val="107000"/>
                        </a:lnSpc>
                        <a:spcAft>
                          <a:spcPts val="800"/>
                        </a:spcAft>
                        <a:buNone/>
                      </a:pPr>
                      <a:r>
                        <a:rPr lang="en-US" sz="1600" b="1" dirty="0" err="1">
                          <a:effectLst/>
                          <a:latin typeface="Bahnschrift Condensed" panose="020B0502040204020203" pitchFamily="34" charset="0"/>
                        </a:rPr>
                        <a:t>Tên</a:t>
                      </a:r>
                      <a:r>
                        <a:rPr lang="en-US" sz="1600" b="1" dirty="0">
                          <a:effectLst/>
                          <a:latin typeface="Bahnschrift Condensed" panose="020B0502040204020203" pitchFamily="34" charset="0"/>
                        </a:rPr>
                        <a:t> </a:t>
                      </a:r>
                      <a:r>
                        <a:rPr lang="en-US" sz="1600" b="1" dirty="0" err="1">
                          <a:effectLst/>
                          <a:latin typeface="Bahnschrift Condensed" panose="020B0502040204020203" pitchFamily="34" charset="0"/>
                        </a:rPr>
                        <a:t>trường</a:t>
                      </a:r>
                      <a:endParaRPr lang="en-US" sz="1600" b="1"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solidFill>
                      <a:schemeClr val="accent2">
                        <a:lumMod val="40000"/>
                        <a:lumOff val="60000"/>
                      </a:schemeClr>
                    </a:solidFill>
                  </a:tcPr>
                </a:tc>
                <a:tc>
                  <a:txBody>
                    <a:bodyPr/>
                    <a:lstStyle/>
                    <a:p>
                      <a:pPr marL="0" marR="0" algn="ctr">
                        <a:lnSpc>
                          <a:spcPct val="107000"/>
                        </a:lnSpc>
                        <a:spcAft>
                          <a:spcPts val="800"/>
                        </a:spcAft>
                        <a:buNone/>
                      </a:pPr>
                      <a:r>
                        <a:rPr lang="en-US" sz="1600" b="1" dirty="0">
                          <a:effectLst/>
                          <a:latin typeface="Bahnschrift Condensed" panose="020B0502040204020203" pitchFamily="34" charset="0"/>
                        </a:rPr>
                        <a:t> </a:t>
                      </a:r>
                      <a:r>
                        <a:rPr lang="en-US" sz="1600" b="1" dirty="0" err="1">
                          <a:effectLst/>
                          <a:latin typeface="Bahnschrift Condensed" panose="020B0502040204020203" pitchFamily="34" charset="0"/>
                        </a:rPr>
                        <a:t>KQ</a:t>
                      </a:r>
                      <a:r>
                        <a:rPr lang="en-US" sz="1600" b="1" dirty="0">
                          <a:effectLst/>
                          <a:latin typeface="Bahnschrift Condensed" panose="020B0502040204020203" pitchFamily="34" charset="0"/>
                        </a:rPr>
                        <a:t> </a:t>
                      </a:r>
                      <a:r>
                        <a:rPr lang="en-US" sz="1600" b="1" dirty="0" err="1">
                          <a:effectLst/>
                          <a:latin typeface="Bahnschrift Condensed" panose="020B0502040204020203" pitchFamily="34" charset="0"/>
                        </a:rPr>
                        <a:t>Xếp</a:t>
                      </a:r>
                      <a:r>
                        <a:rPr lang="en-US" sz="1600" b="1" dirty="0">
                          <a:effectLst/>
                          <a:latin typeface="Bahnschrift Condensed" panose="020B0502040204020203" pitchFamily="34" charset="0"/>
                        </a:rPr>
                        <a:t> </a:t>
                      </a:r>
                      <a:r>
                        <a:rPr lang="en-US" sz="1600" b="1" dirty="0" err="1">
                          <a:effectLst/>
                          <a:latin typeface="Bahnschrift Condensed" panose="020B0502040204020203" pitchFamily="34" charset="0"/>
                        </a:rPr>
                        <a:t>hạng</a:t>
                      </a:r>
                      <a:r>
                        <a:rPr lang="en-US" sz="1600" b="1" dirty="0">
                          <a:effectLst/>
                          <a:latin typeface="Bahnschrift Condensed" panose="020B0502040204020203" pitchFamily="34" charset="0"/>
                        </a:rPr>
                        <a:t> 2025</a:t>
                      </a:r>
                      <a:endParaRPr lang="en-US" sz="1600" b="1"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solidFill>
                      <a:schemeClr val="accent2">
                        <a:lumMod val="40000"/>
                        <a:lumOff val="60000"/>
                      </a:schemeClr>
                    </a:solidFill>
                  </a:tcPr>
                </a:tc>
                <a:extLst>
                  <a:ext uri="{0D108BD9-81ED-4DB2-BD59-A6C34878D82A}">
                    <a16:rowId xmlns:a16="http://schemas.microsoft.com/office/drawing/2014/main" val="3104931162"/>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1</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Duy Tân</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127</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1309657982"/>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2</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Quốc </a:t>
                      </a:r>
                      <a:r>
                        <a:rPr lang="en-US" sz="1600" dirty="0" err="1">
                          <a:effectLst/>
                          <a:latin typeface="Bahnschrift Condensed" panose="020B0502040204020203" pitchFamily="34" charset="0"/>
                        </a:rPr>
                        <a:t>gia</a:t>
                      </a:r>
                      <a:r>
                        <a:rPr lang="en-US" sz="1600" dirty="0">
                          <a:effectLst/>
                          <a:latin typeface="Bahnschrift Condensed" panose="020B0502040204020203" pitchFamily="34" charset="0"/>
                        </a:rPr>
                        <a:t> Hà </a:t>
                      </a:r>
                      <a:r>
                        <a:rPr lang="en-US" sz="1600" dirty="0" err="1">
                          <a:effectLst/>
                          <a:latin typeface="Bahnschrift Condensed" panose="020B0502040204020203" pitchFamily="34" charset="0"/>
                        </a:rPr>
                        <a:t>Nội</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161</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3691080382"/>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3</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Quốc </a:t>
                      </a:r>
                      <a:r>
                        <a:rPr lang="en-US" sz="1600" dirty="0" err="1">
                          <a:effectLst/>
                          <a:latin typeface="Bahnschrift Condensed" panose="020B0502040204020203" pitchFamily="34" charset="0"/>
                        </a:rPr>
                        <a:t>gia</a:t>
                      </a:r>
                      <a:r>
                        <a:rPr lang="en-US" sz="1600" dirty="0">
                          <a:effectLst/>
                          <a:latin typeface="Bahnschrift Condensed" panose="020B0502040204020203" pitchFamily="34" charset="0"/>
                        </a:rPr>
                        <a:t> TP </a:t>
                      </a:r>
                      <a:r>
                        <a:rPr lang="en-US" sz="1600" dirty="0" err="1">
                          <a:effectLst/>
                          <a:latin typeface="Bahnschrift Condensed" panose="020B0502040204020203" pitchFamily="34" charset="0"/>
                        </a:rPr>
                        <a:t>HCM</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a:effectLst/>
                          <a:latin typeface="Bahnschrift Condensed" panose="020B0502040204020203" pitchFamily="34" charset="0"/>
                        </a:rPr>
                        <a:t>184</a:t>
                      </a:r>
                      <a:endParaRPr lang="en-US" sz="160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1892023982"/>
                  </a:ext>
                </a:extLst>
              </a:tr>
              <a:tr h="309009">
                <a:tc>
                  <a:txBody>
                    <a:bodyPr/>
                    <a:lstStyle/>
                    <a:p>
                      <a:pPr marL="0" marR="0" algn="ctr">
                        <a:lnSpc>
                          <a:spcPct val="107000"/>
                        </a:lnSpc>
                        <a:spcAft>
                          <a:spcPts val="800"/>
                        </a:spcAft>
                        <a:buNone/>
                      </a:pPr>
                      <a:r>
                        <a:rPr lang="en-US" sz="1600">
                          <a:effectLst/>
                          <a:latin typeface="Bahnschrift Condensed" panose="020B0502040204020203" pitchFamily="34" charset="0"/>
                        </a:rPr>
                        <a:t>4</a:t>
                      </a:r>
                      <a:endParaRPr lang="en-US" sz="160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Tôn Đức Thắng</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199</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1597543032"/>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5</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Nguyễn </a:t>
                      </a:r>
                      <a:r>
                        <a:rPr lang="en-US" sz="1600" dirty="0" err="1">
                          <a:effectLst/>
                          <a:latin typeface="Bahnschrift Condensed" panose="020B0502040204020203" pitchFamily="34" charset="0"/>
                        </a:rPr>
                        <a:t>Tất</a:t>
                      </a:r>
                      <a:r>
                        <a:rPr lang="en-US" sz="1600" dirty="0">
                          <a:effectLst/>
                          <a:latin typeface="Bahnschrift Condensed" panose="020B0502040204020203" pitchFamily="34" charset="0"/>
                        </a:rPr>
                        <a:t> Thành</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a:effectLst/>
                          <a:latin typeface="Bahnschrift Condensed" panose="020B0502040204020203" pitchFamily="34" charset="0"/>
                        </a:rPr>
                        <a:t>333</a:t>
                      </a:r>
                      <a:endParaRPr lang="en-US" sz="160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1694155202"/>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6</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Huế</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348</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933338823"/>
                  </a:ext>
                </a:extLst>
              </a:tr>
              <a:tr h="309009">
                <a:tc>
                  <a:txBody>
                    <a:bodyPr/>
                    <a:lstStyle/>
                    <a:p>
                      <a:pPr marL="0" marR="0" algn="ctr">
                        <a:lnSpc>
                          <a:spcPct val="107000"/>
                        </a:lnSpc>
                        <a:spcAft>
                          <a:spcPts val="800"/>
                        </a:spcAft>
                        <a:buNone/>
                      </a:pPr>
                      <a:r>
                        <a:rPr lang="en-US" sz="1600">
                          <a:effectLst/>
                          <a:latin typeface="Bahnschrift Condensed" panose="020B0502040204020203" pitchFamily="34" charset="0"/>
                        </a:rPr>
                        <a:t>7</a:t>
                      </a:r>
                      <a:endParaRPr lang="en-US" sz="160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Kinh </a:t>
                      </a:r>
                      <a:r>
                        <a:rPr lang="en-US" sz="1600" dirty="0" err="1">
                          <a:effectLst/>
                          <a:latin typeface="Bahnschrift Condensed" panose="020B0502040204020203" pitchFamily="34" charset="0"/>
                        </a:rPr>
                        <a:t>tế</a:t>
                      </a:r>
                      <a:r>
                        <a:rPr lang="en-US" sz="1600" dirty="0">
                          <a:effectLst/>
                          <a:latin typeface="Bahnschrift Condensed" panose="020B0502040204020203" pitchFamily="34" charset="0"/>
                        </a:rPr>
                        <a:t> TP </a:t>
                      </a:r>
                      <a:r>
                        <a:rPr lang="en-US" sz="1600" dirty="0" err="1">
                          <a:effectLst/>
                          <a:latin typeface="Bahnschrift Condensed" panose="020B0502040204020203" pitchFamily="34" charset="0"/>
                        </a:rPr>
                        <a:t>HCM</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a:effectLst/>
                          <a:latin typeface="Bahnschrift Condensed" panose="020B0502040204020203" pitchFamily="34" charset="0"/>
                        </a:rPr>
                        <a:t>369</a:t>
                      </a:r>
                      <a:endParaRPr lang="en-US" sz="160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2402630802"/>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8</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Bách</a:t>
                      </a:r>
                      <a:r>
                        <a:rPr lang="en-US" sz="1600" dirty="0">
                          <a:effectLst/>
                          <a:latin typeface="Bahnschrift Condensed" panose="020B0502040204020203" pitchFamily="34" charset="0"/>
                        </a:rPr>
                        <a:t> khoa Hà </a:t>
                      </a:r>
                      <a:r>
                        <a:rPr lang="en-US" sz="1600" dirty="0" err="1">
                          <a:effectLst/>
                          <a:latin typeface="Bahnschrift Condensed" panose="020B0502040204020203" pitchFamily="34" charset="0"/>
                        </a:rPr>
                        <a:t>Nội</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388</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3089220322"/>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9</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Sư</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phạm</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Kỹ</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thuật</a:t>
                      </a:r>
                      <a:r>
                        <a:rPr lang="en-US" sz="1600" dirty="0">
                          <a:effectLst/>
                          <a:latin typeface="Bahnschrift Condensed" panose="020B0502040204020203" pitchFamily="34" charset="0"/>
                        </a:rPr>
                        <a:t> TP </a:t>
                      </a:r>
                      <a:r>
                        <a:rPr lang="en-US" sz="1600" dirty="0" err="1">
                          <a:effectLst/>
                          <a:latin typeface="Bahnschrift Condensed" panose="020B0502040204020203" pitchFamily="34" charset="0"/>
                        </a:rPr>
                        <a:t>HCM</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421-430</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92926622"/>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10</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Đà</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Nẵng</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421-430</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1493130061"/>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11</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Giao </a:t>
                      </a:r>
                      <a:r>
                        <a:rPr lang="en-US" sz="1600" dirty="0" err="1">
                          <a:effectLst/>
                          <a:latin typeface="Bahnschrift Condensed" panose="020B0502040204020203" pitchFamily="34" charset="0"/>
                        </a:rPr>
                        <a:t>thông</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Vận</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tải</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481-490</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1558708637"/>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12</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Văn Lang</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491-500</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2556615123"/>
                  </a:ext>
                </a:extLst>
              </a:tr>
              <a:tr h="309009">
                <a:tc>
                  <a:txBody>
                    <a:bodyPr/>
                    <a:lstStyle/>
                    <a:p>
                      <a:pPr marL="0" marR="0" algn="ctr">
                        <a:lnSpc>
                          <a:spcPct val="107000"/>
                        </a:lnSpc>
                        <a:spcAft>
                          <a:spcPts val="800"/>
                        </a:spcAft>
                        <a:buNone/>
                      </a:pPr>
                      <a:r>
                        <a:rPr lang="en-US" sz="1600">
                          <a:effectLst/>
                          <a:latin typeface="Bahnschrift Condensed" panose="020B0502040204020203" pitchFamily="34" charset="0"/>
                        </a:rPr>
                        <a:t>13</a:t>
                      </a:r>
                      <a:endParaRPr lang="en-US" sz="160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Công </a:t>
                      </a:r>
                      <a:r>
                        <a:rPr lang="en-US" sz="1600" dirty="0" err="1">
                          <a:effectLst/>
                          <a:latin typeface="Bahnschrift Condensed" panose="020B0502040204020203" pitchFamily="34" charset="0"/>
                        </a:rPr>
                        <a:t>nghiệp</a:t>
                      </a:r>
                      <a:r>
                        <a:rPr lang="en-US" sz="1600" dirty="0">
                          <a:effectLst/>
                          <a:latin typeface="Bahnschrift Condensed" panose="020B0502040204020203" pitchFamily="34" charset="0"/>
                        </a:rPr>
                        <a:t> TP </a:t>
                      </a:r>
                      <a:r>
                        <a:rPr lang="en-US" sz="1600" dirty="0" err="1">
                          <a:effectLst/>
                          <a:latin typeface="Bahnschrift Condensed" panose="020B0502040204020203" pitchFamily="34" charset="0"/>
                        </a:rPr>
                        <a:t>HCM</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501-520</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2425325413"/>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14</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Cần</a:t>
                      </a:r>
                      <a:r>
                        <a:rPr lang="en-US" sz="1600" dirty="0">
                          <a:effectLst/>
                          <a:latin typeface="Bahnschrift Condensed" panose="020B0502040204020203" pitchFamily="34" charset="0"/>
                        </a:rPr>
                        <a:t> Thơ</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521-540</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3935829411"/>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15</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Mở</a:t>
                      </a:r>
                      <a:r>
                        <a:rPr lang="en-US" sz="1600" dirty="0">
                          <a:effectLst/>
                          <a:latin typeface="Bahnschrift Condensed" panose="020B0502040204020203" pitchFamily="34" charset="0"/>
                        </a:rPr>
                        <a:t> TP </a:t>
                      </a:r>
                      <a:r>
                        <a:rPr lang="en-US" sz="1600" dirty="0" err="1">
                          <a:effectLst/>
                          <a:latin typeface="Bahnschrift Condensed" panose="020B0502040204020203" pitchFamily="34" charset="0"/>
                        </a:rPr>
                        <a:t>HCM</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a:effectLst/>
                          <a:latin typeface="Bahnschrift Condensed" panose="020B0502040204020203" pitchFamily="34" charset="0"/>
                        </a:rPr>
                        <a:t>701-750</a:t>
                      </a:r>
                      <a:endParaRPr lang="en-US" sz="160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2806412650"/>
                  </a:ext>
                </a:extLst>
              </a:tr>
              <a:tr h="309009">
                <a:tc>
                  <a:txBody>
                    <a:bodyPr/>
                    <a:lstStyle/>
                    <a:p>
                      <a:pPr marL="0" marR="0" algn="ctr">
                        <a:lnSpc>
                          <a:spcPct val="107000"/>
                        </a:lnSpc>
                        <a:spcAft>
                          <a:spcPts val="800"/>
                        </a:spcAft>
                        <a:buNone/>
                      </a:pPr>
                      <a:r>
                        <a:rPr lang="en-US" sz="1600" dirty="0">
                          <a:effectLst/>
                          <a:latin typeface="Bahnschrift Condensed" panose="020B0502040204020203" pitchFamily="34" charset="0"/>
                        </a:rPr>
                        <a:t>16</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dirty="0" err="1">
                          <a:effectLst/>
                          <a:latin typeface="Bahnschrift Condensed" panose="020B0502040204020203" pitchFamily="34" charset="0"/>
                        </a:rPr>
                        <a:t>Đại</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học</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Sư</a:t>
                      </a:r>
                      <a:r>
                        <a:rPr lang="en-US" sz="1600" dirty="0">
                          <a:effectLst/>
                          <a:latin typeface="Bahnschrift Condensed" panose="020B0502040204020203" pitchFamily="34" charset="0"/>
                        </a:rPr>
                        <a:t> </a:t>
                      </a:r>
                      <a:r>
                        <a:rPr lang="en-US" sz="1600" dirty="0" err="1">
                          <a:effectLst/>
                          <a:latin typeface="Bahnschrift Condensed" panose="020B0502040204020203" pitchFamily="34" charset="0"/>
                        </a:rPr>
                        <a:t>phạm</a:t>
                      </a:r>
                      <a:r>
                        <a:rPr lang="en-US" sz="1600" dirty="0">
                          <a:effectLst/>
                          <a:latin typeface="Bahnschrift Condensed" panose="020B0502040204020203" pitchFamily="34" charset="0"/>
                        </a:rPr>
                        <a:t> Hà </a:t>
                      </a:r>
                      <a:r>
                        <a:rPr lang="en-US" sz="1600" dirty="0" err="1">
                          <a:effectLst/>
                          <a:latin typeface="Bahnschrift Condensed" panose="020B0502040204020203" pitchFamily="34" charset="0"/>
                        </a:rPr>
                        <a:t>Nội</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dirty="0">
                          <a:effectLst/>
                          <a:latin typeface="Bahnschrift Condensed" panose="020B0502040204020203" pitchFamily="34" charset="0"/>
                        </a:rPr>
                        <a:t>751-800</a:t>
                      </a:r>
                      <a:endParaRPr lang="en-US" sz="1600" dirty="0">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453828502"/>
                  </a:ext>
                </a:extLst>
              </a:tr>
              <a:tr h="309009">
                <a:tc>
                  <a:txBody>
                    <a:bodyPr/>
                    <a:lstStyle/>
                    <a:p>
                      <a:pPr marL="0" marR="0" algn="ctr">
                        <a:lnSpc>
                          <a:spcPct val="107000"/>
                        </a:lnSpc>
                        <a:spcAft>
                          <a:spcPts val="800"/>
                        </a:spcAft>
                        <a:buNone/>
                      </a:pPr>
                      <a:r>
                        <a:rPr lang="en-US" sz="1600" b="1" dirty="0">
                          <a:solidFill>
                            <a:srgbClr val="0000FF"/>
                          </a:solidFill>
                          <a:effectLst/>
                          <a:latin typeface="Bahnschrift Condensed" panose="020B0502040204020203" pitchFamily="34" charset="0"/>
                        </a:rPr>
                        <a:t>17</a:t>
                      </a:r>
                      <a:endParaRPr lang="en-US" sz="1600" b="1" dirty="0">
                        <a:solidFill>
                          <a:srgbClr val="0000FF"/>
                        </a:solidFill>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nSpc>
                          <a:spcPct val="107000"/>
                        </a:lnSpc>
                        <a:spcAft>
                          <a:spcPts val="800"/>
                        </a:spcAft>
                        <a:buNone/>
                      </a:pPr>
                      <a:r>
                        <a:rPr lang="en-US" sz="1600" b="1" dirty="0" err="1">
                          <a:solidFill>
                            <a:srgbClr val="0000FF"/>
                          </a:solidFill>
                          <a:effectLst/>
                          <a:latin typeface="Bahnschrift Condensed" panose="020B0502040204020203" pitchFamily="34" charset="0"/>
                        </a:rPr>
                        <a:t>Đại</a:t>
                      </a:r>
                      <a:r>
                        <a:rPr lang="en-US" sz="1600" b="1" dirty="0">
                          <a:solidFill>
                            <a:srgbClr val="0000FF"/>
                          </a:solidFill>
                          <a:effectLst/>
                          <a:latin typeface="Bahnschrift Condensed" panose="020B0502040204020203" pitchFamily="34" charset="0"/>
                        </a:rPr>
                        <a:t> </a:t>
                      </a:r>
                      <a:r>
                        <a:rPr lang="en-US" sz="1600" b="1" dirty="0" err="1">
                          <a:solidFill>
                            <a:srgbClr val="0000FF"/>
                          </a:solidFill>
                          <a:effectLst/>
                          <a:latin typeface="Bahnschrift Condensed" panose="020B0502040204020203" pitchFamily="34" charset="0"/>
                        </a:rPr>
                        <a:t>học</a:t>
                      </a:r>
                      <a:r>
                        <a:rPr lang="en-US" sz="1600" b="1" dirty="0">
                          <a:solidFill>
                            <a:srgbClr val="0000FF"/>
                          </a:solidFill>
                          <a:effectLst/>
                          <a:latin typeface="Bahnschrift Condensed" panose="020B0502040204020203" pitchFamily="34" charset="0"/>
                        </a:rPr>
                        <a:t> Vinh</a:t>
                      </a:r>
                      <a:endParaRPr lang="en-US" sz="1600" b="1" dirty="0">
                        <a:solidFill>
                          <a:srgbClr val="0000FF"/>
                        </a:solidFill>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tc>
                  <a:txBody>
                    <a:bodyPr/>
                    <a:lstStyle/>
                    <a:p>
                      <a:pPr marL="0" marR="0" algn="ctr">
                        <a:lnSpc>
                          <a:spcPct val="107000"/>
                        </a:lnSpc>
                        <a:spcAft>
                          <a:spcPts val="800"/>
                        </a:spcAft>
                        <a:buNone/>
                      </a:pPr>
                      <a:r>
                        <a:rPr lang="en-US" sz="1600" b="1" dirty="0">
                          <a:solidFill>
                            <a:srgbClr val="0000FF"/>
                          </a:solidFill>
                          <a:effectLst/>
                          <a:latin typeface="Bahnschrift Condensed" panose="020B0502040204020203" pitchFamily="34" charset="0"/>
                        </a:rPr>
                        <a:t>851-900</a:t>
                      </a:r>
                      <a:endParaRPr lang="en-US" sz="1600" b="1" dirty="0">
                        <a:solidFill>
                          <a:srgbClr val="0000FF"/>
                        </a:solidFill>
                        <a:effectLst/>
                        <a:latin typeface="Bahnschrift Condensed" panose="020B0502040204020203" pitchFamily="34" charset="0"/>
                        <a:ea typeface="Aptos" panose="020B0004020202020204" pitchFamily="34" charset="0"/>
                        <a:cs typeface="Calibri" panose="020F0502020204030204" pitchFamily="34" charset="0"/>
                      </a:endParaRPr>
                    </a:p>
                  </a:txBody>
                  <a:tcPr marL="33756" marR="33756" marT="33756" marB="33756" anchor="ctr"/>
                </a:tc>
                <a:extLst>
                  <a:ext uri="{0D108BD9-81ED-4DB2-BD59-A6C34878D82A}">
                    <a16:rowId xmlns:a16="http://schemas.microsoft.com/office/drawing/2014/main" val="1096955219"/>
                  </a:ext>
                </a:extLst>
              </a:tr>
            </a:tbl>
          </a:graphicData>
        </a:graphic>
      </p:graphicFrame>
      <p:sp>
        <p:nvSpPr>
          <p:cNvPr id="6" name="Rectangle 5">
            <a:extLst>
              <a:ext uri="{FF2B5EF4-FFF2-40B4-BE49-F238E27FC236}">
                <a16:creationId xmlns:a16="http://schemas.microsoft.com/office/drawing/2014/main" id="{AA33DD5B-2B03-60BC-9543-299032903A75}"/>
              </a:ext>
            </a:extLst>
          </p:cNvPr>
          <p:cNvSpPr/>
          <p:nvPr/>
        </p:nvSpPr>
        <p:spPr>
          <a:xfrm>
            <a:off x="1620145" y="5297543"/>
            <a:ext cx="7462486" cy="629175"/>
          </a:xfrm>
          <a:prstGeom prst="rect">
            <a:avLst/>
          </a:prstGeom>
          <a:noFill/>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C561D6A-E66E-9C72-8209-12375D44FB5A}"/>
              </a:ext>
            </a:extLst>
          </p:cNvPr>
          <p:cNvSpPr/>
          <p:nvPr/>
        </p:nvSpPr>
        <p:spPr>
          <a:xfrm>
            <a:off x="1620145" y="4668368"/>
            <a:ext cx="7462486" cy="629175"/>
          </a:xfrm>
          <a:prstGeom prst="rect">
            <a:avLst/>
          </a:prstGeom>
          <a:noFill/>
          <a:ln w="3810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AF54BC-9140-EF1B-EECC-AF69FB2F76B8}"/>
              </a:ext>
            </a:extLst>
          </p:cNvPr>
          <p:cNvSpPr/>
          <p:nvPr/>
        </p:nvSpPr>
        <p:spPr>
          <a:xfrm>
            <a:off x="1620145" y="4039193"/>
            <a:ext cx="7462486" cy="629175"/>
          </a:xfrm>
          <a:prstGeom prst="rect">
            <a:avLst/>
          </a:prstGeom>
          <a:noFill/>
          <a:ln w="38100">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294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32B71415-AD36-35FE-7E58-F59F21F9C6D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1D70894-D41A-B029-5F3A-AE7C0AF107E8}"/>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F1B896E4-5B3B-556A-6348-4243A32148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7863195F-F8AD-8550-1D07-ADBEAEE12F4C}"/>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2" name="Chart 1">
            <a:extLst>
              <a:ext uri="{FF2B5EF4-FFF2-40B4-BE49-F238E27FC236}">
                <a16:creationId xmlns:a16="http://schemas.microsoft.com/office/drawing/2014/main" id="{2ED6F23A-33D1-7C3E-3FD6-CEB0C8892DB2}"/>
              </a:ext>
            </a:extLst>
          </p:cNvPr>
          <p:cNvGraphicFramePr>
            <a:graphicFrameLocks/>
          </p:cNvGraphicFramePr>
          <p:nvPr>
            <p:extLst>
              <p:ext uri="{D42A27DB-BD31-4B8C-83A1-F6EECF244321}">
                <p14:modId xmlns:p14="http://schemas.microsoft.com/office/powerpoint/2010/main" val="3562187939"/>
              </p:ext>
            </p:extLst>
          </p:nvPr>
        </p:nvGraphicFramePr>
        <p:xfrm>
          <a:off x="-148132" y="489715"/>
          <a:ext cx="12340132" cy="58191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3687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0B317F13-97A7-8E0A-DABD-7DA526DD3C5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178D7AD-1CD2-7BE1-7D45-E6965766A8BF}"/>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F1808924-C015-94AC-8F13-8074ADEA4F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CF124FE1-E42E-6122-6E63-78B36185AAD4}"/>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2" name="Chart 1">
            <a:extLst>
              <a:ext uri="{FF2B5EF4-FFF2-40B4-BE49-F238E27FC236}">
                <a16:creationId xmlns:a16="http://schemas.microsoft.com/office/drawing/2014/main" id="{DA360AB5-5C9B-6346-C821-D9243E0C1B04}"/>
              </a:ext>
            </a:extLst>
          </p:cNvPr>
          <p:cNvGraphicFramePr>
            <a:graphicFrameLocks/>
          </p:cNvGraphicFramePr>
          <p:nvPr>
            <p:extLst>
              <p:ext uri="{D42A27DB-BD31-4B8C-83A1-F6EECF244321}">
                <p14:modId xmlns:p14="http://schemas.microsoft.com/office/powerpoint/2010/main" val="2361980484"/>
              </p:ext>
            </p:extLst>
          </p:nvPr>
        </p:nvGraphicFramePr>
        <p:xfrm>
          <a:off x="76781" y="642175"/>
          <a:ext cx="12033783" cy="5735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027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252FF586-DAF8-02E1-874D-5FDE928169F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44A5EC4-522F-1D80-9754-21AB2F310C1F}"/>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A5F69C99-B295-64FA-4BF8-72DC0C0D19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7E749EB4-A608-67D9-B961-2AE7A9A6AEB4}"/>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BAD00948-30E9-24A0-317E-CC237C51899B}"/>
              </a:ext>
            </a:extLst>
          </p:cNvPr>
          <p:cNvGraphicFramePr>
            <a:graphicFrameLocks/>
          </p:cNvGraphicFramePr>
          <p:nvPr>
            <p:extLst>
              <p:ext uri="{D42A27DB-BD31-4B8C-83A1-F6EECF244321}">
                <p14:modId xmlns:p14="http://schemas.microsoft.com/office/powerpoint/2010/main" val="2403008276"/>
              </p:ext>
            </p:extLst>
          </p:nvPr>
        </p:nvGraphicFramePr>
        <p:xfrm>
          <a:off x="132623" y="531989"/>
          <a:ext cx="11838339" cy="5722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1239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F4E745BB-043D-C4F7-0B39-5E9D659442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1387686-B7A1-ECE5-1661-D1096A41E1DC}"/>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9C36B853-BCE8-AEC2-6C8F-CBDDD2BEDB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9E29E49A-28A2-241F-3EBF-5BE8C72865A8}"/>
              </a:ext>
            </a:extLst>
          </p:cNvPr>
          <p:cNvSpPr txBox="1">
            <a:spLocks/>
          </p:cNvSpPr>
          <p:nvPr/>
        </p:nvSpPr>
        <p:spPr>
          <a:xfrm>
            <a:off x="5432" y="6406408"/>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BFCFAAEC-F72D-BB09-A6FB-A8620DB14A44}"/>
              </a:ext>
            </a:extLst>
          </p:cNvPr>
          <p:cNvGraphicFramePr>
            <a:graphicFrameLocks/>
          </p:cNvGraphicFramePr>
          <p:nvPr>
            <p:extLst>
              <p:ext uri="{D42A27DB-BD31-4B8C-83A1-F6EECF244321}">
                <p14:modId xmlns:p14="http://schemas.microsoft.com/office/powerpoint/2010/main" val="4143122094"/>
              </p:ext>
            </p:extLst>
          </p:nvPr>
        </p:nvGraphicFramePr>
        <p:xfrm>
          <a:off x="97723" y="531989"/>
          <a:ext cx="11984921" cy="5845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3205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41AB11F5-C9D5-1549-713C-62042B1D4FB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58A00B7-EC62-BA61-729C-8A185D97F33C}"/>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C7E9A277-356D-5F25-B502-5B702AAB5A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0D0027E6-56D6-4B7F-CF17-C6344BCBD20D}"/>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2" name="Chart 1">
            <a:extLst>
              <a:ext uri="{FF2B5EF4-FFF2-40B4-BE49-F238E27FC236}">
                <a16:creationId xmlns:a16="http://schemas.microsoft.com/office/drawing/2014/main" id="{1F38A64F-6986-16F0-C3DA-33288619CF5A}"/>
              </a:ext>
            </a:extLst>
          </p:cNvPr>
          <p:cNvGraphicFramePr>
            <a:graphicFrameLocks/>
          </p:cNvGraphicFramePr>
          <p:nvPr>
            <p:extLst>
              <p:ext uri="{D42A27DB-BD31-4B8C-83A1-F6EECF244321}">
                <p14:modId xmlns:p14="http://schemas.microsoft.com/office/powerpoint/2010/main" val="3533400972"/>
              </p:ext>
            </p:extLst>
          </p:nvPr>
        </p:nvGraphicFramePr>
        <p:xfrm>
          <a:off x="76782" y="531989"/>
          <a:ext cx="12005861" cy="58452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0400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06A3F436-4145-E6D3-9065-D566BB7D5C6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51BA9DF-604E-1788-7954-5B6802A1E6DD}"/>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0D8A91F3-BDA5-7951-20A6-A934E9A1C9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131B5463-1BCE-DEE7-8B99-DFA1D7E00881}"/>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F9F29ABD-4D0B-8BED-596E-537CEDBF57FC}"/>
              </a:ext>
            </a:extLst>
          </p:cNvPr>
          <p:cNvGraphicFramePr>
            <a:graphicFrameLocks/>
          </p:cNvGraphicFramePr>
          <p:nvPr>
            <p:extLst>
              <p:ext uri="{D42A27DB-BD31-4B8C-83A1-F6EECF244321}">
                <p14:modId xmlns:p14="http://schemas.microsoft.com/office/powerpoint/2010/main" val="1881908188"/>
              </p:ext>
            </p:extLst>
          </p:nvPr>
        </p:nvGraphicFramePr>
        <p:xfrm>
          <a:off x="62821" y="531989"/>
          <a:ext cx="12061703" cy="5845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9643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034C68FD-18B4-778A-0329-4F899538491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26D4860-36D7-58BE-9310-899B204ED5B6}"/>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ED9A8F3C-4094-5886-3689-560F36639E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B258BAD7-EA0F-9558-98C6-512AF08A8A85}"/>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73B74899-F4E4-2B9A-1914-81065AD583ED}"/>
              </a:ext>
            </a:extLst>
          </p:cNvPr>
          <p:cNvGraphicFramePr>
            <a:graphicFrameLocks/>
          </p:cNvGraphicFramePr>
          <p:nvPr>
            <p:extLst>
              <p:ext uri="{D42A27DB-BD31-4B8C-83A1-F6EECF244321}">
                <p14:modId xmlns:p14="http://schemas.microsoft.com/office/powerpoint/2010/main" val="2406369323"/>
              </p:ext>
            </p:extLst>
          </p:nvPr>
        </p:nvGraphicFramePr>
        <p:xfrm>
          <a:off x="167524" y="593313"/>
          <a:ext cx="11628934" cy="5556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0792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11A24E2-867B-64E1-3CBF-4C7A3302F89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B032350-83BE-B1B9-F17C-FAC54C140BA2}"/>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D0DD13D7-476D-5265-DADE-EB05DD9F27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230D5E5D-7D6A-58BA-9676-D08C0C26E573}"/>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1CF080F8-6DFD-E51D-D514-11B79156A70F}"/>
              </a:ext>
            </a:extLst>
          </p:cNvPr>
          <p:cNvGraphicFramePr>
            <a:graphicFrameLocks/>
          </p:cNvGraphicFramePr>
          <p:nvPr>
            <p:extLst>
              <p:ext uri="{D42A27DB-BD31-4B8C-83A1-F6EECF244321}">
                <p14:modId xmlns:p14="http://schemas.microsoft.com/office/powerpoint/2010/main" val="3001916443"/>
              </p:ext>
            </p:extLst>
          </p:nvPr>
        </p:nvGraphicFramePr>
        <p:xfrm>
          <a:off x="-5433" y="661369"/>
          <a:ext cx="12184225" cy="57158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5209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8D02B9F0-7921-742A-6D81-2F86DD0947A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E9D93FA-6FC5-C15D-8C08-64DE016259F2}"/>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F90439BC-BDAE-FFFA-358B-7427F83194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8546B6B9-9D9E-DF02-0E5E-E76CF81D5471}"/>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F8C21013-925A-0F56-9625-6894B4931224}"/>
              </a:ext>
            </a:extLst>
          </p:cNvPr>
          <p:cNvGraphicFramePr>
            <a:graphicFrameLocks/>
          </p:cNvGraphicFramePr>
          <p:nvPr>
            <p:extLst>
              <p:ext uri="{D42A27DB-BD31-4B8C-83A1-F6EECF244321}">
                <p14:modId xmlns:p14="http://schemas.microsoft.com/office/powerpoint/2010/main" val="96914211"/>
              </p:ext>
            </p:extLst>
          </p:nvPr>
        </p:nvGraphicFramePr>
        <p:xfrm>
          <a:off x="-62820" y="739895"/>
          <a:ext cx="12186568" cy="54096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7788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3B53E21-4459-8C2E-6A20-76641D18861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0EAD200-180C-128C-2AC2-8E1D6E45DBD5}"/>
              </a:ext>
            </a:extLst>
          </p:cNvPr>
          <p:cNvGrpSpPr/>
          <p:nvPr/>
        </p:nvGrpSpPr>
        <p:grpSpPr>
          <a:xfrm>
            <a:off x="18474" y="6409712"/>
            <a:ext cx="12155055" cy="394732"/>
            <a:chOff x="0" y="4847451"/>
            <a:chExt cx="9116291" cy="296049"/>
          </a:xfrm>
        </p:grpSpPr>
        <p:sp>
          <p:nvSpPr>
            <p:cNvPr id="10" name="Rectangle 9">
              <a:extLst>
                <a:ext uri="{FF2B5EF4-FFF2-40B4-BE49-F238E27FC236}">
                  <a16:creationId xmlns:a16="http://schemas.microsoft.com/office/drawing/2014/main" id="{C7DF1474-0C90-17EF-C825-E6F41E4929B0}"/>
                </a:ext>
              </a:extLst>
            </p:cNvPr>
            <p:cNvSpPr/>
            <p:nvPr/>
          </p:nvSpPr>
          <p:spPr>
            <a:xfrm>
              <a:off x="0" y="4857750"/>
              <a:ext cx="9116291" cy="2857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a:endParaRPr>
            </a:p>
          </p:txBody>
        </p:sp>
        <p:sp>
          <p:nvSpPr>
            <p:cNvPr id="11" name="TextBox 91">
              <a:extLst>
                <a:ext uri="{FF2B5EF4-FFF2-40B4-BE49-F238E27FC236}">
                  <a16:creationId xmlns:a16="http://schemas.microsoft.com/office/drawing/2014/main" id="{B6EBFCAB-2B43-4072-AF9A-5B8E82330951}"/>
                </a:ext>
              </a:extLst>
            </p:cNvPr>
            <p:cNvSpPr txBox="1"/>
            <p:nvPr/>
          </p:nvSpPr>
          <p:spPr>
            <a:xfrm>
              <a:off x="13855" y="4847451"/>
              <a:ext cx="9053945" cy="2596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spcBef>
                  <a:spcPts val="1200"/>
                </a:spcBef>
                <a:spcAft>
                  <a:spcPts val="600"/>
                </a:spcAft>
              </a:pPr>
              <a:r>
                <a:rPr lang="en-US" sz="1600" b="1" dirty="0" err="1">
                  <a:solidFill>
                    <a:srgbClr val="FFFF00"/>
                  </a:solidFill>
                  <a:latin typeface="Bahnschrift SemiBold Condensed" panose="020B0502040204020203" pitchFamily="34" charset="0"/>
                </a:rPr>
                <a:t>Hội</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nghị</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đầu</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tư</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phát</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triển</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CTĐT</a:t>
              </a:r>
              <a:endParaRPr lang="vi-VN" sz="1600" b="1" dirty="0">
                <a:solidFill>
                  <a:srgbClr val="FFFF00"/>
                </a:solidFill>
                <a:latin typeface="Bahnschrift SemiBold Condensed" panose="020B0502040204020203" pitchFamily="34" charset="0"/>
              </a:endParaRPr>
            </a:p>
          </p:txBody>
        </p:sp>
      </p:grpSp>
      <p:sp>
        <p:nvSpPr>
          <p:cNvPr id="7" name="Title 1">
            <a:extLst>
              <a:ext uri="{FF2B5EF4-FFF2-40B4-BE49-F238E27FC236}">
                <a16:creationId xmlns:a16="http://schemas.microsoft.com/office/drawing/2014/main" id="{794A1BE1-4BC5-0C84-E736-B8C927D84A7C}"/>
              </a:ext>
            </a:extLst>
          </p:cNvPr>
          <p:cNvSpPr txBox="1">
            <a:spLocks/>
          </p:cNvSpPr>
          <p:nvPr/>
        </p:nvSpPr>
        <p:spPr>
          <a:xfrm>
            <a:off x="0" y="6032"/>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defTabSz="1219170"/>
            <a:r>
              <a:rPr lang="en-US" sz="3100" dirty="0">
                <a:solidFill>
                  <a:schemeClr val="tx1"/>
                </a:solidFill>
                <a:latin typeface="Bahnschrift Condensed" panose="020B0502040204020203" pitchFamily="34" charset="0"/>
              </a:rPr>
              <a:t>         1.1. </a:t>
            </a:r>
            <a:r>
              <a:rPr lang="en-US" sz="3100" dirty="0" err="1">
                <a:solidFill>
                  <a:srgbClr val="3333FF"/>
                </a:solidFill>
                <a:latin typeface="Bahnschrift Condensed" panose="020B0502040204020203" pitchFamily="34" charset="0"/>
              </a:rPr>
              <a:t>Đối</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sánh</a:t>
            </a:r>
            <a:r>
              <a:rPr lang="en-US" sz="3100" dirty="0">
                <a:solidFill>
                  <a:srgbClr val="3333FF"/>
                </a:solidFill>
                <a:latin typeface="Bahnschrift Condensed" panose="020B0502040204020203" pitchFamily="34" charset="0"/>
              </a:rPr>
              <a:t> CĐR </a:t>
            </a:r>
            <a:r>
              <a:rPr lang="en-US" sz="3100" dirty="0" err="1">
                <a:solidFill>
                  <a:srgbClr val="3333FF"/>
                </a:solidFill>
                <a:latin typeface="Bahnschrift Condensed" panose="020B0502040204020203" pitchFamily="34" charset="0"/>
              </a:rPr>
              <a:t>với</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khung</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trình</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độ</a:t>
            </a:r>
            <a:r>
              <a:rPr lang="en-US" sz="3100" dirty="0">
                <a:solidFill>
                  <a:srgbClr val="3333FF"/>
                </a:solidFill>
                <a:latin typeface="Bahnschrift Condensed" panose="020B0502040204020203" pitchFamily="34" charset="0"/>
              </a:rPr>
              <a:t> Quốc </a:t>
            </a:r>
            <a:r>
              <a:rPr lang="en-US" sz="3100" dirty="0" err="1">
                <a:solidFill>
                  <a:srgbClr val="3333FF"/>
                </a:solidFill>
                <a:latin typeface="Bahnschrift Condensed" panose="020B0502040204020203" pitchFamily="34" charset="0"/>
              </a:rPr>
              <a:t>gia</a:t>
            </a:r>
            <a:endParaRPr lang="vi-VN" sz="3100" dirty="0">
              <a:solidFill>
                <a:srgbClr val="C00000"/>
              </a:solidFill>
              <a:latin typeface="Bahnschrift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F3ADD974-FC21-D1AD-A78A-0592ADC9DD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1513" y="-53349"/>
            <a:ext cx="760474" cy="760474"/>
          </a:xfrm>
          <a:prstGeom prst="rect">
            <a:avLst/>
          </a:prstGeom>
        </p:spPr>
      </p:pic>
      <p:pic>
        <p:nvPicPr>
          <p:cNvPr id="13" name="Picture 12">
            <a:extLst>
              <a:ext uri="{FF2B5EF4-FFF2-40B4-BE49-F238E27FC236}">
                <a16:creationId xmlns:a16="http://schemas.microsoft.com/office/drawing/2014/main" id="{27ED0EDB-AF3A-F633-304A-3510AB9520D3}"/>
              </a:ext>
            </a:extLst>
          </p:cNvPr>
          <p:cNvPicPr>
            <a:picLocks noChangeAspect="1"/>
          </p:cNvPicPr>
          <p:nvPr/>
        </p:nvPicPr>
        <p:blipFill>
          <a:blip r:embed="rId4"/>
          <a:stretch>
            <a:fillRect/>
          </a:stretch>
        </p:blipFill>
        <p:spPr>
          <a:xfrm>
            <a:off x="314961" y="724923"/>
            <a:ext cx="11623040" cy="5692633"/>
          </a:xfrm>
          <a:prstGeom prst="rect">
            <a:avLst/>
          </a:prstGeom>
        </p:spPr>
      </p:pic>
    </p:spTree>
    <p:extLst>
      <p:ext uri="{BB962C8B-B14F-4D97-AF65-F5344CB8AC3E}">
        <p14:creationId xmlns:p14="http://schemas.microsoft.com/office/powerpoint/2010/main" val="3208572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E198916E-292F-8D60-3115-7DE741851AA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92DEF6D-7745-4DAC-94A9-46F1479DB319}"/>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39E73D47-D9F2-632F-E231-6280E38197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C5C8A9B0-2393-FD6F-EA43-131E6A0B3357}"/>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F6C38088-0085-3E1B-6D39-4397A7A779E7}"/>
              </a:ext>
            </a:extLst>
          </p:cNvPr>
          <p:cNvGraphicFramePr>
            <a:graphicFrameLocks/>
          </p:cNvGraphicFramePr>
          <p:nvPr>
            <p:extLst>
              <p:ext uri="{D42A27DB-BD31-4B8C-83A1-F6EECF244321}">
                <p14:modId xmlns:p14="http://schemas.microsoft.com/office/powerpoint/2010/main" val="4272957723"/>
              </p:ext>
            </p:extLst>
          </p:nvPr>
        </p:nvGraphicFramePr>
        <p:xfrm>
          <a:off x="97723" y="586333"/>
          <a:ext cx="11991902" cy="56748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2196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9465C55F-E663-91B0-199E-22C0331FB86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A50ED89-C9C7-E285-DDC4-A4037DC5D736}"/>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2.9.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ĐỐI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SÁNH</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KẾT</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QUẢ</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kumimoji="0" lang="en-US" sz="2800" b="1" i="0" u="none" strike="noStrike" kern="1200" cap="none" spc="0" normalizeH="0" baseline="0" noProof="0" dirty="0" err="1">
                <a:ln>
                  <a:noFill/>
                </a:ln>
                <a:solidFill>
                  <a:prstClr val="black"/>
                </a:solidFill>
                <a:effectLst/>
                <a:uLnTx/>
                <a:uFillTx/>
                <a:latin typeface="Bahnschrift SemiBold Condensed" panose="020B0502040204020203" pitchFamily="34" charset="0"/>
                <a:ea typeface="+mj-ea"/>
                <a:cs typeface="+mj-cs"/>
              </a:rPr>
              <a:t>VỚI</a:t>
            </a:r>
            <a:r>
              <a:rPr kumimoji="0" lang="en-US" sz="2800" b="1" i="0" u="none" strike="noStrike" kern="1200" cap="none" spc="0" normalizeH="0" baseline="0" noProof="0" dirty="0">
                <a:ln>
                  <a:noFill/>
                </a:ln>
                <a:solidFill>
                  <a:prstClr val="black"/>
                </a:solidFill>
                <a:effectLst/>
                <a:uLnTx/>
                <a:uFillTx/>
                <a:latin typeface="Bahnschrift SemiBold Condensed" panose="020B0502040204020203" pitchFamily="34" charset="0"/>
                <a:ea typeface="+mj-ea"/>
                <a:cs typeface="+mj-cs"/>
              </a:rPr>
              <a:t> </a:t>
            </a:r>
            <a:r>
              <a:rPr lang="en-US" dirty="0">
                <a:solidFill>
                  <a:srgbClr val="0000FF"/>
                </a:solidFill>
                <a:latin typeface="Bahnschrift SemiBold Condensed" panose="020B0502040204020203" pitchFamily="34" charset="0"/>
              </a:rPr>
              <a:t>CÁC TRƯỜNG </a:t>
            </a:r>
            <a:r>
              <a:rPr lang="en-US" dirty="0" err="1">
                <a:solidFill>
                  <a:srgbClr val="0000FF"/>
                </a:solidFill>
                <a:latin typeface="Bahnschrift SemiBold Condensed" panose="020B0502040204020203" pitchFamily="34" charset="0"/>
              </a:rPr>
              <a:t>CỦA</a:t>
            </a:r>
            <a:r>
              <a:rPr lang="en-US" dirty="0">
                <a:solidFill>
                  <a:srgbClr val="0000FF"/>
                </a:solidFill>
                <a:latin typeface="Bahnschrift SemiBold Condensed" panose="020B0502040204020203" pitchFamily="34" charset="0"/>
              </a:rPr>
              <a:t> VIỆT NAM</a:t>
            </a:r>
            <a:endParaRPr kumimoji="0" lang="vi-VN" sz="3300" b="1" i="0" u="none" strike="noStrike" kern="1200" cap="none" spc="0" normalizeH="0" baseline="0" noProof="0" dirty="0">
              <a:ln>
                <a:noFill/>
              </a:ln>
              <a:solidFill>
                <a:srgbClr val="0000FF"/>
              </a:solidFill>
              <a:effectLst/>
              <a:uLnTx/>
              <a:uFillTx/>
              <a:latin typeface="Bahnschrift SemiBold Condensed" panose="020B0502040204020203" pitchFamily="34" charset="0"/>
              <a:ea typeface="+mj-ea"/>
              <a:cs typeface="+mj-cs"/>
            </a:endParaRPr>
          </a:p>
        </p:txBody>
      </p:sp>
      <p:pic>
        <p:nvPicPr>
          <p:cNvPr id="4" name="Picture 3" descr="Logo&#10;&#10;Description automatically generated">
            <a:extLst>
              <a:ext uri="{FF2B5EF4-FFF2-40B4-BE49-F238E27FC236}">
                <a16:creationId xmlns:a16="http://schemas.microsoft.com/office/drawing/2014/main" id="{C4B4CED2-306C-480C-6B24-25E2A1247E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3" y="-168144"/>
            <a:ext cx="628650" cy="628650"/>
          </a:xfrm>
          <a:prstGeom prst="rect">
            <a:avLst/>
          </a:prstGeom>
        </p:spPr>
      </p:pic>
      <p:sp>
        <p:nvSpPr>
          <p:cNvPr id="12" name="Title 1">
            <a:extLst>
              <a:ext uri="{FF2B5EF4-FFF2-40B4-BE49-F238E27FC236}">
                <a16:creationId xmlns:a16="http://schemas.microsoft.com/office/drawing/2014/main" id="{7F6D1AD4-4463-80D8-02DD-C5B3F6A00935}"/>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10000"/>
              </a:lnSpc>
              <a:spcBef>
                <a:spcPts val="1200"/>
              </a:spcBef>
              <a:spcAft>
                <a:spcPts val="600"/>
              </a:spcAft>
              <a:buClrTx/>
              <a:buSzTx/>
              <a:buFontTx/>
              <a:buNone/>
              <a:tabLst/>
              <a:defRPr/>
            </a:pPr>
            <a:r>
              <a:rPr kumimoji="0" lang="en-US" sz="1800" b="1" i="0" u="none" strike="noStrike" kern="1200" cap="none" spc="0" normalizeH="0" baseline="0" noProof="0" dirty="0" err="1">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Hội</a:t>
            </a:r>
            <a:r>
              <a:rPr kumimoji="0" lang="en-US"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nghị</a:t>
            </a:r>
            <a:r>
              <a:rPr kumimoji="0" lang="en-US"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triển</a:t>
            </a:r>
            <a:r>
              <a:rPr kumimoji="0" lang="en-US"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khai</a:t>
            </a:r>
            <a:r>
              <a:rPr kumimoji="0" lang="en-US"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Kế</a:t>
            </a:r>
            <a:r>
              <a:rPr kumimoji="0" lang="en-US"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hoạch</a:t>
            </a:r>
            <a:r>
              <a:rPr kumimoji="0" lang="en-US"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công</a:t>
            </a:r>
            <a:r>
              <a:rPr kumimoji="0" lang="en-US"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tác</a:t>
            </a:r>
            <a:r>
              <a:rPr kumimoji="0" lang="en-US"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năm</a:t>
            </a:r>
            <a:r>
              <a:rPr kumimoji="0" lang="en-US"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rPr>
              <a:t> 2025</a:t>
            </a:r>
            <a:endParaRPr kumimoji="0" lang="vi-VN" sz="1800" b="1" i="0" u="none" strike="noStrike" kern="1200" cap="none" spc="0" normalizeH="0" baseline="0" noProof="0" dirty="0">
              <a:ln>
                <a:noFill/>
              </a:ln>
              <a:solidFill>
                <a:srgbClr val="FFFF00"/>
              </a:solidFill>
              <a:effectLst/>
              <a:uLnTx/>
              <a:uFillTx/>
              <a:latin typeface="Bahnschrift SemiBold Condensed" panose="020B0502040204020203" pitchFamily="34" charset="0"/>
              <a:ea typeface="+mj-ea"/>
              <a:cs typeface="Times New Roman" panose="02020603050405020304" pitchFamily="18" charset="0"/>
            </a:endParaRPr>
          </a:p>
        </p:txBody>
      </p:sp>
      <p:graphicFrame>
        <p:nvGraphicFramePr>
          <p:cNvPr id="5" name="Chart 4">
            <a:extLst>
              <a:ext uri="{FF2B5EF4-FFF2-40B4-BE49-F238E27FC236}">
                <a16:creationId xmlns:a16="http://schemas.microsoft.com/office/drawing/2014/main" id="{4091400F-03BF-95E7-D2B7-68338DF39DDD}"/>
              </a:ext>
            </a:extLst>
          </p:cNvPr>
          <p:cNvGraphicFramePr>
            <a:graphicFrameLocks/>
          </p:cNvGraphicFramePr>
          <p:nvPr>
            <p:extLst>
              <p:ext uri="{D42A27DB-BD31-4B8C-83A1-F6EECF244321}">
                <p14:modId xmlns:p14="http://schemas.microsoft.com/office/powerpoint/2010/main" val="692781516"/>
              </p:ext>
            </p:extLst>
          </p:nvPr>
        </p:nvGraphicFramePr>
        <p:xfrm>
          <a:off x="0" y="531989"/>
          <a:ext cx="11998104" cy="57012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5736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43F5E-C689-D0C9-A9BA-9BF0844826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F2C198-FE2E-0225-A880-5789B8165664}"/>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3</a:t>
            </a:r>
            <a:br>
              <a:rPr lang="en-US" sz="4400" dirty="0">
                <a:latin typeface="Bahnschrift Condensed" panose="020B0502040204020203" pitchFamily="34" charset="0"/>
                <a:cs typeface="Arial" panose="020B0604020202020204" pitchFamily="34" charset="0"/>
              </a:rPr>
            </a:br>
            <a:r>
              <a:rPr lang="en-US" sz="4400" dirty="0" err="1">
                <a:latin typeface="Bahnschrift Condensed" panose="020B0502040204020203" pitchFamily="34" charset="0"/>
                <a:cs typeface="Arial" panose="020B0604020202020204" pitchFamily="34" charset="0"/>
              </a:rPr>
              <a:t>MỘT</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SỐ</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KHUYẾN</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NGHỊ</a:t>
            </a:r>
            <a:endParaRPr lang="en-US" sz="4400" dirty="0">
              <a:latin typeface="Bahnschrift 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3051622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4C6D209B-C520-4265-4764-34CBD19F7E0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9643E2D-0A4A-3220-734C-FD84DCE866D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err="1">
                <a:solidFill>
                  <a:schemeClr val="tx1"/>
                </a:solidFill>
                <a:latin typeface="Bahnschrift SemiBold Condensed" panose="020B0502040204020203" pitchFamily="34" charset="0"/>
              </a:rPr>
              <a:t>MỘT</a:t>
            </a:r>
            <a:r>
              <a:rPr lang="en-US" sz="3200" dirty="0">
                <a:solidFill>
                  <a:schemeClr val="tx1"/>
                </a:solidFill>
                <a:latin typeface="Bahnschrift SemiBold Condensed" panose="020B0502040204020203" pitchFamily="34" charset="0"/>
              </a:rPr>
              <a:t> </a:t>
            </a:r>
            <a:r>
              <a:rPr lang="en-US" sz="3200" dirty="0" err="1">
                <a:solidFill>
                  <a:schemeClr val="tx1"/>
                </a:solidFill>
                <a:latin typeface="Bahnschrift SemiBold Condensed" panose="020B0502040204020203" pitchFamily="34" charset="0"/>
              </a:rPr>
              <a:t>SỐ</a:t>
            </a:r>
            <a:r>
              <a:rPr lang="en-US" sz="3200" dirty="0">
                <a:solidFill>
                  <a:schemeClr val="tx1"/>
                </a:solidFill>
                <a:latin typeface="Bahnschrift SemiBold Condensed" panose="020B0502040204020203" pitchFamily="34" charset="0"/>
              </a:rPr>
              <a:t> </a:t>
            </a:r>
            <a:r>
              <a:rPr lang="en-US" sz="3200" dirty="0" err="1">
                <a:solidFill>
                  <a:schemeClr val="tx1"/>
                </a:solidFill>
                <a:latin typeface="Bahnschrift SemiBold Condensed" panose="020B0502040204020203" pitchFamily="34" charset="0"/>
              </a:rPr>
              <a:t>KHUYẾN</a:t>
            </a:r>
            <a:r>
              <a:rPr lang="en-US" sz="3200" dirty="0">
                <a:solidFill>
                  <a:schemeClr val="tx1"/>
                </a:solidFill>
                <a:latin typeface="Bahnschrift SemiBold Condensed" panose="020B0502040204020203" pitchFamily="34" charset="0"/>
              </a:rPr>
              <a:t> </a:t>
            </a:r>
            <a:r>
              <a:rPr lang="en-US" sz="3200" dirty="0" err="1">
                <a:solidFill>
                  <a:schemeClr val="tx1"/>
                </a:solidFill>
                <a:latin typeface="Bahnschrift SemiBold Condensed" panose="020B0502040204020203" pitchFamily="34" charset="0"/>
              </a:rPr>
              <a:t>NGHỊ</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1A20F5BE-065E-6C19-5475-F1953F05AC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sp>
        <p:nvSpPr>
          <p:cNvPr id="20" name="Title 1">
            <a:extLst>
              <a:ext uri="{FF2B5EF4-FFF2-40B4-BE49-F238E27FC236}">
                <a16:creationId xmlns:a16="http://schemas.microsoft.com/office/drawing/2014/main" id="{42F50875-8456-B431-709F-8322998998ED}"/>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sp>
        <p:nvSpPr>
          <p:cNvPr id="10" name="Rectangle 9">
            <a:extLst>
              <a:ext uri="{FF2B5EF4-FFF2-40B4-BE49-F238E27FC236}">
                <a16:creationId xmlns:a16="http://schemas.microsoft.com/office/drawing/2014/main" id="{7D2F5685-3132-27EB-6C4C-700735CEFCE2}"/>
              </a:ext>
            </a:extLst>
          </p:cNvPr>
          <p:cNvSpPr/>
          <p:nvPr/>
        </p:nvSpPr>
        <p:spPr>
          <a:xfrm>
            <a:off x="0" y="767112"/>
            <a:ext cx="12131505" cy="546559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Wingdings" panose="05000000000000000000" pitchFamily="2" charset="2"/>
              <a:buChar char="v"/>
            </a:pPr>
            <a:r>
              <a:rPr lang="en-US" sz="2400" dirty="0" err="1">
                <a:solidFill>
                  <a:schemeClr val="tx1"/>
                </a:solidFill>
                <a:latin typeface="Bahnschrift Condensed" panose="020B0502040204020203" pitchFamily="34" charset="0"/>
              </a:rPr>
              <a:t>Đối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sánh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CTĐT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là</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yêu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cầu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bắt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buộc</a:t>
            </a:r>
            <a:r>
              <a:rPr lang="en-US" sz="2400" dirty="0">
                <a:solidFill>
                  <a:schemeClr val="tx1"/>
                </a:solidFill>
                <a:latin typeface="Bahnschrift Condensed" panose="020B0502040204020203" pitchFamily="34" charset="0"/>
              </a:rPr>
              <a:t>;</a:t>
            </a:r>
          </a:p>
          <a:p>
            <a:pPr marL="514350" indent="-514350">
              <a:lnSpc>
                <a:spcPct val="150000"/>
              </a:lnSpc>
              <a:buFont typeface="Wingdings" panose="05000000000000000000" pitchFamily="2" charset="2"/>
              <a:buChar char="v"/>
            </a:pPr>
            <a:r>
              <a:rPr lang="en-US" sz="2400" dirty="0" err="1">
                <a:solidFill>
                  <a:schemeClr val="tx1"/>
                </a:solidFill>
                <a:latin typeface="Bahnschrift Condensed" panose="020B0502040204020203" pitchFamily="34" charset="0"/>
              </a:rPr>
              <a:t>GV</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chủ</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trì</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ngành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đối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sánh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ngành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của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mình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để</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xác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định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vị</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trí</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nào</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trong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bảng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xếp</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hạng</a:t>
            </a:r>
            <a:r>
              <a:rPr lang="en-US" sz="2400" dirty="0">
                <a:solidFill>
                  <a:schemeClr val="tx1"/>
                </a:solidFill>
                <a:latin typeface="Bahnschrift Condensed" panose="020B0502040204020203" pitchFamily="34" charset="0"/>
              </a:rPr>
              <a:t> ở </a:t>
            </a:r>
            <a:r>
              <a:rPr lang="en-US" sz="2400" dirty="0" err="1">
                <a:solidFill>
                  <a:schemeClr val="tx1"/>
                </a:solidFill>
                <a:latin typeface="Bahnschrift Condensed" panose="020B0502040204020203" pitchFamily="34" charset="0"/>
              </a:rPr>
              <a:t>thời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điểm</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hiện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tại</a:t>
            </a:r>
            <a:r>
              <a:rPr lang="en-US" sz="2400" dirty="0">
                <a:solidFill>
                  <a:schemeClr val="tx1"/>
                </a:solidFill>
                <a:latin typeface="Bahnschrift Condensed" panose="020B0502040204020203" pitchFamily="34" charset="0"/>
              </a:rPr>
              <a:t>;</a:t>
            </a:r>
          </a:p>
          <a:p>
            <a:pPr marL="514350" indent="-514350">
              <a:lnSpc>
                <a:spcPct val="150000"/>
              </a:lnSpc>
              <a:buFont typeface="Wingdings" panose="05000000000000000000" pitchFamily="2" charset="2"/>
              <a:buChar char="v"/>
            </a:pPr>
            <a:r>
              <a:rPr lang="en-US" sz="2400" dirty="0" err="1">
                <a:solidFill>
                  <a:schemeClr val="tx1"/>
                </a:solidFill>
                <a:latin typeface="Bahnschrift Condensed" panose="020B0502040204020203" pitchFamily="34" charset="0"/>
              </a:rPr>
              <a:t>Đề</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xuất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phấn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đấu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sẽ</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đạt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vị</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thế</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nào</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đến</a:t>
            </a:r>
            <a:r>
              <a:rPr lang="en-US" sz="2400" dirty="0">
                <a:solidFill>
                  <a:schemeClr val="tx1"/>
                </a:solidFill>
                <a:latin typeface="Bahnschrift Condensed" panose="020B0502040204020203" pitchFamily="34" charset="0"/>
              </a:rPr>
              <a:t> 2030:</a:t>
            </a:r>
          </a:p>
          <a:p>
            <a:pPr marL="971550" lvl="1" indent="-514350">
              <a:lnSpc>
                <a:spcPct val="150000"/>
              </a:lnSpc>
              <a:buFont typeface="Wingdings" panose="05000000000000000000" pitchFamily="2" charset="2"/>
              <a:buChar char="ü"/>
            </a:pPr>
            <a:r>
              <a:rPr lang="en-US" sz="2000" dirty="0" err="1">
                <a:solidFill>
                  <a:srgbClr val="0000FF"/>
                </a:solidFill>
                <a:latin typeface="Bahnschrift Condensed" panose="020B0502040204020203" pitchFamily="34" charset="0"/>
              </a:rPr>
              <a:t>Xác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định</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tiêu</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chí</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chỉ</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số</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cần</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đạt</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để</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đến</a:t>
            </a:r>
            <a:r>
              <a:rPr lang="en-US" sz="2000" dirty="0">
                <a:solidFill>
                  <a:srgbClr val="0000FF"/>
                </a:solidFill>
                <a:latin typeface="Bahnschrift Condensed" panose="020B0502040204020203" pitchFamily="34" charset="0"/>
              </a:rPr>
              <a:t> 2030 </a:t>
            </a:r>
            <a:r>
              <a:rPr lang="en-US" sz="2000" dirty="0" err="1">
                <a:solidFill>
                  <a:srgbClr val="0000FF"/>
                </a:solidFill>
                <a:latin typeface="Bahnschrift Condensed" panose="020B0502040204020203" pitchFamily="34" charset="0"/>
              </a:rPr>
              <a:t>đạt</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được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thứ</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hạng</a:t>
            </a:r>
            <a:endParaRPr lang="en-US" sz="2000" dirty="0">
              <a:solidFill>
                <a:srgbClr val="0000FF"/>
              </a:solidFill>
              <a:latin typeface="Bahnschrift Condensed" panose="020B0502040204020203" pitchFamily="34" charset="0"/>
            </a:endParaRPr>
          </a:p>
          <a:p>
            <a:pPr marL="971550" lvl="1" indent="-514350">
              <a:lnSpc>
                <a:spcPct val="150000"/>
              </a:lnSpc>
              <a:buFont typeface="Wingdings" panose="05000000000000000000" pitchFamily="2" charset="2"/>
              <a:buChar char="ü"/>
            </a:pPr>
            <a:r>
              <a:rPr lang="en-US" sz="2000" dirty="0" err="1">
                <a:solidFill>
                  <a:srgbClr val="0000FF"/>
                </a:solidFill>
                <a:latin typeface="Bahnschrift Condensed" panose="020B0502040204020203" pitchFamily="34" charset="0"/>
              </a:rPr>
              <a:t>Xác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định</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định</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hướng</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đầu</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tư</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để</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đạt</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được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chỉ</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số</a:t>
            </a:r>
            <a:r>
              <a:rPr lang="en-US" sz="2000" dirty="0">
                <a:solidFill>
                  <a:srgbClr val="0000FF"/>
                </a:solidFill>
                <a:latin typeface="Bahnschrift Condensed" panose="020B0502040204020203" pitchFamily="34" charset="0"/>
              </a:rPr>
              <a:t> ( </a:t>
            </a:r>
            <a:r>
              <a:rPr lang="en-US" sz="2000" dirty="0" err="1">
                <a:solidFill>
                  <a:srgbClr val="FF0000"/>
                </a:solidFill>
                <a:latin typeface="Bahnschrift Condensed" panose="020B0502040204020203" pitchFamily="34" charset="0"/>
              </a:rPr>
              <a:t>Phát</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triển</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CTĐT</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Đầu</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tư</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NCKH</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Đầu</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tư</a:t>
            </a:r>
            <a:r>
              <a:rPr lang="en-US" sz="2000" dirty="0">
                <a:solidFill>
                  <a:srgbClr val="FF0000"/>
                </a:solidFill>
                <a:latin typeface="Bahnschrift Condensed" panose="020B0502040204020203" pitchFamily="34" charset="0"/>
              </a:rPr>
              <a:t> PT </a:t>
            </a:r>
            <a:r>
              <a:rPr lang="en-US" sz="2000" dirty="0" err="1">
                <a:solidFill>
                  <a:srgbClr val="FF0000"/>
                </a:solidFill>
                <a:latin typeface="Bahnschrift Condensed" panose="020B0502040204020203" pitchFamily="34" charset="0"/>
              </a:rPr>
              <a:t>đội</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ngũ</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Đầu</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tư</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CSVC</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trang</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thiết</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bị</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mạng</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lưới</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nghiên</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hợp</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tác</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quốc</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tế.v.v</a:t>
            </a:r>
            <a:r>
              <a:rPr lang="en-US" sz="2000" dirty="0">
                <a:solidFill>
                  <a:srgbClr val="FF0000"/>
                </a:solidFill>
                <a:latin typeface="Bahnschrift Condensed" panose="020B0502040204020203" pitchFamily="34" charset="0"/>
              </a:rPr>
              <a:t>. .)</a:t>
            </a:r>
          </a:p>
          <a:p>
            <a:pPr marL="285750" indent="-285750">
              <a:lnSpc>
                <a:spcPct val="150000"/>
              </a:lnSpc>
              <a:buFont typeface="Wingdings" panose="05000000000000000000" pitchFamily="2" charset="2"/>
              <a:buChar char="v"/>
            </a:pPr>
            <a:r>
              <a:rPr lang="en-US" sz="2400" dirty="0" err="1">
                <a:solidFill>
                  <a:schemeClr val="tx1"/>
                </a:solidFill>
                <a:latin typeface="Bahnschrift Condensed" panose="020B0502040204020203" pitchFamily="34" charset="0"/>
              </a:rPr>
              <a:t>Đưa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hoạt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động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đối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sánh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CTĐT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vào</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kế</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hoach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năm</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học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của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từng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ĐVĐT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để</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triển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khai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hàng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năm</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làm</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cơ</a:t>
            </a:r>
            <a:r>
              <a:rPr lang="en-US" sz="2400" dirty="0">
                <a:solidFill>
                  <a:schemeClr val="tx1"/>
                </a:solidFill>
                <a:latin typeface="Bahnschrift Condensed" panose="020B0502040204020203" pitchFamily="34" charset="0"/>
              </a:rPr>
              <a:t> sở </a:t>
            </a:r>
            <a:r>
              <a:rPr lang="en-US" sz="2400" dirty="0" err="1">
                <a:solidFill>
                  <a:schemeClr val="tx1"/>
                </a:solidFill>
                <a:latin typeface="Bahnschrift Condensed" panose="020B0502040204020203" pitchFamily="34" charset="0"/>
              </a:rPr>
              <a:t>cải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tiết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chất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lượng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và</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đáp</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ứng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yêu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cầu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của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Bộ</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GD&amp;ĐT</a:t>
            </a:r>
            <a:r>
              <a:rPr lang="en-US" sz="2400" dirty="0">
                <a:solidFill>
                  <a:schemeClr val="tx1"/>
                </a:solidFill>
                <a:latin typeface="Bahnschrift Condensed" panose="020B0502040204020203" pitchFamily="34" charset="0"/>
              </a:rPr>
              <a:t>. </a:t>
            </a:r>
          </a:p>
          <a:p>
            <a:pPr marL="285750" indent="-285750">
              <a:lnSpc>
                <a:spcPct val="150000"/>
              </a:lnSpc>
              <a:buFont typeface="Wingdings" panose="05000000000000000000" pitchFamily="2" charset="2"/>
              <a:buChar char="v"/>
            </a:pPr>
            <a:r>
              <a:rPr lang="en-US" sz="2400" dirty="0" err="1">
                <a:solidFill>
                  <a:schemeClr val="tx1"/>
                </a:solidFill>
                <a:latin typeface="Bahnschrift Condensed" panose="020B0502040204020203" pitchFamily="34" charset="0"/>
              </a:rPr>
              <a:t>Nhà</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trường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cần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có</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tạo</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điều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kiện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để</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GV</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chủ</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trì</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CTĐT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tham</a:t>
            </a:r>
            <a:r>
              <a:rPr lang="en-US" sz="2400" dirty="0">
                <a:solidFill>
                  <a:schemeClr val="tx1"/>
                </a:solidFill>
                <a:latin typeface="Bahnschrift Condensed" panose="020B0502040204020203" pitchFamily="34" charset="0"/>
              </a:rPr>
              <a:t> quan </a:t>
            </a:r>
            <a:r>
              <a:rPr lang="en-US" sz="2400" dirty="0" err="1">
                <a:solidFill>
                  <a:schemeClr val="tx1"/>
                </a:solidFill>
                <a:latin typeface="Bahnschrift Condensed" panose="020B0502040204020203" pitchFamily="34" charset="0"/>
              </a:rPr>
              <a:t>học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hỏi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mô</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hình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các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CTĐT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của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CSGD</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trong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và</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ngoài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nước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đạt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thứ</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hạng</a:t>
            </a:r>
            <a:r>
              <a:rPr lang="en-US" sz="2400" dirty="0">
                <a:solidFill>
                  <a:schemeClr val="tx1"/>
                </a:solidFill>
                <a:latin typeface="Bahnschrift Condensed" panose="020B0502040204020203" pitchFamily="34" charset="0"/>
              </a:rPr>
              <a:t> </a:t>
            </a:r>
            <a:r>
              <a:rPr lang="en-US" sz="2400">
                <a:solidFill>
                  <a:schemeClr val="tx1"/>
                </a:solidFill>
                <a:latin typeface="Bahnschrift Condensed" panose="020B0502040204020203" pitchFamily="34" charset="0"/>
              </a:rPr>
              <a:t>cao</a:t>
            </a:r>
            <a:endParaRPr lang="en-US" sz="2400" dirty="0">
              <a:solidFill>
                <a:schemeClr val="tx1"/>
              </a:solidFill>
              <a:latin typeface="Bahnschrift Condensed" panose="020B0502040204020203" pitchFamily="34" charset="0"/>
            </a:endParaRPr>
          </a:p>
        </p:txBody>
      </p:sp>
      <p:sp>
        <p:nvSpPr>
          <p:cNvPr id="7" name="Rectangle 1">
            <a:extLst>
              <a:ext uri="{FF2B5EF4-FFF2-40B4-BE49-F238E27FC236}">
                <a16:creationId xmlns:a16="http://schemas.microsoft.com/office/drawing/2014/main" id="{AE1BA0A9-E7F4-4B45-BAAA-8FDE3D2FA335}"/>
              </a:ext>
            </a:extLst>
          </p:cNvPr>
          <p:cNvSpPr>
            <a:spLocks noChangeArrowheads="1"/>
          </p:cNvSpPr>
          <p:nvPr/>
        </p:nvSpPr>
        <p:spPr bwMode="auto">
          <a:xfrm>
            <a:off x="5461000" y="3757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4990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barn(inVertical)">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barn(inVertical)">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barn(inVertical)">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barn(inVertical)">
                                      <p:cBhvr>
                                        <p:cTn id="4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812800" y="1898017"/>
            <a:ext cx="10305360" cy="838911"/>
          </a:xfrm>
        </p:spPr>
        <p:txBody>
          <a:bodyPr>
            <a:noAutofit/>
          </a:bodyPr>
          <a:lstStyle/>
          <a:p>
            <a:pPr algn="ctr"/>
            <a:r>
              <a:rPr lang="en-US" sz="8000" b="1" i="1" dirty="0">
                <a:latin typeface="Times New Roman" panose="02020603050405020304" pitchFamily="18" charset="0"/>
                <a:cs typeface="Times New Roman" panose="02020603050405020304" pitchFamily="18" charset="0"/>
              </a:rPr>
              <a:t>Thank you!</a:t>
            </a:r>
            <a:endParaRPr lang="vi-VN" sz="8000" b="1" i="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B4C6F30-CF98-9A88-3A49-376AD3F27EA0}"/>
              </a:ext>
            </a:extLst>
          </p:cNvPr>
          <p:cNvPicPr>
            <a:picLocks noChangeAspect="1"/>
          </p:cNvPicPr>
          <p:nvPr/>
        </p:nvPicPr>
        <p:blipFill>
          <a:blip r:embed="rId3"/>
          <a:stretch>
            <a:fillRect/>
          </a:stretch>
        </p:blipFill>
        <p:spPr>
          <a:xfrm>
            <a:off x="-94511" y="2955"/>
            <a:ext cx="12357397" cy="6855044"/>
          </a:xfrm>
          <a:prstGeom prst="rect">
            <a:avLst/>
          </a:prstGeom>
        </p:spPr>
      </p:pic>
    </p:spTree>
    <p:extLst>
      <p:ext uri="{BB962C8B-B14F-4D97-AF65-F5344CB8AC3E}">
        <p14:creationId xmlns:p14="http://schemas.microsoft.com/office/powerpoint/2010/main" val="268536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3B53E21-4459-8C2E-6A20-76641D18861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0EAD200-180C-128C-2AC2-8E1D6E45DBD5}"/>
              </a:ext>
            </a:extLst>
          </p:cNvPr>
          <p:cNvGrpSpPr/>
          <p:nvPr/>
        </p:nvGrpSpPr>
        <p:grpSpPr>
          <a:xfrm>
            <a:off x="18474" y="6409712"/>
            <a:ext cx="12155055" cy="394732"/>
            <a:chOff x="0" y="4847451"/>
            <a:chExt cx="9116291" cy="296049"/>
          </a:xfrm>
        </p:grpSpPr>
        <p:sp>
          <p:nvSpPr>
            <p:cNvPr id="10" name="Rectangle 9">
              <a:extLst>
                <a:ext uri="{FF2B5EF4-FFF2-40B4-BE49-F238E27FC236}">
                  <a16:creationId xmlns:a16="http://schemas.microsoft.com/office/drawing/2014/main" id="{C7DF1474-0C90-17EF-C825-E6F41E4929B0}"/>
                </a:ext>
              </a:extLst>
            </p:cNvPr>
            <p:cNvSpPr/>
            <p:nvPr/>
          </p:nvSpPr>
          <p:spPr>
            <a:xfrm>
              <a:off x="0" y="4857750"/>
              <a:ext cx="9116291" cy="2857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a:endParaRPr>
            </a:p>
          </p:txBody>
        </p:sp>
        <p:sp>
          <p:nvSpPr>
            <p:cNvPr id="11" name="TextBox 91">
              <a:extLst>
                <a:ext uri="{FF2B5EF4-FFF2-40B4-BE49-F238E27FC236}">
                  <a16:creationId xmlns:a16="http://schemas.microsoft.com/office/drawing/2014/main" id="{B6EBFCAB-2B43-4072-AF9A-5B8E82330951}"/>
                </a:ext>
              </a:extLst>
            </p:cNvPr>
            <p:cNvSpPr txBox="1"/>
            <p:nvPr/>
          </p:nvSpPr>
          <p:spPr>
            <a:xfrm>
              <a:off x="13855" y="4847451"/>
              <a:ext cx="9053945"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spcBef>
                  <a:spcPts val="1200"/>
                </a:spcBef>
                <a:spcAft>
                  <a:spcPts val="600"/>
                </a:spcAft>
              </a:pPr>
              <a:r>
                <a:rPr lang="en-US" sz="1600" dirty="0" err="1">
                  <a:solidFill>
                    <a:srgbClr val="FFFF00"/>
                  </a:solidFill>
                  <a:latin typeface="Bahnschrift SemiBold Condensed" panose="020B0502040204020203" pitchFamily="34" charset="0"/>
                </a:rPr>
                <a:t>Hội</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nghị</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đầu</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tư</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phát</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triển</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CTĐT</a:t>
              </a:r>
              <a:r>
                <a:rPr lang="en-US" sz="1600" dirty="0">
                  <a:solidFill>
                    <a:srgbClr val="FFFF00"/>
                  </a:solidFill>
                  <a:latin typeface="Bahnschrift SemiBold Condensed" panose="020B0502040204020203" pitchFamily="34" charset="0"/>
                </a:rPr>
                <a:t>.</a:t>
              </a:r>
              <a:endParaRPr lang="vi-VN" sz="1600" dirty="0">
                <a:solidFill>
                  <a:srgbClr val="FFFF00"/>
                </a:solidFill>
                <a:latin typeface="Bahnschrift SemiBold Condensed" panose="020B0502040204020203" pitchFamily="34" charset="0"/>
              </a:endParaRPr>
            </a:p>
          </p:txBody>
        </p:sp>
      </p:grpSp>
      <p:sp>
        <p:nvSpPr>
          <p:cNvPr id="7" name="Title 1">
            <a:extLst>
              <a:ext uri="{FF2B5EF4-FFF2-40B4-BE49-F238E27FC236}">
                <a16:creationId xmlns:a16="http://schemas.microsoft.com/office/drawing/2014/main" id="{794A1BE1-4BC5-0C84-E736-B8C927D84A7C}"/>
              </a:ext>
            </a:extLst>
          </p:cNvPr>
          <p:cNvSpPr txBox="1">
            <a:spLocks/>
          </p:cNvSpPr>
          <p:nvPr/>
        </p:nvSpPr>
        <p:spPr>
          <a:xfrm>
            <a:off x="0" y="6032"/>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defTabSz="1219170"/>
            <a:r>
              <a:rPr lang="en-US" sz="3100" dirty="0">
                <a:solidFill>
                  <a:schemeClr val="tx1"/>
                </a:solidFill>
                <a:latin typeface="Bahnschrift Condensed" panose="020B0502040204020203" pitchFamily="34" charset="0"/>
              </a:rPr>
              <a:t>        1.1. </a:t>
            </a:r>
            <a:r>
              <a:rPr lang="en-US" sz="3100" dirty="0" err="1">
                <a:solidFill>
                  <a:srgbClr val="3333FF"/>
                </a:solidFill>
                <a:latin typeface="Bahnschrift Condensed" panose="020B0502040204020203" pitchFamily="34" charset="0"/>
              </a:rPr>
              <a:t>Đối</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sánh</a:t>
            </a:r>
            <a:r>
              <a:rPr lang="en-US" sz="3100" dirty="0">
                <a:solidFill>
                  <a:srgbClr val="3333FF"/>
                </a:solidFill>
                <a:latin typeface="Bahnschrift Condensed" panose="020B0502040204020203" pitchFamily="34" charset="0"/>
              </a:rPr>
              <a:t> CĐR </a:t>
            </a:r>
            <a:r>
              <a:rPr lang="en-US" sz="3100" dirty="0" err="1">
                <a:solidFill>
                  <a:srgbClr val="3333FF"/>
                </a:solidFill>
                <a:latin typeface="Bahnschrift Condensed" panose="020B0502040204020203" pitchFamily="34" charset="0"/>
              </a:rPr>
              <a:t>với</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khung</a:t>
            </a:r>
            <a:r>
              <a:rPr lang="en-US" sz="3100" dirty="0">
                <a:solidFill>
                  <a:srgbClr val="3333FF"/>
                </a:solidFill>
                <a:latin typeface="Bahnschrift Condensed" panose="020B0502040204020203" pitchFamily="34" charset="0"/>
              </a:rPr>
              <a:t> trình </a:t>
            </a:r>
            <a:r>
              <a:rPr lang="en-US" sz="3100" dirty="0" err="1">
                <a:solidFill>
                  <a:srgbClr val="3333FF"/>
                </a:solidFill>
                <a:latin typeface="Bahnschrift Condensed" panose="020B0502040204020203" pitchFamily="34" charset="0"/>
              </a:rPr>
              <a:t>độ</a:t>
            </a:r>
            <a:r>
              <a:rPr lang="en-US" sz="3100" dirty="0">
                <a:solidFill>
                  <a:srgbClr val="3333FF"/>
                </a:solidFill>
                <a:latin typeface="Bahnschrift Condensed" panose="020B0502040204020203" pitchFamily="34" charset="0"/>
              </a:rPr>
              <a:t> Quốc </a:t>
            </a:r>
            <a:r>
              <a:rPr lang="en-US" sz="3100" dirty="0" err="1">
                <a:solidFill>
                  <a:srgbClr val="3333FF"/>
                </a:solidFill>
                <a:latin typeface="Bahnschrift Condensed" panose="020B0502040204020203" pitchFamily="34" charset="0"/>
              </a:rPr>
              <a:t>gia</a:t>
            </a:r>
            <a:endParaRPr lang="vi-VN" sz="3100" dirty="0">
              <a:solidFill>
                <a:srgbClr val="3333FF"/>
              </a:solidFill>
              <a:latin typeface="Bahnschrift Condensed" panose="020B0502040204020203" pitchFamily="34" charset="0"/>
            </a:endParaRPr>
          </a:p>
        </p:txBody>
      </p:sp>
      <p:grpSp>
        <p:nvGrpSpPr>
          <p:cNvPr id="2" name="Group 1">
            <a:extLst>
              <a:ext uri="{FF2B5EF4-FFF2-40B4-BE49-F238E27FC236}">
                <a16:creationId xmlns:a16="http://schemas.microsoft.com/office/drawing/2014/main" id="{C2D35D86-85F1-A119-02D5-1F9E9CAD4067}"/>
              </a:ext>
            </a:extLst>
          </p:cNvPr>
          <p:cNvGrpSpPr/>
          <p:nvPr/>
        </p:nvGrpSpPr>
        <p:grpSpPr>
          <a:xfrm>
            <a:off x="313974" y="5168177"/>
            <a:ext cx="11719321" cy="1049744"/>
            <a:chOff x="588297" y="3046392"/>
            <a:chExt cx="11719321" cy="1760737"/>
          </a:xfrm>
        </p:grpSpPr>
        <p:sp>
          <p:nvSpPr>
            <p:cNvPr id="8" name="Rectangle 7">
              <a:extLst>
                <a:ext uri="{FF2B5EF4-FFF2-40B4-BE49-F238E27FC236}">
                  <a16:creationId xmlns:a16="http://schemas.microsoft.com/office/drawing/2014/main" id="{0C6D5AD6-379D-6133-E0A2-BF769B2509C3}"/>
                </a:ext>
              </a:extLst>
            </p:cNvPr>
            <p:cNvSpPr/>
            <p:nvPr/>
          </p:nvSpPr>
          <p:spPr>
            <a:xfrm>
              <a:off x="588297" y="3631352"/>
              <a:ext cx="11719321" cy="117577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ahnschrift Condensed" panose="020B0502040204020203"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Condensed" panose="020B0502040204020203" pitchFamily="34" charset="0"/>
              </a:endParaRPr>
            </a:p>
          </p:txBody>
        </p:sp>
        <p:sp>
          <p:nvSpPr>
            <p:cNvPr id="12" name="Rectangle: Rounded Corners 11">
              <a:extLst>
                <a:ext uri="{FF2B5EF4-FFF2-40B4-BE49-F238E27FC236}">
                  <a16:creationId xmlns:a16="http://schemas.microsoft.com/office/drawing/2014/main" id="{8D62C6FE-A3EB-12E2-9D49-2C3D457CC25D}"/>
                </a:ext>
              </a:extLst>
            </p:cNvPr>
            <p:cNvSpPr/>
            <p:nvPr/>
          </p:nvSpPr>
          <p:spPr>
            <a:xfrm>
              <a:off x="737423" y="3046392"/>
              <a:ext cx="3795391" cy="867079"/>
            </a:xfrm>
            <a:prstGeom prst="roundRect">
              <a:avLst/>
            </a:prstGeom>
            <a:solidFill>
              <a:srgbClr val="3333FF"/>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900" b="1" kern="0" dirty="0" err="1">
                  <a:solidFill>
                    <a:srgbClr val="FFFF00"/>
                  </a:solidFill>
                  <a:latin typeface="Bahnschrift Condensed" panose="020B0502040204020203" pitchFamily="34" charset="0"/>
                  <a:ea typeface="Times New Roman" panose="02020603050405020304" pitchFamily="18" charset="0"/>
                </a:rPr>
                <a:t>Kết</a:t>
              </a:r>
              <a:r>
                <a:rPr lang="en-US" sz="2900" b="1" kern="0" dirty="0">
                  <a:solidFill>
                    <a:srgbClr val="FFFF00"/>
                  </a:solidFill>
                  <a:latin typeface="Bahnschrift Condensed" panose="020B0502040204020203" pitchFamily="34" charset="0"/>
                  <a:ea typeface="Times New Roman" panose="02020603050405020304" pitchFamily="18" charset="0"/>
                </a:rPr>
                <a:t> </a:t>
              </a:r>
              <a:r>
                <a:rPr lang="en-US" sz="2900" b="1" kern="0" dirty="0" err="1">
                  <a:solidFill>
                    <a:srgbClr val="FFFF00"/>
                  </a:solidFill>
                  <a:latin typeface="Bahnschrift Condensed" panose="020B0502040204020203" pitchFamily="34" charset="0"/>
                  <a:ea typeface="Times New Roman" panose="02020603050405020304" pitchFamily="18" charset="0"/>
                </a:rPr>
                <a:t>quả</a:t>
              </a:r>
              <a:r>
                <a:rPr lang="en-US" sz="2900" b="1" kern="0" dirty="0">
                  <a:solidFill>
                    <a:srgbClr val="FFFF00"/>
                  </a:solidFill>
                  <a:latin typeface="Bahnschrift Condensed" panose="020B0502040204020203" pitchFamily="34" charset="0"/>
                  <a:ea typeface="Times New Roman" panose="02020603050405020304" pitchFamily="18" charset="0"/>
                </a:rPr>
                <a:t> đối </a:t>
              </a:r>
              <a:r>
                <a:rPr lang="en-US" sz="2900" b="1" kern="0" dirty="0" err="1">
                  <a:solidFill>
                    <a:srgbClr val="FFFF00"/>
                  </a:solidFill>
                  <a:latin typeface="Bahnschrift Condensed" panose="020B0502040204020203" pitchFamily="34" charset="0"/>
                  <a:ea typeface="Times New Roman" panose="02020603050405020304" pitchFamily="18" charset="0"/>
                </a:rPr>
                <a:t>sánh</a:t>
              </a:r>
              <a:endParaRPr kumimoji="0" lang="en-US" sz="2900" b="1" i="0" u="none" strike="noStrike" kern="0" cap="none" spc="0" normalizeH="0" baseline="0" noProof="0" dirty="0">
                <a:ln>
                  <a:noFill/>
                </a:ln>
                <a:solidFill>
                  <a:srgbClr val="FFFF00"/>
                </a:solidFill>
                <a:effectLst/>
                <a:uLnTx/>
                <a:uFillTx/>
                <a:latin typeface="Bahnschrift Condensed" panose="020B0502040204020203" pitchFamily="34" charset="0"/>
              </a:endParaRPr>
            </a:p>
          </p:txBody>
        </p:sp>
        <p:sp>
          <p:nvSpPr>
            <p:cNvPr id="13" name="TextBox 12">
              <a:extLst>
                <a:ext uri="{FF2B5EF4-FFF2-40B4-BE49-F238E27FC236}">
                  <a16:creationId xmlns:a16="http://schemas.microsoft.com/office/drawing/2014/main" id="{7A9A1A51-24C1-00AA-B471-07701BD1369E}"/>
                </a:ext>
              </a:extLst>
            </p:cNvPr>
            <p:cNvSpPr txBox="1"/>
            <p:nvPr/>
          </p:nvSpPr>
          <p:spPr>
            <a:xfrm>
              <a:off x="671420" y="3900997"/>
              <a:ext cx="10833101" cy="800163"/>
            </a:xfrm>
            <a:prstGeom prst="rect">
              <a:avLst/>
            </a:prstGeom>
            <a:noFill/>
          </p:spPr>
          <p:txBody>
            <a:bodyPr wrap="square">
              <a:spAutoFit/>
            </a:bodyPr>
            <a:lstStyle/>
            <a:p>
              <a:pPr algn="ctr"/>
              <a:r>
                <a:rPr lang="en-US" sz="2500" dirty="0">
                  <a:latin typeface="Bahnschrift Condensed" panose="020B0502040204020203" pitchFamily="34" charset="0"/>
                </a:rPr>
                <a:t>CĐR bao </a:t>
              </a:r>
              <a:r>
                <a:rPr lang="en-US" sz="2500" dirty="0" err="1">
                  <a:latin typeface="Bahnschrift Condensed" panose="020B0502040204020203" pitchFamily="34" charset="0"/>
                </a:rPr>
                <a:t>phủ</a:t>
              </a:r>
              <a:r>
                <a:rPr lang="en-US" sz="2500" dirty="0">
                  <a:latin typeface="Bahnschrift Condensed" panose="020B0502040204020203" pitchFamily="34" charset="0"/>
                </a:rPr>
                <a:t> </a:t>
              </a:r>
              <a:r>
                <a:rPr lang="en-US" sz="2500" dirty="0" err="1">
                  <a:latin typeface="Bahnschrift Condensed" panose="020B0502040204020203" pitchFamily="34" charset="0"/>
                </a:rPr>
                <a:t>hết</a:t>
              </a:r>
              <a:r>
                <a:rPr lang="en-US" sz="2500" dirty="0">
                  <a:latin typeface="Bahnschrift Condensed" panose="020B0502040204020203" pitchFamily="34" charset="0"/>
                </a:rPr>
                <a:t> </a:t>
              </a:r>
              <a:r>
                <a:rPr lang="en-US" sz="2500" dirty="0" err="1">
                  <a:latin typeface="Bahnschrift Condensed" panose="020B0502040204020203" pitchFamily="34" charset="0"/>
                </a:rPr>
                <a:t>khung</a:t>
              </a:r>
              <a:r>
                <a:rPr lang="en-US" sz="2500" dirty="0">
                  <a:latin typeface="Bahnschrift Condensed" panose="020B0502040204020203" pitchFamily="34" charset="0"/>
                </a:rPr>
                <a:t> trình </a:t>
              </a:r>
              <a:r>
                <a:rPr lang="en-US" sz="2500" dirty="0" err="1">
                  <a:latin typeface="Bahnschrift Condensed" panose="020B0502040204020203" pitchFamily="34" charset="0"/>
                </a:rPr>
                <a:t>độ</a:t>
              </a:r>
              <a:r>
                <a:rPr lang="en-US" sz="2500" dirty="0">
                  <a:latin typeface="Bahnschrift Condensed" panose="020B0502040204020203" pitchFamily="34" charset="0"/>
                </a:rPr>
                <a:t> Quốc </a:t>
              </a:r>
              <a:r>
                <a:rPr lang="en-US" sz="2500" dirty="0" err="1">
                  <a:latin typeface="Bahnschrift Condensed" panose="020B0502040204020203" pitchFamily="34" charset="0"/>
                </a:rPr>
                <a:t>gia</a:t>
              </a:r>
              <a:r>
                <a:rPr lang="en-US" sz="2500" dirty="0">
                  <a:latin typeface="Bahnschrift Condensed" panose="020B0502040204020203" pitchFamily="34" charset="0"/>
                </a:rPr>
                <a:t> </a:t>
              </a:r>
              <a:r>
                <a:rPr lang="en-US" sz="2500" dirty="0" err="1">
                  <a:latin typeface="Bahnschrift Condensed" panose="020B0502040204020203" pitchFamily="34" charset="0"/>
                </a:rPr>
                <a:t>và</a:t>
              </a:r>
              <a:r>
                <a:rPr lang="en-US" sz="2500" dirty="0">
                  <a:latin typeface="Bahnschrift Condensed" panose="020B0502040204020203" pitchFamily="34" charset="0"/>
                </a:rPr>
                <a:t> </a:t>
              </a:r>
              <a:r>
                <a:rPr lang="en-US" sz="2500" dirty="0" err="1">
                  <a:latin typeface="Bahnschrift Condensed" panose="020B0502040204020203" pitchFamily="34" charset="0"/>
                </a:rPr>
                <a:t>một</a:t>
              </a:r>
              <a:r>
                <a:rPr lang="en-US" sz="2500" dirty="0">
                  <a:latin typeface="Bahnschrift Condensed" panose="020B0502040204020203" pitchFamily="34" charset="0"/>
                </a:rPr>
                <a:t> </a:t>
              </a:r>
              <a:r>
                <a:rPr lang="en-US" sz="2500" dirty="0" err="1">
                  <a:latin typeface="Bahnschrift Condensed" panose="020B0502040204020203" pitchFamily="34" charset="0"/>
                </a:rPr>
                <a:t>số</a:t>
              </a:r>
              <a:r>
                <a:rPr lang="en-US" sz="2500" dirty="0">
                  <a:latin typeface="Bahnschrift Condensed" panose="020B0502040204020203" pitchFamily="34" charset="0"/>
                </a:rPr>
                <a:t> </a:t>
              </a:r>
              <a:r>
                <a:rPr lang="en-US" sz="2500" dirty="0" err="1">
                  <a:latin typeface="Bahnschrift Condensed" panose="020B0502040204020203" pitchFamily="34" charset="0"/>
                </a:rPr>
                <a:t>mức</a:t>
              </a:r>
              <a:r>
                <a:rPr lang="en-US" sz="2500" dirty="0">
                  <a:latin typeface="Bahnschrift Condensed" panose="020B0502040204020203" pitchFamily="34" charset="0"/>
                </a:rPr>
                <a:t> </a:t>
              </a:r>
              <a:r>
                <a:rPr lang="en-US" sz="2500" dirty="0" err="1">
                  <a:latin typeface="Bahnschrift Condensed" panose="020B0502040204020203" pitchFamily="34" charset="0"/>
                </a:rPr>
                <a:t>độ</a:t>
              </a:r>
              <a:r>
                <a:rPr lang="en-US" sz="2500" dirty="0">
                  <a:latin typeface="Bahnschrift Condensed" panose="020B0502040204020203" pitchFamily="34" charset="0"/>
                </a:rPr>
                <a:t> </a:t>
              </a:r>
              <a:r>
                <a:rPr lang="en-US" sz="2500" dirty="0" err="1">
                  <a:latin typeface="Bahnschrift Condensed" panose="020B0502040204020203" pitchFamily="34" charset="0"/>
                </a:rPr>
                <a:t>năng</a:t>
              </a:r>
              <a:r>
                <a:rPr lang="en-US" sz="2500" dirty="0">
                  <a:latin typeface="Bahnschrift Condensed" panose="020B0502040204020203" pitchFamily="34" charset="0"/>
                </a:rPr>
                <a:t> </a:t>
              </a:r>
              <a:r>
                <a:rPr lang="en-US" sz="2500" dirty="0" err="1">
                  <a:latin typeface="Bahnschrift Condensed" panose="020B0502040204020203" pitchFamily="34" charset="0"/>
                </a:rPr>
                <a:t>lực</a:t>
              </a:r>
              <a:r>
                <a:rPr lang="en-US" sz="2500" dirty="0">
                  <a:latin typeface="Bahnschrift Condensed" panose="020B0502040204020203" pitchFamily="34" charset="0"/>
                </a:rPr>
                <a:t> </a:t>
              </a:r>
              <a:r>
                <a:rPr lang="en-US" sz="2500" dirty="0" err="1">
                  <a:latin typeface="Bahnschrift Condensed" panose="020B0502040204020203" pitchFamily="34" charset="0"/>
                </a:rPr>
                <a:t>cao</a:t>
              </a:r>
              <a:r>
                <a:rPr lang="en-US" sz="2500" dirty="0">
                  <a:latin typeface="Bahnschrift Condensed" panose="020B0502040204020203" pitchFamily="34" charset="0"/>
                </a:rPr>
                <a:t> </a:t>
              </a:r>
              <a:r>
                <a:rPr lang="en-US" sz="2500" dirty="0" err="1">
                  <a:latin typeface="Bahnschrift Condensed" panose="020B0502040204020203" pitchFamily="34" charset="0"/>
                </a:rPr>
                <a:t>hơn</a:t>
              </a:r>
              <a:endParaRPr lang="en-US" sz="2500" dirty="0">
                <a:solidFill>
                  <a:srgbClr val="25256F"/>
                </a:solidFill>
                <a:latin typeface="Bahnschrift Condensed" panose="020B0502040204020203" pitchFamily="34" charset="0"/>
              </a:endParaRPr>
            </a:p>
          </p:txBody>
        </p:sp>
      </p:grpSp>
      <p:pic>
        <p:nvPicPr>
          <p:cNvPr id="14" name="Picture 13" descr="Logo&#10;&#10;Description automatically generated">
            <a:extLst>
              <a:ext uri="{FF2B5EF4-FFF2-40B4-BE49-F238E27FC236}">
                <a16:creationId xmlns:a16="http://schemas.microsoft.com/office/drawing/2014/main" id="{9D3A0E8B-7FD0-16C0-E3AC-5FA775CA60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1513" y="-53349"/>
            <a:ext cx="760474" cy="760474"/>
          </a:xfrm>
          <a:prstGeom prst="rect">
            <a:avLst/>
          </a:prstGeom>
        </p:spPr>
      </p:pic>
      <p:pic>
        <p:nvPicPr>
          <p:cNvPr id="15" name="Picture 14">
            <a:extLst>
              <a:ext uri="{FF2B5EF4-FFF2-40B4-BE49-F238E27FC236}">
                <a16:creationId xmlns:a16="http://schemas.microsoft.com/office/drawing/2014/main" id="{23479E5F-6BA3-AAC8-A5AD-C56AB8086E25}"/>
              </a:ext>
            </a:extLst>
          </p:cNvPr>
          <p:cNvPicPr>
            <a:picLocks noChangeAspect="1"/>
          </p:cNvPicPr>
          <p:nvPr/>
        </p:nvPicPr>
        <p:blipFill>
          <a:blip r:embed="rId4"/>
          <a:stretch>
            <a:fillRect/>
          </a:stretch>
        </p:blipFill>
        <p:spPr>
          <a:xfrm>
            <a:off x="36947" y="766506"/>
            <a:ext cx="12071927" cy="4205607"/>
          </a:xfrm>
          <a:prstGeom prst="rect">
            <a:avLst/>
          </a:prstGeom>
        </p:spPr>
      </p:pic>
    </p:spTree>
    <p:extLst>
      <p:ext uri="{BB962C8B-B14F-4D97-AF65-F5344CB8AC3E}">
        <p14:creationId xmlns:p14="http://schemas.microsoft.com/office/powerpoint/2010/main" val="9799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3B53E21-4459-8C2E-6A20-76641D18861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0EAD200-180C-128C-2AC2-8E1D6E45DBD5}"/>
              </a:ext>
            </a:extLst>
          </p:cNvPr>
          <p:cNvGrpSpPr/>
          <p:nvPr/>
        </p:nvGrpSpPr>
        <p:grpSpPr>
          <a:xfrm>
            <a:off x="18474" y="6409712"/>
            <a:ext cx="12155055" cy="394732"/>
            <a:chOff x="0" y="4847451"/>
            <a:chExt cx="9116291" cy="296049"/>
          </a:xfrm>
        </p:grpSpPr>
        <p:sp>
          <p:nvSpPr>
            <p:cNvPr id="10" name="Rectangle 9">
              <a:extLst>
                <a:ext uri="{FF2B5EF4-FFF2-40B4-BE49-F238E27FC236}">
                  <a16:creationId xmlns:a16="http://schemas.microsoft.com/office/drawing/2014/main" id="{C7DF1474-0C90-17EF-C825-E6F41E4929B0}"/>
                </a:ext>
              </a:extLst>
            </p:cNvPr>
            <p:cNvSpPr/>
            <p:nvPr/>
          </p:nvSpPr>
          <p:spPr>
            <a:xfrm>
              <a:off x="0" y="4857750"/>
              <a:ext cx="9116291" cy="2857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a:endParaRPr>
            </a:p>
          </p:txBody>
        </p:sp>
        <p:sp>
          <p:nvSpPr>
            <p:cNvPr id="11" name="TextBox 91">
              <a:extLst>
                <a:ext uri="{FF2B5EF4-FFF2-40B4-BE49-F238E27FC236}">
                  <a16:creationId xmlns:a16="http://schemas.microsoft.com/office/drawing/2014/main" id="{B6EBFCAB-2B43-4072-AF9A-5B8E82330951}"/>
                </a:ext>
              </a:extLst>
            </p:cNvPr>
            <p:cNvSpPr txBox="1"/>
            <p:nvPr/>
          </p:nvSpPr>
          <p:spPr>
            <a:xfrm>
              <a:off x="13855" y="4847451"/>
              <a:ext cx="9053945"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spcBef>
                  <a:spcPts val="1200"/>
                </a:spcBef>
                <a:spcAft>
                  <a:spcPts val="600"/>
                </a:spcAft>
              </a:pPr>
              <a:r>
                <a:rPr lang="en-US" sz="1600" dirty="0" err="1">
                  <a:solidFill>
                    <a:srgbClr val="FFFF00"/>
                  </a:solidFill>
                  <a:latin typeface="Bahnschrift SemiBold Condensed" panose="020B0502040204020203" pitchFamily="34" charset="0"/>
                </a:rPr>
                <a:t>Hội</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nghị</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đầu</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tư</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phát</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triển</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CTĐT</a:t>
              </a:r>
              <a:r>
                <a:rPr lang="en-US" sz="1600" dirty="0">
                  <a:solidFill>
                    <a:srgbClr val="FFFF00"/>
                  </a:solidFill>
                  <a:latin typeface="Bahnschrift SemiBold Condensed" panose="020B0502040204020203" pitchFamily="34" charset="0"/>
                </a:rPr>
                <a:t>.</a:t>
              </a:r>
              <a:endParaRPr lang="vi-VN" sz="1600" dirty="0">
                <a:solidFill>
                  <a:srgbClr val="FFFF00"/>
                </a:solidFill>
                <a:latin typeface="Bahnschrift SemiBold Condensed" panose="020B0502040204020203" pitchFamily="34" charset="0"/>
              </a:endParaRPr>
            </a:p>
          </p:txBody>
        </p:sp>
      </p:grpSp>
      <p:sp>
        <p:nvSpPr>
          <p:cNvPr id="3" name="Title 1">
            <a:extLst>
              <a:ext uri="{FF2B5EF4-FFF2-40B4-BE49-F238E27FC236}">
                <a16:creationId xmlns:a16="http://schemas.microsoft.com/office/drawing/2014/main" id="{8BA912EF-94ED-0BC5-7B51-7ED46B3DD924}"/>
              </a:ext>
            </a:extLst>
          </p:cNvPr>
          <p:cNvSpPr txBox="1">
            <a:spLocks/>
          </p:cNvSpPr>
          <p:nvPr/>
        </p:nvSpPr>
        <p:spPr>
          <a:xfrm>
            <a:off x="0" y="680616"/>
            <a:ext cx="12192000" cy="64171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457189" indent="-457189" algn="l" defTabSz="1219170">
              <a:buFont typeface="Wingdings" panose="05000000000000000000" pitchFamily="2" charset="2"/>
              <a:buChar char="ü"/>
            </a:pPr>
            <a:r>
              <a:rPr lang="en-US" dirty="0">
                <a:solidFill>
                  <a:prstClr val="black"/>
                </a:solidFill>
                <a:latin typeface="Bahnschrift Condensed" panose="020B0502040204020203" pitchFamily="34" charset="0"/>
              </a:rPr>
              <a:t>Đối </a:t>
            </a:r>
            <a:r>
              <a:rPr lang="en-US" dirty="0" err="1">
                <a:solidFill>
                  <a:prstClr val="black"/>
                </a:solidFill>
                <a:latin typeface="Bahnschrift Condensed" panose="020B0502040204020203" pitchFamily="34" charset="0"/>
              </a:rPr>
              <a:t>sánh</a:t>
            </a:r>
            <a:r>
              <a:rPr lang="en-US" dirty="0">
                <a:solidFill>
                  <a:prstClr val="black"/>
                </a:solidFill>
                <a:latin typeface="Bahnschrift Condensed" panose="020B0502040204020203" pitchFamily="34" charset="0"/>
              </a:rPr>
              <a:t> </a:t>
            </a:r>
            <a:r>
              <a:rPr lang="en-US" dirty="0" err="1">
                <a:solidFill>
                  <a:prstClr val="black"/>
                </a:solidFill>
                <a:latin typeface="Bahnschrift Condensed" panose="020B0502040204020203" pitchFamily="34" charset="0"/>
              </a:rPr>
              <a:t>với</a:t>
            </a:r>
            <a:r>
              <a:rPr lang="en-US" dirty="0">
                <a:solidFill>
                  <a:prstClr val="black"/>
                </a:solidFill>
                <a:latin typeface="Bahnschrift Condensed" panose="020B0502040204020203" pitchFamily="34" charset="0"/>
              </a:rPr>
              <a:t> CTĐT </a:t>
            </a:r>
            <a:r>
              <a:rPr lang="en-US" dirty="0" err="1">
                <a:solidFill>
                  <a:prstClr val="black"/>
                </a:solidFill>
                <a:latin typeface="Bahnschrift Condensed" panose="020B0502040204020203" pitchFamily="34" charset="0"/>
              </a:rPr>
              <a:t>Đại</a:t>
            </a:r>
            <a:r>
              <a:rPr lang="en-US" dirty="0">
                <a:solidFill>
                  <a:prstClr val="black"/>
                </a:solidFill>
                <a:latin typeface="Bahnschrift Condensed" panose="020B0502040204020203" pitchFamily="34" charset="0"/>
              </a:rPr>
              <a:t> </a:t>
            </a:r>
            <a:r>
              <a:rPr lang="en-US" dirty="0" err="1">
                <a:solidFill>
                  <a:prstClr val="black"/>
                </a:solidFill>
                <a:latin typeface="Bahnschrift Condensed" panose="020B0502040204020203" pitchFamily="34" charset="0"/>
              </a:rPr>
              <a:t>học</a:t>
            </a:r>
            <a:r>
              <a:rPr lang="en-US" dirty="0">
                <a:solidFill>
                  <a:prstClr val="black"/>
                </a:solidFill>
                <a:latin typeface="Bahnschrift Condensed" panose="020B0502040204020203" pitchFamily="34" charset="0"/>
              </a:rPr>
              <a:t> Humboldt (</a:t>
            </a:r>
            <a:r>
              <a:rPr lang="en-US" dirty="0" err="1">
                <a:solidFill>
                  <a:prstClr val="black"/>
                </a:solidFill>
                <a:latin typeface="Bahnschrift Condensed" panose="020B0502040204020203" pitchFamily="34" charset="0"/>
              </a:rPr>
              <a:t>Đức</a:t>
            </a:r>
            <a:r>
              <a:rPr lang="en-US" dirty="0">
                <a:solidFill>
                  <a:prstClr val="black"/>
                </a:solidFill>
                <a:latin typeface="Bahnschrift Condensed" panose="020B0502040204020203" pitchFamily="34" charset="0"/>
              </a:rPr>
              <a:t>)</a:t>
            </a:r>
            <a:endParaRPr lang="vi-VN" dirty="0">
              <a:solidFill>
                <a:prstClr val="black"/>
              </a:solidFill>
              <a:latin typeface="Bahnschrift Condensed" panose="020B0502040204020203" pitchFamily="34" charset="0"/>
            </a:endParaRPr>
          </a:p>
        </p:txBody>
      </p:sp>
      <p:sp>
        <p:nvSpPr>
          <p:cNvPr id="4" name="Rectangle: Rounded Corners 3">
            <a:extLst>
              <a:ext uri="{FF2B5EF4-FFF2-40B4-BE49-F238E27FC236}">
                <a16:creationId xmlns:a16="http://schemas.microsoft.com/office/drawing/2014/main" id="{26EB230A-2824-C175-6822-CDEA3C4B6BEF}"/>
              </a:ext>
            </a:extLst>
          </p:cNvPr>
          <p:cNvSpPr/>
          <p:nvPr/>
        </p:nvSpPr>
        <p:spPr>
          <a:xfrm>
            <a:off x="609600" y="1375933"/>
            <a:ext cx="4572000" cy="4148655"/>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5" name="Rectangle: Rounded Corners 4">
            <a:extLst>
              <a:ext uri="{FF2B5EF4-FFF2-40B4-BE49-F238E27FC236}">
                <a16:creationId xmlns:a16="http://schemas.microsoft.com/office/drawing/2014/main" id="{C71BD052-36FB-C0EB-01FE-DEDBB21C5D36}"/>
              </a:ext>
            </a:extLst>
          </p:cNvPr>
          <p:cNvSpPr/>
          <p:nvPr/>
        </p:nvSpPr>
        <p:spPr>
          <a:xfrm>
            <a:off x="7213600" y="1322331"/>
            <a:ext cx="4572000" cy="4148655"/>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6" name="Title 1">
            <a:extLst>
              <a:ext uri="{FF2B5EF4-FFF2-40B4-BE49-F238E27FC236}">
                <a16:creationId xmlns:a16="http://schemas.microsoft.com/office/drawing/2014/main" id="{4C80F0B6-384A-0095-154D-59115940CFA3}"/>
              </a:ext>
            </a:extLst>
          </p:cNvPr>
          <p:cNvSpPr txBox="1">
            <a:spLocks/>
          </p:cNvSpPr>
          <p:nvPr/>
        </p:nvSpPr>
        <p:spPr>
          <a:xfrm>
            <a:off x="-58057" y="5704639"/>
            <a:ext cx="5653313" cy="64171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defTabSz="1219170"/>
            <a:r>
              <a:rPr lang="en-US" dirty="0" err="1">
                <a:solidFill>
                  <a:srgbClr val="C00000"/>
                </a:solidFill>
                <a:latin typeface="Bahnschrift Condensed" panose="020B0502040204020203" pitchFamily="34" charset="0"/>
              </a:rPr>
              <a:t>CTĐT</a:t>
            </a:r>
            <a:r>
              <a:rPr lang="en-US" dirty="0">
                <a:solidFill>
                  <a:srgbClr val="C00000"/>
                </a:solidFill>
                <a:latin typeface="Bahnschrift Condensed" panose="020B0502040204020203" pitchFamily="34" charset="0"/>
              </a:rPr>
              <a:t> </a:t>
            </a:r>
            <a:r>
              <a:rPr lang="en-US" dirty="0" err="1">
                <a:solidFill>
                  <a:srgbClr val="C00000"/>
                </a:solidFill>
                <a:latin typeface="Bahnschrift Condensed" panose="020B0502040204020203" pitchFamily="34" charset="0"/>
              </a:rPr>
              <a:t>NGÀNH</a:t>
            </a:r>
            <a:r>
              <a:rPr lang="en-US" dirty="0">
                <a:solidFill>
                  <a:srgbClr val="C00000"/>
                </a:solidFill>
                <a:latin typeface="Bahnschrift Condensed" panose="020B0502040204020203" pitchFamily="34" charset="0"/>
              </a:rPr>
              <a:t> QUANG-</a:t>
            </a:r>
            <a:r>
              <a:rPr lang="en-US" dirty="0" err="1">
                <a:solidFill>
                  <a:srgbClr val="C00000"/>
                </a:solidFill>
                <a:latin typeface="Bahnschrift Condensed" panose="020B0502040204020203" pitchFamily="34" charset="0"/>
              </a:rPr>
              <a:t>THS</a:t>
            </a:r>
            <a:r>
              <a:rPr lang="en-US" dirty="0">
                <a:solidFill>
                  <a:srgbClr val="C00000"/>
                </a:solidFill>
                <a:latin typeface="Bahnschrift Condensed" panose="020B0502040204020203" pitchFamily="34" charset="0"/>
              </a:rPr>
              <a:t> Trường ĐH Vinh</a:t>
            </a:r>
            <a:endParaRPr lang="vi-VN" dirty="0">
              <a:solidFill>
                <a:srgbClr val="C00000"/>
              </a:solidFill>
              <a:latin typeface="Bahnschrift Condensed" panose="020B0502040204020203" pitchFamily="34" charset="0"/>
            </a:endParaRPr>
          </a:p>
        </p:txBody>
      </p:sp>
      <p:sp>
        <p:nvSpPr>
          <p:cNvPr id="12" name="Title 1">
            <a:extLst>
              <a:ext uri="{FF2B5EF4-FFF2-40B4-BE49-F238E27FC236}">
                <a16:creationId xmlns:a16="http://schemas.microsoft.com/office/drawing/2014/main" id="{3573E497-D7ED-5A7F-C408-B4CF85517FB5}"/>
              </a:ext>
            </a:extLst>
          </p:cNvPr>
          <p:cNvSpPr txBox="1">
            <a:spLocks/>
          </p:cNvSpPr>
          <p:nvPr/>
        </p:nvSpPr>
        <p:spPr>
          <a:xfrm>
            <a:off x="7518400" y="5739104"/>
            <a:ext cx="4267200" cy="64171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defTabSz="1219170"/>
            <a:r>
              <a:rPr lang="en-US" dirty="0">
                <a:solidFill>
                  <a:srgbClr val="C00000"/>
                </a:solidFill>
                <a:latin typeface="Bahnschrift Condensed" panose="020B0502040204020203" pitchFamily="34" charset="0"/>
              </a:rPr>
              <a:t>ĐH </a:t>
            </a:r>
            <a:r>
              <a:rPr lang="en-US" dirty="0">
                <a:solidFill>
                  <a:srgbClr val="0000FF"/>
                </a:solidFill>
                <a:latin typeface="Bahnschrift Condensed" panose="020B0502040204020203" pitchFamily="34" charset="0"/>
              </a:rPr>
              <a:t>Humboldt (</a:t>
            </a:r>
            <a:r>
              <a:rPr lang="en-US" dirty="0" err="1">
                <a:solidFill>
                  <a:srgbClr val="0000FF"/>
                </a:solidFill>
                <a:latin typeface="Bahnschrift Condensed" panose="020B0502040204020203" pitchFamily="34" charset="0"/>
              </a:rPr>
              <a:t>Đức</a:t>
            </a:r>
            <a:r>
              <a:rPr lang="en-US" dirty="0">
                <a:solidFill>
                  <a:srgbClr val="0000FF"/>
                </a:solidFill>
                <a:latin typeface="Bahnschrift Condensed" panose="020B0502040204020203" pitchFamily="34" charset="0"/>
              </a:rPr>
              <a:t>)</a:t>
            </a:r>
            <a:endParaRPr lang="vi-VN" dirty="0">
              <a:solidFill>
                <a:srgbClr val="C00000"/>
              </a:solidFill>
              <a:latin typeface="Bahnschrift Condensed" panose="020B0502040204020203" pitchFamily="34" charset="0"/>
            </a:endParaRPr>
          </a:p>
        </p:txBody>
      </p:sp>
      <p:sp>
        <p:nvSpPr>
          <p:cNvPr id="14" name="TextBox 13">
            <a:extLst>
              <a:ext uri="{FF2B5EF4-FFF2-40B4-BE49-F238E27FC236}">
                <a16:creationId xmlns:a16="http://schemas.microsoft.com/office/drawing/2014/main" id="{9E813E5C-EC6E-296E-D23F-79FCBFA1C0FD}"/>
              </a:ext>
            </a:extLst>
          </p:cNvPr>
          <p:cNvSpPr txBox="1"/>
          <p:nvPr/>
        </p:nvSpPr>
        <p:spPr>
          <a:xfrm>
            <a:off x="789813" y="1965941"/>
            <a:ext cx="3680587"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Thời</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lượng</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60 </a:t>
            </a:r>
            <a:r>
              <a:rPr lang="en-US" sz="2800" b="1" dirty="0" err="1">
                <a:solidFill>
                  <a:srgbClr val="0000FF"/>
                </a:solidFill>
                <a:latin typeface="Bahnschrift Condensed" panose="020B0502040204020203" pitchFamily="34" charset="0"/>
              </a:rPr>
              <a:t>tín</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chỉ</a:t>
            </a:r>
            <a:endParaRPr lang="en-US" sz="2800" b="1" dirty="0">
              <a:solidFill>
                <a:prstClr val="black"/>
              </a:solidFill>
              <a:latin typeface="Calibri"/>
            </a:endParaRPr>
          </a:p>
        </p:txBody>
      </p:sp>
      <p:sp>
        <p:nvSpPr>
          <p:cNvPr id="15" name="TextBox 14">
            <a:extLst>
              <a:ext uri="{FF2B5EF4-FFF2-40B4-BE49-F238E27FC236}">
                <a16:creationId xmlns:a16="http://schemas.microsoft.com/office/drawing/2014/main" id="{8F05F7B2-6866-A79C-EF1C-528C5F6274B8}"/>
              </a:ext>
            </a:extLst>
          </p:cNvPr>
          <p:cNvSpPr txBox="1"/>
          <p:nvPr/>
        </p:nvSpPr>
        <p:spPr>
          <a:xfrm>
            <a:off x="7393813" y="1663885"/>
            <a:ext cx="4391787"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Thời</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lượng</a:t>
            </a:r>
            <a:r>
              <a:rPr lang="en-US" sz="2800" b="1" dirty="0">
                <a:solidFill>
                  <a:prstClr val="black"/>
                </a:solidFill>
                <a:latin typeface="Bahnschrift Condensed" panose="020B0502040204020203" pitchFamily="34" charset="0"/>
              </a:rPr>
              <a:t>:</a:t>
            </a:r>
            <a:r>
              <a:rPr lang="en-US" sz="2800" b="1" dirty="0">
                <a:solidFill>
                  <a:srgbClr val="0000FF"/>
                </a:solidFill>
                <a:latin typeface="Bahnschrift Condensed" panose="020B0502040204020203" pitchFamily="34" charset="0"/>
              </a:rPr>
              <a:t> 120 ECTS {60 </a:t>
            </a:r>
            <a:r>
              <a:rPr lang="en-US" sz="2800" b="1" dirty="0" err="1">
                <a:solidFill>
                  <a:srgbClr val="0000FF"/>
                </a:solidFill>
                <a:latin typeface="Bahnschrift Condensed" panose="020B0502040204020203" pitchFamily="34" charset="0"/>
              </a:rPr>
              <a:t>tín</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chỉ</a:t>
            </a:r>
            <a:r>
              <a:rPr lang="en-US" sz="2800" b="1" dirty="0">
                <a:solidFill>
                  <a:srgbClr val="0000FF"/>
                </a:solidFill>
                <a:latin typeface="Bahnschrift Condensed" panose="020B0502040204020203" pitchFamily="34" charset="0"/>
              </a:rPr>
              <a:t>}</a:t>
            </a:r>
            <a:endParaRPr lang="en-US" sz="2800" b="1" dirty="0">
              <a:solidFill>
                <a:prstClr val="black"/>
              </a:solidFill>
              <a:latin typeface="Calibri"/>
            </a:endParaRPr>
          </a:p>
        </p:txBody>
      </p:sp>
      <p:sp>
        <p:nvSpPr>
          <p:cNvPr id="17" name="TextBox 16">
            <a:extLst>
              <a:ext uri="{FF2B5EF4-FFF2-40B4-BE49-F238E27FC236}">
                <a16:creationId xmlns:a16="http://schemas.microsoft.com/office/drawing/2014/main" id="{4772426A-CED1-D897-645E-E2D4DE31C9B2}"/>
              </a:ext>
            </a:extLst>
          </p:cNvPr>
          <p:cNvSpPr txBox="1"/>
          <p:nvPr/>
        </p:nvSpPr>
        <p:spPr>
          <a:xfrm>
            <a:off x="711200" y="2794915"/>
            <a:ext cx="4267200"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Số</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môn</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15 </a:t>
            </a:r>
            <a:r>
              <a:rPr lang="en-US" sz="2800" b="1" dirty="0" err="1">
                <a:solidFill>
                  <a:srgbClr val="0000FF"/>
                </a:solidFill>
                <a:latin typeface="Bahnschrift Condensed" panose="020B0502040204020203" pitchFamily="34" charset="0"/>
              </a:rPr>
              <a:t>môn</a:t>
            </a:r>
            <a:endParaRPr lang="en-US" sz="2800" dirty="0">
              <a:solidFill>
                <a:srgbClr val="0000FF"/>
              </a:solidFill>
              <a:latin typeface="Calibri"/>
            </a:endParaRPr>
          </a:p>
        </p:txBody>
      </p:sp>
      <p:sp>
        <p:nvSpPr>
          <p:cNvPr id="18" name="TextBox 17">
            <a:extLst>
              <a:ext uri="{FF2B5EF4-FFF2-40B4-BE49-F238E27FC236}">
                <a16:creationId xmlns:a16="http://schemas.microsoft.com/office/drawing/2014/main" id="{A3E87412-A1A0-3775-79ED-AD65B44567B9}"/>
              </a:ext>
            </a:extLst>
          </p:cNvPr>
          <p:cNvSpPr txBox="1"/>
          <p:nvPr/>
        </p:nvSpPr>
        <p:spPr>
          <a:xfrm>
            <a:off x="7416800" y="2526514"/>
            <a:ext cx="4267200"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Số</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môn</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10 </a:t>
            </a:r>
            <a:r>
              <a:rPr lang="en-US" sz="2800" b="1" dirty="0" err="1">
                <a:solidFill>
                  <a:srgbClr val="0000FF"/>
                </a:solidFill>
                <a:latin typeface="Bahnschrift Condensed" panose="020B0502040204020203" pitchFamily="34" charset="0"/>
              </a:rPr>
              <a:t>môn</a:t>
            </a:r>
            <a:r>
              <a:rPr lang="en-US" sz="2800" b="1" dirty="0">
                <a:solidFill>
                  <a:srgbClr val="0000FF"/>
                </a:solidFill>
                <a:latin typeface="Bahnschrift Condensed" panose="020B0502040204020203" pitchFamily="34" charset="0"/>
              </a:rPr>
              <a:t>/</a:t>
            </a:r>
            <a:r>
              <a:rPr lang="en-US" sz="2800" b="1" dirty="0" err="1">
                <a:solidFill>
                  <a:srgbClr val="0000FF"/>
                </a:solidFill>
                <a:latin typeface="Bahnschrift Condensed" panose="020B0502040204020203" pitchFamily="34" charset="0"/>
              </a:rPr>
              <a:t>mô</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đun</a:t>
            </a:r>
            <a:endParaRPr lang="en-US" sz="2800" dirty="0">
              <a:solidFill>
                <a:srgbClr val="0000FF"/>
              </a:solidFill>
              <a:latin typeface="Calibri"/>
            </a:endParaRPr>
          </a:p>
        </p:txBody>
      </p:sp>
      <p:sp>
        <p:nvSpPr>
          <p:cNvPr id="19" name="TextBox 18">
            <a:extLst>
              <a:ext uri="{FF2B5EF4-FFF2-40B4-BE49-F238E27FC236}">
                <a16:creationId xmlns:a16="http://schemas.microsoft.com/office/drawing/2014/main" id="{C0754EDB-D620-6228-2103-EE84DDCDC89E}"/>
              </a:ext>
            </a:extLst>
          </p:cNvPr>
          <p:cNvSpPr txBox="1"/>
          <p:nvPr/>
        </p:nvSpPr>
        <p:spPr>
          <a:xfrm>
            <a:off x="711200" y="3632201"/>
            <a:ext cx="4267200"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Kiến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thức</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chuyên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ngành</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50%</a:t>
            </a:r>
            <a:endParaRPr lang="en-US" sz="2800" dirty="0">
              <a:solidFill>
                <a:srgbClr val="0000FF"/>
              </a:solidFill>
              <a:latin typeface="Calibri"/>
            </a:endParaRPr>
          </a:p>
        </p:txBody>
      </p:sp>
      <p:sp>
        <p:nvSpPr>
          <p:cNvPr id="20" name="TextBox 19">
            <a:extLst>
              <a:ext uri="{FF2B5EF4-FFF2-40B4-BE49-F238E27FC236}">
                <a16:creationId xmlns:a16="http://schemas.microsoft.com/office/drawing/2014/main" id="{2A42779A-8833-B24A-C7FE-6EE44DEEA956}"/>
              </a:ext>
            </a:extLst>
          </p:cNvPr>
          <p:cNvSpPr txBox="1"/>
          <p:nvPr/>
        </p:nvSpPr>
        <p:spPr>
          <a:xfrm>
            <a:off x="7416800" y="3393030"/>
            <a:ext cx="4267200"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Kiến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thức</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chuyên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ngành</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57%</a:t>
            </a:r>
            <a:endParaRPr lang="en-US" sz="2800" dirty="0">
              <a:solidFill>
                <a:srgbClr val="0000FF"/>
              </a:solidFill>
              <a:latin typeface="Calibri"/>
            </a:endParaRPr>
          </a:p>
        </p:txBody>
      </p:sp>
      <p:sp>
        <p:nvSpPr>
          <p:cNvPr id="21" name="TextBox 20">
            <a:extLst>
              <a:ext uri="{FF2B5EF4-FFF2-40B4-BE49-F238E27FC236}">
                <a16:creationId xmlns:a16="http://schemas.microsoft.com/office/drawing/2014/main" id="{9F6FF7B5-623D-C830-8D03-D1FBA7CB3DE7}"/>
              </a:ext>
            </a:extLst>
          </p:cNvPr>
          <p:cNvSpPr txBox="1"/>
          <p:nvPr/>
        </p:nvSpPr>
        <p:spPr>
          <a:xfrm>
            <a:off x="711200" y="4476115"/>
            <a:ext cx="4267200" cy="954107"/>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Số</a:t>
            </a:r>
            <a:r>
              <a:rPr lang="en-US" sz="2800" b="1" dirty="0">
                <a:solidFill>
                  <a:prstClr val="black"/>
                </a:solidFill>
                <a:latin typeface="Bahnschrift Condensed" panose="020B0502040204020203" pitchFamily="34" charset="0"/>
              </a:rPr>
              <a:t> giải Nobel </a:t>
            </a:r>
            <a:r>
              <a:rPr lang="en-US" sz="2800" b="1" dirty="0" err="1">
                <a:solidFill>
                  <a:prstClr val="black"/>
                </a:solidFill>
                <a:latin typeface="Bahnschrift Condensed" panose="020B0502040204020203" pitchFamily="34" charset="0"/>
              </a:rPr>
              <a:t>được</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đưa</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vào</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các</a:t>
            </a:r>
            <a:r>
              <a:rPr lang="en-US" sz="2800" b="1" dirty="0">
                <a:solidFill>
                  <a:prstClr val="black"/>
                </a:solidFill>
                <a:latin typeface="Bahnschrift Condensed" panose="020B0502040204020203" pitchFamily="34" charset="0"/>
              </a:rPr>
              <a:t> topic </a:t>
            </a:r>
            <a:r>
              <a:rPr lang="en-US" sz="2800" b="1" dirty="0" err="1">
                <a:solidFill>
                  <a:prstClr val="black"/>
                </a:solidFill>
                <a:latin typeface="Bahnschrift Condensed" panose="020B0502040204020203" pitchFamily="34" charset="0"/>
              </a:rPr>
              <a:t>chuyên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sâu</a:t>
            </a:r>
            <a:r>
              <a:rPr lang="en-US" sz="2800" b="1" dirty="0">
                <a:solidFill>
                  <a:prstClr val="black"/>
                </a:solidFill>
                <a:latin typeface="Bahnschrift Condensed" panose="020B0502040204020203" pitchFamily="34" charset="0"/>
              </a:rPr>
              <a:t> : </a:t>
            </a:r>
            <a:r>
              <a:rPr lang="en-US" sz="2800" b="1" dirty="0">
                <a:solidFill>
                  <a:srgbClr val="0000FF"/>
                </a:solidFill>
                <a:latin typeface="Bahnschrift Condensed" panose="020B0502040204020203" pitchFamily="34" charset="0"/>
              </a:rPr>
              <a:t>7</a:t>
            </a:r>
            <a:endParaRPr lang="en-US" sz="2800" dirty="0">
              <a:solidFill>
                <a:srgbClr val="0000FF"/>
              </a:solidFill>
              <a:latin typeface="Calibri"/>
            </a:endParaRPr>
          </a:p>
        </p:txBody>
      </p:sp>
      <p:sp>
        <p:nvSpPr>
          <p:cNvPr id="23" name="TextBox 22">
            <a:extLst>
              <a:ext uri="{FF2B5EF4-FFF2-40B4-BE49-F238E27FC236}">
                <a16:creationId xmlns:a16="http://schemas.microsoft.com/office/drawing/2014/main" id="{F7DCFCF3-FD05-D908-4971-C53FD45CD32B}"/>
              </a:ext>
            </a:extLst>
          </p:cNvPr>
          <p:cNvSpPr txBox="1"/>
          <p:nvPr/>
        </p:nvSpPr>
        <p:spPr>
          <a:xfrm>
            <a:off x="7416800" y="4173885"/>
            <a:ext cx="4267200" cy="954107"/>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Số</a:t>
            </a:r>
            <a:r>
              <a:rPr lang="en-US" sz="2800" b="1" dirty="0">
                <a:solidFill>
                  <a:prstClr val="black"/>
                </a:solidFill>
                <a:latin typeface="Bahnschrift Condensed" panose="020B0502040204020203" pitchFamily="34" charset="0"/>
              </a:rPr>
              <a:t> giải Nobel </a:t>
            </a:r>
            <a:r>
              <a:rPr lang="en-US" sz="2800" b="1" dirty="0" err="1">
                <a:solidFill>
                  <a:prstClr val="black"/>
                </a:solidFill>
                <a:latin typeface="Bahnschrift Condensed" panose="020B0502040204020203" pitchFamily="34" charset="0"/>
              </a:rPr>
              <a:t>được</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đưa</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vào</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các</a:t>
            </a:r>
            <a:r>
              <a:rPr lang="en-US" sz="2800" b="1" dirty="0">
                <a:solidFill>
                  <a:prstClr val="black"/>
                </a:solidFill>
                <a:latin typeface="Bahnschrift Condensed" panose="020B0502040204020203" pitchFamily="34" charset="0"/>
              </a:rPr>
              <a:t> topic </a:t>
            </a:r>
            <a:r>
              <a:rPr lang="en-US" sz="2800" b="1" dirty="0" err="1">
                <a:solidFill>
                  <a:prstClr val="black"/>
                </a:solidFill>
                <a:latin typeface="Bahnschrift Condensed" panose="020B0502040204020203" pitchFamily="34" charset="0"/>
              </a:rPr>
              <a:t>chuyên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sâu</a:t>
            </a:r>
            <a:r>
              <a:rPr lang="en-US" sz="2800" b="1" dirty="0">
                <a:solidFill>
                  <a:prstClr val="black"/>
                </a:solidFill>
                <a:latin typeface="Bahnschrift Condensed" panose="020B0502040204020203" pitchFamily="34" charset="0"/>
              </a:rPr>
              <a:t> : </a:t>
            </a:r>
            <a:r>
              <a:rPr lang="en-US" sz="2800" b="1" dirty="0">
                <a:solidFill>
                  <a:srgbClr val="0000FF"/>
                </a:solidFill>
                <a:latin typeface="Bahnschrift Condensed" panose="020B0502040204020203" pitchFamily="34" charset="0"/>
              </a:rPr>
              <a:t>21</a:t>
            </a:r>
            <a:endParaRPr lang="en-US" sz="2800" dirty="0">
              <a:solidFill>
                <a:srgbClr val="0000FF"/>
              </a:solidFill>
              <a:latin typeface="Calibri"/>
            </a:endParaRPr>
          </a:p>
        </p:txBody>
      </p:sp>
      <p:sp>
        <p:nvSpPr>
          <p:cNvPr id="24" name="Arrow: Left-Right 23">
            <a:extLst>
              <a:ext uri="{FF2B5EF4-FFF2-40B4-BE49-F238E27FC236}">
                <a16:creationId xmlns:a16="http://schemas.microsoft.com/office/drawing/2014/main" id="{41546FCA-35CD-C043-9660-072D096B7883}"/>
              </a:ext>
            </a:extLst>
          </p:cNvPr>
          <p:cNvSpPr/>
          <p:nvPr/>
        </p:nvSpPr>
        <p:spPr>
          <a:xfrm>
            <a:off x="5181600" y="3348912"/>
            <a:ext cx="2032000" cy="486488"/>
          </a:xfrm>
          <a:prstGeom prst="leftRigh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5" name="TextBox 24">
            <a:extLst>
              <a:ext uri="{FF2B5EF4-FFF2-40B4-BE49-F238E27FC236}">
                <a16:creationId xmlns:a16="http://schemas.microsoft.com/office/drawing/2014/main" id="{F35F9BF7-51AE-3DE2-C1B4-9AB8861D6FE3}"/>
              </a:ext>
            </a:extLst>
          </p:cNvPr>
          <p:cNvSpPr txBox="1"/>
          <p:nvPr/>
        </p:nvSpPr>
        <p:spPr>
          <a:xfrm>
            <a:off x="5181600" y="3733800"/>
            <a:ext cx="2032000" cy="1261692"/>
          </a:xfrm>
          <a:prstGeom prst="rect">
            <a:avLst/>
          </a:prstGeom>
          <a:noFill/>
        </p:spPr>
        <p:txBody>
          <a:bodyPr wrap="square">
            <a:spAutoFit/>
          </a:bodyPr>
          <a:lstStyle/>
          <a:p>
            <a:pPr algn="ctr" defTabSz="1219170"/>
            <a:r>
              <a:rPr lang="en-US" sz="2533" b="1" dirty="0" err="1">
                <a:solidFill>
                  <a:srgbClr val="C00000"/>
                </a:solidFill>
                <a:latin typeface="Bahnschrift Condensed" panose="020B0502040204020203" pitchFamily="34" charset="0"/>
              </a:rPr>
              <a:t>Tương</a:t>
            </a:r>
            <a:r>
              <a:rPr lang="en-US" sz="2533" b="1" dirty="0">
                <a:solidFill>
                  <a:srgbClr val="C00000"/>
                </a:solidFill>
                <a:latin typeface="Bahnschrift Condensed" panose="020B0502040204020203" pitchFamily="34" charset="0"/>
              </a:rPr>
              <a:t> </a:t>
            </a:r>
            <a:r>
              <a:rPr lang="en-US" sz="2533" b="1" dirty="0" err="1">
                <a:solidFill>
                  <a:srgbClr val="C00000"/>
                </a:solidFill>
                <a:latin typeface="Bahnschrift Condensed" panose="020B0502040204020203" pitchFamily="34" charset="0"/>
              </a:rPr>
              <a:t>đồng</a:t>
            </a:r>
            <a:r>
              <a:rPr lang="en-US" sz="2533" b="1" dirty="0">
                <a:solidFill>
                  <a:srgbClr val="C00000"/>
                </a:solidFill>
                <a:latin typeface="Bahnschrift Condensed" panose="020B0502040204020203" pitchFamily="34" charset="0"/>
              </a:rPr>
              <a:t> </a:t>
            </a:r>
            <a:r>
              <a:rPr lang="en-US" sz="2533" b="1" dirty="0" err="1">
                <a:solidFill>
                  <a:srgbClr val="C00000"/>
                </a:solidFill>
                <a:latin typeface="Bahnschrift Condensed" panose="020B0502040204020203" pitchFamily="34" charset="0"/>
              </a:rPr>
              <a:t>cỡ</a:t>
            </a:r>
            <a:r>
              <a:rPr lang="en-US" sz="2533" b="1" dirty="0">
                <a:solidFill>
                  <a:srgbClr val="C00000"/>
                </a:solidFill>
                <a:latin typeface="Bahnschrift Condensed" panose="020B0502040204020203" pitchFamily="34" charset="0"/>
              </a:rPr>
              <a:t> 70% CĐR </a:t>
            </a:r>
            <a:r>
              <a:rPr lang="en-US" sz="2533" b="1" dirty="0" err="1">
                <a:solidFill>
                  <a:srgbClr val="C00000"/>
                </a:solidFill>
                <a:latin typeface="Bahnschrift Condensed" panose="020B0502040204020203" pitchFamily="34" charset="0"/>
              </a:rPr>
              <a:t>kiến</a:t>
            </a:r>
            <a:r>
              <a:rPr lang="en-US" sz="2533" b="1" dirty="0">
                <a:solidFill>
                  <a:srgbClr val="C00000"/>
                </a:solidFill>
                <a:latin typeface="Bahnschrift Condensed" panose="020B0502040204020203" pitchFamily="34" charset="0"/>
              </a:rPr>
              <a:t> </a:t>
            </a:r>
            <a:r>
              <a:rPr lang="en-US" sz="2533" b="1" dirty="0" err="1">
                <a:solidFill>
                  <a:srgbClr val="C00000"/>
                </a:solidFill>
                <a:latin typeface="Bahnschrift Condensed" panose="020B0502040204020203" pitchFamily="34" charset="0"/>
              </a:rPr>
              <a:t>thức</a:t>
            </a:r>
            <a:endParaRPr lang="en-US" sz="2533" b="1" dirty="0">
              <a:solidFill>
                <a:srgbClr val="C00000"/>
              </a:solidFill>
              <a:latin typeface="Bahnschrift Condensed" panose="020B0502040204020203" pitchFamily="34" charset="0"/>
            </a:endParaRPr>
          </a:p>
        </p:txBody>
      </p:sp>
      <p:sp>
        <p:nvSpPr>
          <p:cNvPr id="13" name="Title 1">
            <a:extLst>
              <a:ext uri="{FF2B5EF4-FFF2-40B4-BE49-F238E27FC236}">
                <a16:creationId xmlns:a16="http://schemas.microsoft.com/office/drawing/2014/main" id="{3BC40086-615A-2944-C681-A7015C9A3FAA}"/>
              </a:ext>
            </a:extLst>
          </p:cNvPr>
          <p:cNvSpPr txBox="1">
            <a:spLocks/>
          </p:cNvSpPr>
          <p:nvPr/>
        </p:nvSpPr>
        <p:spPr>
          <a:xfrm>
            <a:off x="0" y="6032"/>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defTabSz="1219170"/>
            <a:r>
              <a:rPr lang="en-US" sz="3100" dirty="0">
                <a:solidFill>
                  <a:srgbClr val="0000FF"/>
                </a:solidFill>
                <a:latin typeface="Bahnschrift Condensed" panose="020B0502040204020203" pitchFamily="34" charset="0"/>
              </a:rPr>
              <a:t>          </a:t>
            </a:r>
            <a:r>
              <a:rPr lang="en-US" sz="3100" dirty="0">
                <a:solidFill>
                  <a:schemeClr val="tx1"/>
                </a:solidFill>
                <a:latin typeface="Bahnschrift Condensed" panose="020B0502040204020203" pitchFamily="34" charset="0"/>
              </a:rPr>
              <a:t>1.1.</a:t>
            </a:r>
            <a:r>
              <a:rPr lang="en-US" sz="3100" dirty="0">
                <a:solidFill>
                  <a:srgbClr val="0000FF"/>
                </a:solidFill>
                <a:latin typeface="Bahnschrift Condensed" panose="020B0502040204020203" pitchFamily="34" charset="0"/>
              </a:rPr>
              <a:t> </a:t>
            </a:r>
            <a:r>
              <a:rPr lang="en-US" sz="3100" dirty="0" err="1">
                <a:solidFill>
                  <a:srgbClr val="0000FF"/>
                </a:solidFill>
                <a:latin typeface="Bahnschrift Condensed" panose="020B0502040204020203" pitchFamily="34" charset="0"/>
              </a:rPr>
              <a:t>Đối</a:t>
            </a:r>
            <a:r>
              <a:rPr lang="en-US" sz="3100" dirty="0">
                <a:solidFill>
                  <a:srgbClr val="0000FF"/>
                </a:solidFill>
                <a:latin typeface="Bahnschrift Condensed" panose="020B0502040204020203" pitchFamily="34" charset="0"/>
              </a:rPr>
              <a:t> </a:t>
            </a:r>
            <a:r>
              <a:rPr lang="en-US" sz="3100" dirty="0" err="1">
                <a:solidFill>
                  <a:srgbClr val="0000FF"/>
                </a:solidFill>
                <a:latin typeface="Bahnschrift Condensed" panose="020B0502040204020203" pitchFamily="34" charset="0"/>
              </a:rPr>
              <a:t>sánh</a:t>
            </a:r>
            <a:r>
              <a:rPr lang="en-US" sz="3100" dirty="0">
                <a:solidFill>
                  <a:srgbClr val="0000FF"/>
                </a:solidFill>
                <a:latin typeface="Bahnschrift Condensed" panose="020B0502040204020203" pitchFamily="34" charset="0"/>
              </a:rPr>
              <a:t> </a:t>
            </a:r>
            <a:r>
              <a:rPr lang="en-US" sz="3100" dirty="0" err="1">
                <a:solidFill>
                  <a:srgbClr val="0000FF"/>
                </a:solidFill>
                <a:latin typeface="Bahnschrift Condensed" panose="020B0502040204020203" pitchFamily="34" charset="0"/>
              </a:rPr>
              <a:t>với</a:t>
            </a:r>
            <a:r>
              <a:rPr lang="en-US" sz="3100" dirty="0">
                <a:solidFill>
                  <a:srgbClr val="0000FF"/>
                </a:solidFill>
                <a:latin typeface="Bahnschrift Condensed" panose="020B0502040204020203" pitchFamily="34" charset="0"/>
              </a:rPr>
              <a:t> quốc </a:t>
            </a:r>
            <a:r>
              <a:rPr lang="en-US" sz="3100" dirty="0" err="1">
                <a:solidFill>
                  <a:srgbClr val="0000FF"/>
                </a:solidFill>
                <a:latin typeface="Bahnschrift Condensed" panose="020B0502040204020203" pitchFamily="34" charset="0"/>
              </a:rPr>
              <a:t>gia</a:t>
            </a:r>
            <a:r>
              <a:rPr lang="en-US" sz="3100" dirty="0">
                <a:solidFill>
                  <a:srgbClr val="0000FF"/>
                </a:solidFill>
                <a:latin typeface="Bahnschrift Condensed" panose="020B0502040204020203" pitchFamily="34" charset="0"/>
              </a:rPr>
              <a:t> </a:t>
            </a:r>
            <a:r>
              <a:rPr lang="en-US" sz="3100" dirty="0" err="1">
                <a:solidFill>
                  <a:srgbClr val="0000FF"/>
                </a:solidFill>
                <a:latin typeface="Bahnschrift Condensed" panose="020B0502040204020203" pitchFamily="34" charset="0"/>
              </a:rPr>
              <a:t>tế</a:t>
            </a:r>
            <a:r>
              <a:rPr lang="en-US" sz="3100" dirty="0">
                <a:solidFill>
                  <a:srgbClr val="0000FF"/>
                </a:solidFill>
                <a:latin typeface="Bahnschrift Condensed" panose="020B0502040204020203" pitchFamily="34" charset="0"/>
              </a:rPr>
              <a:t> (</a:t>
            </a:r>
            <a:r>
              <a:rPr lang="en-US" sz="3100" dirty="0" err="1">
                <a:solidFill>
                  <a:prstClr val="black"/>
                </a:solidFill>
                <a:latin typeface="Bahnschrift Condensed" panose="020B0502040204020203" pitchFamily="34" charset="0"/>
              </a:rPr>
              <a:t>Đại</a:t>
            </a:r>
            <a:r>
              <a:rPr lang="en-US" sz="3100" dirty="0">
                <a:solidFill>
                  <a:prstClr val="black"/>
                </a:solidFill>
                <a:latin typeface="Bahnschrift Condensed" panose="020B0502040204020203" pitchFamily="34" charset="0"/>
              </a:rPr>
              <a:t> </a:t>
            </a:r>
            <a:r>
              <a:rPr lang="en-US" sz="3100" dirty="0" err="1">
                <a:solidFill>
                  <a:prstClr val="black"/>
                </a:solidFill>
                <a:latin typeface="Bahnschrift Condensed" panose="020B0502040204020203" pitchFamily="34" charset="0"/>
              </a:rPr>
              <a:t>học</a:t>
            </a:r>
            <a:r>
              <a:rPr lang="en-US" sz="3100" dirty="0">
                <a:solidFill>
                  <a:prstClr val="black"/>
                </a:solidFill>
                <a:latin typeface="Bahnschrift Condensed" panose="020B0502040204020203" pitchFamily="34" charset="0"/>
              </a:rPr>
              <a:t> Humboldt (Đức)</a:t>
            </a:r>
            <a:r>
              <a:rPr lang="en-US" sz="3100" dirty="0">
                <a:solidFill>
                  <a:srgbClr val="0000FF"/>
                </a:solidFill>
                <a:latin typeface="Bahnschrift Condensed" panose="020B0502040204020203" pitchFamily="34" charset="0"/>
              </a:rPr>
              <a:t>)   </a:t>
            </a:r>
            <a:endParaRPr lang="vi-VN" sz="3100" dirty="0">
              <a:solidFill>
                <a:srgbClr val="0000FF"/>
              </a:solidFill>
              <a:latin typeface="Bahnschrift Condensed" panose="020B0502040204020203" pitchFamily="34" charset="0"/>
            </a:endParaRPr>
          </a:p>
        </p:txBody>
      </p:sp>
      <p:pic>
        <p:nvPicPr>
          <p:cNvPr id="16" name="Picture 15" descr="Logo&#10;&#10;Description automatically generated">
            <a:extLst>
              <a:ext uri="{FF2B5EF4-FFF2-40B4-BE49-F238E27FC236}">
                <a16:creationId xmlns:a16="http://schemas.microsoft.com/office/drawing/2014/main" id="{6AB5CB82-39E3-B6A7-0FF7-3E9C955F41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131"/>
            <a:ext cx="760474" cy="760474"/>
          </a:xfrm>
          <a:prstGeom prst="rect">
            <a:avLst/>
          </a:prstGeom>
        </p:spPr>
      </p:pic>
    </p:spTree>
    <p:extLst>
      <p:ext uri="{BB962C8B-B14F-4D97-AF65-F5344CB8AC3E}">
        <p14:creationId xmlns:p14="http://schemas.microsoft.com/office/powerpoint/2010/main" val="1676129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1425873-90AC-E478-9E14-D322D76A03D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64E4F65-FE5A-8F84-009C-8A292F2CE86B}"/>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a:solidFill>
                  <a:srgbClr val="FF0000"/>
                </a:solidFill>
                <a:latin typeface="Bahnschrift SemiBold Condensed" panose="020B0502040204020203" pitchFamily="34" charset="0"/>
              </a:rPr>
              <a:t>KHI </a:t>
            </a:r>
            <a:r>
              <a:rPr lang="en-US" sz="3300" dirty="0" err="1">
                <a:solidFill>
                  <a:srgbClr val="FF0000"/>
                </a:solidFill>
                <a:latin typeface="Bahnschrift SemiBold Condensed" panose="020B0502040204020203" pitchFamily="34" charset="0"/>
              </a:rPr>
              <a:t>TRIỂN</a:t>
            </a:r>
            <a:r>
              <a:rPr lang="en-US" sz="3300" dirty="0">
                <a:solidFill>
                  <a:srgbClr val="FF0000"/>
                </a:solidFill>
                <a:latin typeface="Bahnschrift SemiBold Condensed" panose="020B0502040204020203" pitchFamily="34" charset="0"/>
              </a:rPr>
              <a:t> KHAI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730BE88B-1D60-A6A6-F42C-07F9487B53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1AF5F940-BB12-DE12-CC17-EFCE78D462BA}"/>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đầu</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tư</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phát</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r>
              <a:rPr lang="en-US" sz="1800" dirty="0">
                <a:latin typeface="Bahnschrift SemiBold Condensed" panose="020B0502040204020203" pitchFamily="34" charset="0"/>
              </a:rPr>
              <a:t>.</a:t>
            </a:r>
            <a:endParaRPr lang="vi-VN" sz="1800" dirty="0">
              <a:latin typeface="Bahnschrift SemiBold Condensed" panose="020B0502040204020203" pitchFamily="34" charset="0"/>
            </a:endParaRPr>
          </a:p>
        </p:txBody>
      </p:sp>
      <p:grpSp>
        <p:nvGrpSpPr>
          <p:cNvPr id="9" name="Group 8">
            <a:extLst>
              <a:ext uri="{FF2B5EF4-FFF2-40B4-BE49-F238E27FC236}">
                <a16:creationId xmlns:a16="http://schemas.microsoft.com/office/drawing/2014/main" id="{73E3A510-5383-F28E-2AEF-FBE60DBC4F76}"/>
              </a:ext>
            </a:extLst>
          </p:cNvPr>
          <p:cNvGrpSpPr/>
          <p:nvPr/>
        </p:nvGrpSpPr>
        <p:grpSpPr>
          <a:xfrm>
            <a:off x="69851" y="640691"/>
            <a:ext cx="12002215" cy="5533043"/>
            <a:chOff x="170554" y="787687"/>
            <a:chExt cx="11901290" cy="3687798"/>
          </a:xfrm>
        </p:grpSpPr>
        <p:grpSp>
          <p:nvGrpSpPr>
            <p:cNvPr id="10" name="Group 9">
              <a:extLst>
                <a:ext uri="{FF2B5EF4-FFF2-40B4-BE49-F238E27FC236}">
                  <a16:creationId xmlns:a16="http://schemas.microsoft.com/office/drawing/2014/main" id="{10F038CC-73AB-47C5-2ACF-3FB1F4488CE1}"/>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6CCC2B66-1B7E-6445-F142-9CE323396AF6}"/>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EED94A6E-82E4-B1C0-ABA1-9B8EDA7F1224}"/>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04/2025/</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446D2FBE-1274-67A8-D73A-6EBE46426246}"/>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6" name="TextBox 5">
            <a:extLst>
              <a:ext uri="{FF2B5EF4-FFF2-40B4-BE49-F238E27FC236}">
                <a16:creationId xmlns:a16="http://schemas.microsoft.com/office/drawing/2014/main" id="{FFE4BFE9-3899-BE78-15E4-DF60AA1E9590}"/>
              </a:ext>
            </a:extLst>
          </p:cNvPr>
          <p:cNvSpPr txBox="1"/>
          <p:nvPr/>
        </p:nvSpPr>
        <p:spPr>
          <a:xfrm>
            <a:off x="268312" y="1166350"/>
            <a:ext cx="11809133" cy="4664033"/>
          </a:xfrm>
          <a:prstGeom prst="rect">
            <a:avLst/>
          </a:prstGeom>
          <a:noFill/>
        </p:spPr>
        <p:txBody>
          <a:bodyPr wrap="square">
            <a:spAutoFit/>
          </a:bodyPr>
          <a:lstStyle/>
          <a:p>
            <a:pPr marL="0" marR="0" indent="360045" algn="just">
              <a:lnSpc>
                <a:spcPts val="1800"/>
              </a:lnSpc>
              <a:spcBef>
                <a:spcPts val="300"/>
              </a:spcBef>
              <a:spcAft>
                <a:spcPts val="300"/>
              </a:spcAft>
              <a:buNone/>
            </a:pPr>
            <a:r>
              <a:rPr lang="en-US" sz="2300" dirty="0">
                <a:effectLst/>
                <a:latin typeface="Bahnschrift Condensed" panose="020B0502040204020203" pitchFamily="34" charset="0"/>
                <a:ea typeface="Times New Roman" panose="02020603050405020304" pitchFamily="18" charset="0"/>
              </a:rPr>
              <a:t> </a:t>
            </a:r>
          </a:p>
          <a:p>
            <a:pPr marL="285750" indent="-285750" algn="just">
              <a:spcBef>
                <a:spcPts val="300"/>
              </a:spcBef>
              <a:spcAft>
                <a:spcPts val="300"/>
              </a:spcAft>
              <a:buFont typeface="Wingdings" panose="05000000000000000000" pitchFamily="2" charset="2"/>
              <a:buChar char="ü"/>
            </a:pPr>
            <a:r>
              <a:rPr lang="x-none" sz="2300" b="1" spc="-30" dirty="0">
                <a:solidFill>
                  <a:srgbClr val="FF0000"/>
                </a:solidFill>
                <a:effectLst/>
                <a:latin typeface="Bahnschrift Condensed" panose="020B0502040204020203" pitchFamily="34" charset="0"/>
                <a:ea typeface="Times New Roman" panose="02020603050405020304" pitchFamily="18" charset="0"/>
              </a:rPr>
              <a:t>Tiêu chí 1.3: </a:t>
            </a:r>
            <a:r>
              <a:rPr lang="x-none" sz="2300" spc="-30" dirty="0">
                <a:effectLst/>
                <a:latin typeface="Bahnschrift Condensed" panose="020B0502040204020203" pitchFamily="34" charset="0"/>
                <a:ea typeface="Times New Roman" panose="02020603050405020304" pitchFamily="18" charset="0"/>
              </a:rPr>
              <a:t>Chuẩn đầu ra của </a:t>
            </a:r>
            <a:r>
              <a:rPr lang="en-US" sz="2300" spc="-30" dirty="0" err="1">
                <a:latin typeface="Bahnschrift Condensed" panose="020B0502040204020203" pitchFamily="34" charset="0"/>
                <a:ea typeface="Times New Roman" panose="02020603050405020304" pitchFamily="18" charset="0"/>
              </a:rPr>
              <a:t>CTĐT</a:t>
            </a:r>
            <a:r>
              <a:rPr lang="en-US" sz="2300" spc="-30" dirty="0">
                <a:latin typeface="Bahnschrift Condensed" panose="020B0502040204020203" pitchFamily="34" charset="0"/>
                <a:ea typeface="Times New Roman" panose="02020603050405020304" pitchFamily="18" charset="0"/>
              </a:rPr>
              <a:t> </a:t>
            </a:r>
            <a:r>
              <a:rPr lang="x-none" sz="2300" b="1" spc="-30" dirty="0">
                <a:solidFill>
                  <a:srgbClr val="3333FF"/>
                </a:solidFill>
                <a:effectLst/>
                <a:latin typeface="Bahnschrift Condensed" panose="020B0502040204020203" pitchFamily="34" charset="0"/>
                <a:ea typeface="Times New Roman" panose="02020603050405020304" pitchFamily="18" charset="0"/>
              </a:rPr>
              <a:t>phù hợp với Khung trình độ quốc gia Việt Nam</a:t>
            </a:r>
            <a:r>
              <a:rPr lang="x-none" sz="2300" spc="-30" dirty="0">
                <a:effectLst/>
                <a:latin typeface="Bahnschrift Condensed" panose="020B0502040204020203" pitchFamily="34" charset="0"/>
                <a:ea typeface="Times New Roman" panose="02020603050405020304" pitchFamily="18" charset="0"/>
              </a:rPr>
              <a:t>, bao gồm </a:t>
            </a:r>
            <a:r>
              <a:rPr lang="en-US" sz="2300" spc="-30" dirty="0" err="1">
                <a:effectLst/>
                <a:latin typeface="Bahnschrift Condensed" panose="020B0502040204020203" pitchFamily="34" charset="0"/>
                <a:ea typeface="Times New Roman" panose="02020603050405020304" pitchFamily="18" charset="0"/>
              </a:rPr>
              <a:t>CĐR</a:t>
            </a:r>
            <a:r>
              <a:rPr lang="en-US" sz="2300" spc="-30" dirty="0">
                <a:effectLst/>
                <a:latin typeface="Bahnschrift Condensed" panose="020B0502040204020203" pitchFamily="34" charset="0"/>
                <a:ea typeface="Times New Roman" panose="02020603050405020304" pitchFamily="18" charset="0"/>
              </a:rPr>
              <a:t> </a:t>
            </a:r>
            <a:r>
              <a:rPr lang="x-none" sz="2300" spc="-30" dirty="0">
                <a:effectLst/>
                <a:latin typeface="Bahnschrift Condensed" panose="020B0502040204020203" pitchFamily="34" charset="0"/>
                <a:ea typeface="Times New Roman" panose="02020603050405020304" pitchFamily="18" charset="0"/>
              </a:rPr>
              <a:t>chung và </a:t>
            </a:r>
            <a:r>
              <a:rPr lang="en-US" sz="2300" spc="-30" dirty="0" err="1">
                <a:effectLst/>
                <a:latin typeface="Bahnschrift Condensed" panose="020B0502040204020203" pitchFamily="34" charset="0"/>
                <a:ea typeface="Times New Roman" panose="02020603050405020304" pitchFamily="18" charset="0"/>
              </a:rPr>
              <a:t>CĐR</a:t>
            </a:r>
            <a:r>
              <a:rPr lang="en-US" sz="2300" spc="-30" dirty="0">
                <a:effectLst/>
                <a:latin typeface="Bahnschrift Condensed" panose="020B0502040204020203" pitchFamily="34" charset="0"/>
                <a:ea typeface="Times New Roman" panose="02020603050405020304" pitchFamily="18" charset="0"/>
              </a:rPr>
              <a:t> </a:t>
            </a:r>
            <a:r>
              <a:rPr lang="en-US" sz="2300" spc="-30" dirty="0" err="1">
                <a:effectLst/>
                <a:latin typeface="Bahnschrift Condensed" panose="020B0502040204020203" pitchFamily="34" charset="0"/>
                <a:ea typeface="Times New Roman" panose="02020603050405020304" pitchFamily="18" charset="0"/>
              </a:rPr>
              <a:t>riêng</a:t>
            </a:r>
            <a:r>
              <a:rPr lang="x-none" sz="2300" spc="-30" dirty="0">
                <a:effectLst/>
                <a:latin typeface="Bahnschrift Condensed" panose="020B0502040204020203" pitchFamily="34" charset="0"/>
                <a:ea typeface="Times New Roman" panose="02020603050405020304" pitchFamily="18" charset="0"/>
              </a:rPr>
              <a:t> biệt.</a:t>
            </a:r>
            <a:endParaRPr lang="en-US" sz="2300" spc="-30" dirty="0">
              <a:latin typeface="Bahnschrift Condensed" panose="020B0502040204020203" pitchFamily="34" charset="0"/>
              <a:ea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Tiêu </a:t>
            </a:r>
            <a:r>
              <a:rPr lang="en-US" sz="2300" b="1" dirty="0" err="1">
                <a:solidFill>
                  <a:schemeClr val="accent5">
                    <a:lumMod val="50000"/>
                  </a:schemeClr>
                </a:solidFill>
                <a:effectLst/>
                <a:latin typeface="Bahnschrift Condensed" panose="020B0502040204020203" pitchFamily="34" charset="0"/>
                <a:ea typeface="Times New Roman" panose="02020603050405020304" pitchFamily="18" charset="0"/>
              </a:rPr>
              <a:t>chí</a:t>
            </a: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 6.6:</a:t>
            </a:r>
            <a:r>
              <a:rPr lang="en-US" sz="2300" b="1" dirty="0">
                <a:effectLst/>
                <a:latin typeface="Bahnschrift Condensed" panose="020B0502040204020203" pitchFamily="34" charset="0"/>
                <a:ea typeface="Times New Roman" panose="02020603050405020304" pitchFamily="18" charset="0"/>
              </a:rPr>
              <a:t> </a:t>
            </a:r>
            <a:r>
              <a:rPr lang="en-US" sz="2300" dirty="0">
                <a:effectLst/>
                <a:latin typeface="Bahnschrift Condensed" panose="020B0502040204020203" pitchFamily="34" charset="0"/>
                <a:ea typeface="Times New Roman" panose="02020603050405020304" pitchFamily="18" charset="0"/>
              </a:rPr>
              <a:t>Các </a:t>
            </a:r>
            <a:r>
              <a:rPr lang="en-US" sz="2300" dirty="0" err="1">
                <a:effectLst/>
                <a:latin typeface="Bahnschrift Condensed" panose="020B0502040204020203" pitchFamily="34" charset="0"/>
                <a:ea typeface="Times New Roman" panose="02020603050405020304" pitchFamily="18" charset="0"/>
              </a:rPr>
              <a:t>dịch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vụ</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hỗ</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trợ</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người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định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kỳ</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đánh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endParaRPr lang="en-US" sz="2300" dirty="0">
              <a:latin typeface="Bahnschrift Condensed" panose="020B0502040204020203" pitchFamily="34" charset="0"/>
              <a:ea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latin typeface="Bahnschrift Condensed" panose="020B0502040204020203" pitchFamily="34" charset="0"/>
              </a:rPr>
              <a:t>Tiêu</a:t>
            </a:r>
            <a:r>
              <a:rPr lang="en-US" sz="2300" dirty="0">
                <a:effectLst/>
                <a:latin typeface="Bahnschrift Condensed" panose="020B0502040204020203" pitchFamily="34" charset="0"/>
                <a:ea typeface="Times New Roman" panose="02020603050405020304" pitchFamily="18" charset="0"/>
              </a:rPr>
              <a:t> </a:t>
            </a:r>
            <a:r>
              <a:rPr lang="en-US" sz="2300" b="1" dirty="0" err="1">
                <a:solidFill>
                  <a:schemeClr val="accent5">
                    <a:lumMod val="50000"/>
                  </a:schemeClr>
                </a:solidFill>
                <a:latin typeface="Bahnschrift Condensed" panose="020B0502040204020203" pitchFamily="34" charset="0"/>
              </a:rPr>
              <a:t>chí</a:t>
            </a:r>
            <a:r>
              <a:rPr lang="en-US" sz="2300" b="1" dirty="0">
                <a:solidFill>
                  <a:schemeClr val="accent5">
                    <a:lumMod val="50000"/>
                  </a:schemeClr>
                </a:solidFill>
                <a:latin typeface="Bahnschrift Condensed" panose="020B0502040204020203" pitchFamily="34" charset="0"/>
              </a:rPr>
              <a:t> 8.1: </a:t>
            </a:r>
            <a:r>
              <a:rPr lang="en-US" sz="2300" dirty="0" err="1">
                <a:effectLst/>
                <a:latin typeface="Bahnschrift Condensed" panose="020B0502040204020203" pitchFamily="34" charset="0"/>
                <a:ea typeface="Times New Roman" panose="02020603050405020304" pitchFamily="18" charset="0"/>
              </a:rPr>
              <a:t>Tỉ</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lệ</a:t>
            </a:r>
            <a:r>
              <a:rPr lang="en-US" sz="2300" dirty="0">
                <a:effectLst/>
                <a:latin typeface="Bahnschrift Condensed" panose="020B0502040204020203" pitchFamily="34" charset="0"/>
                <a:ea typeface="Times New Roman" panose="02020603050405020304" pitchFamily="18" charset="0"/>
              </a:rPr>
              <a:t> TN, </a:t>
            </a:r>
            <a:r>
              <a:rPr lang="en-US" sz="2300" dirty="0" err="1">
                <a:effectLst/>
                <a:latin typeface="Bahnschrift Condensed" panose="020B0502040204020203" pitchFamily="34" charset="0"/>
                <a:ea typeface="Times New Roman" panose="02020603050405020304" pitchFamily="18" charset="0"/>
              </a:rPr>
              <a:t>thôi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thời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gian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TNTB</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sát</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r>
              <a:rPr lang="en-US" sz="2300" dirty="0">
                <a:effectLst/>
                <a:latin typeface="Bahnschrift Condensed" panose="020B0502040204020203" pitchFamily="34" charset="0"/>
                <a:ea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ü"/>
            </a:pPr>
            <a:r>
              <a:rPr lang="en-US" sz="2300" b="1" dirty="0">
                <a:solidFill>
                  <a:srgbClr val="FF0000"/>
                </a:solidFill>
                <a:effectLst/>
                <a:latin typeface="Bahnschrift Condensed" panose="020B0502040204020203" pitchFamily="34" charset="0"/>
                <a:ea typeface="Times New Roman" panose="02020603050405020304" pitchFamily="18" charset="0"/>
              </a:rPr>
              <a:t>Tiêu </a:t>
            </a:r>
            <a:r>
              <a:rPr lang="en-US" sz="2300" b="1" dirty="0" err="1">
                <a:solidFill>
                  <a:srgbClr val="FF0000"/>
                </a:solidFill>
                <a:effectLst/>
                <a:latin typeface="Bahnschrift Condensed" panose="020B0502040204020203" pitchFamily="34" charset="0"/>
                <a:ea typeface="Times New Roman" panose="02020603050405020304" pitchFamily="18" charset="0"/>
              </a:rPr>
              <a:t>chí</a:t>
            </a:r>
            <a:r>
              <a:rPr lang="en-US" sz="2300" b="1" dirty="0">
                <a:solidFill>
                  <a:srgbClr val="FF0000"/>
                </a:solidFill>
                <a:effectLst/>
                <a:latin typeface="Bahnschrift Condensed" panose="020B0502040204020203" pitchFamily="34" charset="0"/>
                <a:ea typeface="Times New Roman" panose="02020603050405020304" pitchFamily="18" charset="0"/>
              </a:rPr>
              <a:t> 8.2:</a:t>
            </a:r>
            <a:r>
              <a:rPr lang="en-US" sz="2300" b="1" i="1" dirty="0">
                <a:solidFill>
                  <a:srgbClr val="FF0000"/>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Tỉ</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lệ</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việc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làm</a:t>
            </a:r>
            <a:r>
              <a:rPr lang="en-US" sz="2300" dirty="0">
                <a:effectLst/>
                <a:latin typeface="Bahnschrift Condensed" panose="020B0502040204020203" pitchFamily="34" charset="0"/>
                <a:ea typeface="Times New Roman" panose="02020603050405020304" pitchFamily="18" charset="0"/>
              </a:rPr>
              <a:t> bao </a:t>
            </a:r>
            <a:r>
              <a:rPr lang="en-US" sz="2300" dirty="0" err="1">
                <a:effectLst/>
                <a:latin typeface="Bahnschrift Condensed" panose="020B0502040204020203" pitchFamily="34" charset="0"/>
                <a:ea typeface="Times New Roman" panose="02020603050405020304" pitchFamily="18" charset="0"/>
              </a:rPr>
              <a:t>gồm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tự</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tạo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việc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làm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khởi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nghiệp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nâng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cao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trình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độ</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của</a:t>
            </a:r>
            <a:r>
              <a:rPr lang="en-US" sz="2300" dirty="0">
                <a:effectLst/>
                <a:latin typeface="Bahnschrift Condensed" panose="020B0502040204020203" pitchFamily="34" charset="0"/>
                <a:ea typeface="Times New Roman" panose="02020603050405020304" pitchFamily="18" charset="0"/>
              </a:rPr>
              <a:t> NH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r>
              <a:rPr lang="en-US" sz="2300" dirty="0">
                <a:effectLst/>
                <a:latin typeface="Bahnschrift Condensed" panose="020B0502040204020203" pitchFamily="34" charset="0"/>
                <a:ea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Tiêu </a:t>
            </a:r>
            <a:r>
              <a:rPr lang="en-US" sz="2300" b="1" dirty="0" err="1">
                <a:solidFill>
                  <a:schemeClr val="accent5">
                    <a:lumMod val="50000"/>
                  </a:schemeClr>
                </a:solidFill>
                <a:effectLst/>
                <a:latin typeface="Bahnschrift Condensed" panose="020B0502040204020203" pitchFamily="34" charset="0"/>
                <a:ea typeface="Times New Roman" panose="02020603050405020304" pitchFamily="18" charset="0"/>
              </a:rPr>
              <a:t>chí</a:t>
            </a: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 8.3: </a:t>
            </a:r>
            <a:r>
              <a:rPr lang="en-US" sz="2300" dirty="0" err="1">
                <a:effectLst/>
                <a:latin typeface="Bahnschrift Condensed" panose="020B0502040204020203" pitchFamily="34" charset="0"/>
                <a:ea typeface="Times New Roman" panose="02020603050405020304" pitchFamily="18" charset="0"/>
              </a:rPr>
              <a:t>Hoạt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động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nghiên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cứu</a:t>
            </a:r>
            <a:r>
              <a:rPr lang="en-US" sz="2300" dirty="0">
                <a:effectLst/>
                <a:latin typeface="Bahnschrift Condensed" panose="020B0502040204020203" pitchFamily="34" charset="0"/>
                <a:ea typeface="Times New Roman" panose="02020603050405020304" pitchFamily="18" charset="0"/>
              </a:rPr>
              <a:t> khoa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sản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phẩm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tạo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chế</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của</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người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giảng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viên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nghiên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cứu</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viên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r>
              <a:rPr lang="en-US" sz="2300" dirty="0">
                <a:effectLst/>
                <a:latin typeface="Bahnschrift Condensed" panose="020B0502040204020203" pitchFamily="34" charset="0"/>
                <a:ea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Tiêu </a:t>
            </a:r>
            <a:r>
              <a:rPr lang="en-US" sz="2300" b="1" dirty="0" err="1">
                <a:solidFill>
                  <a:schemeClr val="accent5">
                    <a:lumMod val="50000"/>
                  </a:schemeClr>
                </a:solidFill>
                <a:effectLst/>
                <a:latin typeface="Bahnschrift Condensed" panose="020B0502040204020203" pitchFamily="34" charset="0"/>
                <a:ea typeface="Times New Roman" panose="02020603050405020304" pitchFamily="18" charset="0"/>
              </a:rPr>
              <a:t>chí</a:t>
            </a: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 8.4:</a:t>
            </a:r>
            <a:r>
              <a:rPr lang="en-US" sz="2300" b="1" i="1" dirty="0">
                <a:solidFill>
                  <a:schemeClr val="accent5">
                    <a:lumMod val="50000"/>
                  </a:schemeClr>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Dữ</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liệu</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về</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mức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độ</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đạt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chuẩn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đầu</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ra</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của</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chương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trình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đào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tạo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giám</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sát</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r>
              <a:rPr lang="en-US" sz="2300" dirty="0">
                <a:effectLst/>
                <a:latin typeface="Bahnschrift Condensed" panose="020B0502040204020203" pitchFamily="34" charset="0"/>
                <a:ea typeface="Times New Roman" panose="02020603050405020304" pitchFamily="18" charset="0"/>
              </a:rPr>
              <a:t>. </a:t>
            </a: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Tiêu </a:t>
            </a:r>
            <a:r>
              <a:rPr lang="en-US" sz="2300" b="1" dirty="0" err="1">
                <a:solidFill>
                  <a:schemeClr val="accent5">
                    <a:lumMod val="50000"/>
                  </a:schemeClr>
                </a:solidFill>
                <a:effectLst/>
                <a:latin typeface="Bahnschrift Condensed" panose="020B0502040204020203" pitchFamily="34" charset="0"/>
                <a:ea typeface="Times New Roman" panose="02020603050405020304" pitchFamily="18" charset="0"/>
              </a:rPr>
              <a:t>chí</a:t>
            </a: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 8.5: </a:t>
            </a:r>
            <a:r>
              <a:rPr lang="en-US" sz="2300" dirty="0" err="1">
                <a:effectLst/>
                <a:latin typeface="Bahnschrift Condensed" panose="020B0502040204020203" pitchFamily="34" charset="0"/>
                <a:ea typeface="Times New Roman" panose="02020603050405020304" pitchFamily="18" charset="0"/>
              </a:rPr>
              <a:t>Mức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độ</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hài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lòng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của</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bên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liên</a:t>
            </a:r>
            <a:r>
              <a:rPr lang="en-US" sz="2300" dirty="0">
                <a:effectLst/>
                <a:latin typeface="Bahnschrift Condensed" panose="020B0502040204020203" pitchFamily="34" charset="0"/>
                <a:ea typeface="Times New Roman" panose="02020603050405020304" pitchFamily="18" charset="0"/>
              </a:rPr>
              <a:t> quan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sát</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endParaRPr lang="en-US" sz="2300" dirty="0">
              <a:effectLst/>
              <a:latin typeface="Bahnschrift Condensed" panose="020B0502040204020203" pitchFamily="34" charset="0"/>
              <a:ea typeface="Times New Roman" panose="02020603050405020304" pitchFamily="18" charset="0"/>
            </a:endParaRPr>
          </a:p>
        </p:txBody>
      </p:sp>
    </p:spTree>
    <p:extLst>
      <p:ext uri="{BB962C8B-B14F-4D97-AF65-F5344CB8AC3E}">
        <p14:creationId xmlns:p14="http://schemas.microsoft.com/office/powerpoint/2010/main" val="8020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C34CE2D3-CFE6-56B8-C665-A7243E88A61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940AAC4-7ED7-934C-A935-98D0C6C77E65}"/>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a:solidFill>
                  <a:srgbClr val="FF0000"/>
                </a:solidFill>
                <a:latin typeface="Bahnschrift SemiBold Condensed" panose="020B0502040204020203" pitchFamily="34" charset="0"/>
              </a:rPr>
              <a:t>KHI </a:t>
            </a:r>
            <a:r>
              <a:rPr lang="en-US" sz="3300" dirty="0" err="1">
                <a:solidFill>
                  <a:srgbClr val="FF0000"/>
                </a:solidFill>
                <a:latin typeface="Bahnschrift SemiBold Condensed" panose="020B0502040204020203" pitchFamily="34" charset="0"/>
              </a:rPr>
              <a:t>TRIỂN</a:t>
            </a:r>
            <a:r>
              <a:rPr lang="en-US" sz="3300" dirty="0">
                <a:solidFill>
                  <a:srgbClr val="FF0000"/>
                </a:solidFill>
                <a:latin typeface="Bahnschrift SemiBold Condensed" panose="020B0502040204020203" pitchFamily="34" charset="0"/>
              </a:rPr>
              <a:t> KHAI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7A89D95A-9E00-3B3E-644E-24A492FB87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8CCC7420-C025-4623-6510-58AC2B761DE2}"/>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đầu</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tư</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phát</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endParaRPr lang="vi-VN" sz="1800" dirty="0">
              <a:latin typeface="Bahnschrift SemiBold Condensed" panose="020B0502040204020203" pitchFamily="34" charset="0"/>
            </a:endParaRPr>
          </a:p>
        </p:txBody>
      </p:sp>
      <p:grpSp>
        <p:nvGrpSpPr>
          <p:cNvPr id="9" name="Group 8">
            <a:extLst>
              <a:ext uri="{FF2B5EF4-FFF2-40B4-BE49-F238E27FC236}">
                <a16:creationId xmlns:a16="http://schemas.microsoft.com/office/drawing/2014/main" id="{2CDEA43B-A7FA-DAFD-8E69-62E95F785F28}"/>
              </a:ext>
            </a:extLst>
          </p:cNvPr>
          <p:cNvGrpSpPr/>
          <p:nvPr/>
        </p:nvGrpSpPr>
        <p:grpSpPr>
          <a:xfrm>
            <a:off x="94892" y="978850"/>
            <a:ext cx="12002215" cy="4611878"/>
            <a:chOff x="170554" y="787687"/>
            <a:chExt cx="11901290" cy="3687798"/>
          </a:xfrm>
        </p:grpSpPr>
        <p:grpSp>
          <p:nvGrpSpPr>
            <p:cNvPr id="10" name="Group 9">
              <a:extLst>
                <a:ext uri="{FF2B5EF4-FFF2-40B4-BE49-F238E27FC236}">
                  <a16:creationId xmlns:a16="http://schemas.microsoft.com/office/drawing/2014/main" id="{9A4F2B34-B6E8-BE21-CF3F-90696605B1C7}"/>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A9687ACD-B7B9-7BD7-41BC-4344F518B8C8}"/>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948A03F3-7897-FECB-21E4-751FC5F0FA5A}"/>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C4F7389F-DBCF-8130-561F-06E11FF7A0B8}"/>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5" name="TextBox 4">
            <a:extLst>
              <a:ext uri="{FF2B5EF4-FFF2-40B4-BE49-F238E27FC236}">
                <a16:creationId xmlns:a16="http://schemas.microsoft.com/office/drawing/2014/main" id="{DBC67C65-3A35-BDBE-2120-7CC153745FBA}"/>
              </a:ext>
            </a:extLst>
          </p:cNvPr>
          <p:cNvSpPr txBox="1"/>
          <p:nvPr/>
        </p:nvSpPr>
        <p:spPr>
          <a:xfrm>
            <a:off x="202985" y="1704648"/>
            <a:ext cx="11809133" cy="3662541"/>
          </a:xfrm>
          <a:prstGeom prst="rect">
            <a:avLst/>
          </a:prstGeom>
          <a:noFill/>
        </p:spPr>
        <p:txBody>
          <a:bodyPr wrap="square">
            <a:spAutoFit/>
          </a:bodyPr>
          <a:lstStyle/>
          <a:p>
            <a:pPr algn="l">
              <a:spcBef>
                <a:spcPts val="600"/>
              </a:spcBef>
              <a:spcAft>
                <a:spcPts val="600"/>
              </a:spcAft>
              <a:buNone/>
            </a:pPr>
            <a:r>
              <a:rPr lang="vi-VN" sz="2400" b="1" i="0" u="none" strike="noStrike" dirty="0">
                <a:solidFill>
                  <a:srgbClr val="002060"/>
                </a:solidFill>
                <a:effectLst/>
                <a:latin typeface="Bahnschrift Condensed" panose="020B0502040204020203" pitchFamily="34" charset="0"/>
              </a:rPr>
              <a:t>Tiêu chuẩn 22: Kết quả đào tạo</a:t>
            </a:r>
            <a:endParaRPr lang="en-US" sz="2400" b="1" u="none" strike="noStrike" dirty="0">
              <a:solidFill>
                <a:srgbClr val="002060"/>
              </a:solidFill>
              <a:latin typeface="Bahnschrift Condensed" panose="020B0502040204020203" pitchFamily="34" charset="0"/>
            </a:endParaRPr>
          </a:p>
          <a:p>
            <a:pPr algn="l">
              <a:spcBef>
                <a:spcPts val="600"/>
              </a:spcBef>
              <a:spcAft>
                <a:spcPts val="600"/>
              </a:spcAft>
              <a:buNone/>
            </a:pPr>
            <a:r>
              <a:rPr lang="vi-VN" sz="2400" b="1" i="0" dirty="0">
                <a:solidFill>
                  <a:schemeClr val="accent5">
                    <a:lumMod val="50000"/>
                  </a:schemeClr>
                </a:solidFill>
                <a:effectLst/>
                <a:latin typeface="Bahnschrift Condensed" panose="020B0502040204020203" pitchFamily="34" charset="0"/>
              </a:rPr>
              <a:t>Tiêu chí 22.1: </a:t>
            </a:r>
            <a:r>
              <a:rPr lang="vi-VN" sz="2400" b="0" i="0" dirty="0">
                <a:solidFill>
                  <a:srgbClr val="000000"/>
                </a:solidFill>
                <a:effectLst/>
                <a:latin typeface="Bahnschrift Condensed" panose="020B0502040204020203" pitchFamily="34" charset="0"/>
              </a:rPr>
              <a:t>Tỷ lệ người học đạt yêu cầu và tỷ lệ thôi học của tất cả các chương trình đào tạo, các môn học/học phần được xác lập, giám sát và </a:t>
            </a:r>
            <a:r>
              <a:rPr lang="vi-VN" sz="2400" b="1" i="0" dirty="0">
                <a:solidFill>
                  <a:srgbClr val="3333FF"/>
                </a:solidFill>
                <a:effectLst/>
                <a:latin typeface="Bahnschrift Condensed" panose="020B0502040204020203" pitchFamily="34" charset="0"/>
              </a:rPr>
              <a:t>đối sánh </a:t>
            </a:r>
            <a:r>
              <a:rPr lang="vi-VN" sz="2400" b="0" i="0" dirty="0">
                <a:solidFill>
                  <a:srgbClr val="000000"/>
                </a:solidFill>
                <a:effectLst/>
                <a:latin typeface="Bahnschrift Condensed" panose="020B0502040204020203" pitchFamily="34" charset="0"/>
              </a:rPr>
              <a:t>để cải tiến.</a:t>
            </a:r>
          </a:p>
          <a:p>
            <a:pPr algn="l">
              <a:spcBef>
                <a:spcPts val="600"/>
              </a:spcBef>
              <a:spcAft>
                <a:spcPts val="600"/>
              </a:spcAft>
              <a:buNone/>
            </a:pPr>
            <a:r>
              <a:rPr lang="vi-VN" sz="2400" b="0" i="0" dirty="0">
                <a:solidFill>
                  <a:srgbClr val="000000"/>
                </a:solidFill>
                <a:effectLst/>
                <a:latin typeface="Bahnschrift Condensed" panose="020B0502040204020203" pitchFamily="34" charset="0"/>
              </a:rPr>
              <a:t> </a:t>
            </a:r>
            <a:r>
              <a:rPr lang="vi-VN" sz="2400" b="1" dirty="0">
                <a:solidFill>
                  <a:schemeClr val="accent5">
                    <a:lumMod val="50000"/>
                  </a:schemeClr>
                </a:solidFill>
                <a:latin typeface="Bahnschrift Condensed" panose="020B0502040204020203" pitchFamily="34" charset="0"/>
              </a:rPr>
              <a:t>Tiêu chí 22.2: </a:t>
            </a:r>
            <a:r>
              <a:rPr lang="vi-VN" sz="2400" b="0" i="0" dirty="0">
                <a:solidFill>
                  <a:srgbClr val="000000"/>
                </a:solidFill>
                <a:effectLst/>
                <a:latin typeface="Bahnschrift Condensed" panose="020B0502040204020203" pitchFamily="34" charset="0"/>
              </a:rPr>
              <a:t>Thời gian </a:t>
            </a:r>
            <a:r>
              <a:rPr lang="en-US" sz="2400" dirty="0" err="1">
                <a:solidFill>
                  <a:srgbClr val="000000"/>
                </a:solidFill>
                <a:latin typeface="Bahnschrift Condensed" panose="020B0502040204020203" pitchFamily="34" charset="0"/>
              </a:rPr>
              <a:t>TNTB</a:t>
            </a:r>
            <a:r>
              <a:rPr lang="en-US" sz="2400" dirty="0">
                <a:solidFill>
                  <a:srgbClr val="000000"/>
                </a:solidFill>
                <a:latin typeface="Bahnschrift Condensed" panose="020B0502040204020203" pitchFamily="34" charset="0"/>
              </a:rPr>
              <a:t> </a:t>
            </a:r>
            <a:r>
              <a:rPr lang="vi-VN" sz="2400" b="0" i="0" dirty="0">
                <a:solidFill>
                  <a:srgbClr val="000000"/>
                </a:solidFill>
                <a:effectLst/>
                <a:latin typeface="Bahnschrift Condensed" panose="020B0502040204020203" pitchFamily="34" charset="0"/>
              </a:rPr>
              <a:t>cho tất cả các chương trình đào tạo được xác lập, giám sát và </a:t>
            </a:r>
            <a:r>
              <a:rPr lang="vi-VN" sz="2400" b="1" i="0" dirty="0">
                <a:solidFill>
                  <a:srgbClr val="3333FF"/>
                </a:solidFill>
                <a:effectLst/>
                <a:latin typeface="Bahnschrift Condensed" panose="020B0502040204020203" pitchFamily="34" charset="0"/>
              </a:rPr>
              <a:t>đối sánh </a:t>
            </a:r>
            <a:r>
              <a:rPr lang="vi-VN" sz="2400" b="0" i="0" dirty="0">
                <a:solidFill>
                  <a:srgbClr val="000000"/>
                </a:solidFill>
                <a:effectLst/>
                <a:latin typeface="Bahnschrift Condensed" panose="020B0502040204020203" pitchFamily="34" charset="0"/>
              </a:rPr>
              <a:t>để cải tiến.</a:t>
            </a:r>
          </a:p>
          <a:p>
            <a:pPr algn="l">
              <a:spcBef>
                <a:spcPts val="600"/>
              </a:spcBef>
              <a:spcAft>
                <a:spcPts val="600"/>
              </a:spcAft>
              <a:buNone/>
            </a:pPr>
            <a:r>
              <a:rPr lang="vi-VN" sz="2400" b="1" dirty="0">
                <a:solidFill>
                  <a:schemeClr val="accent5">
                    <a:lumMod val="50000"/>
                  </a:schemeClr>
                </a:solidFill>
                <a:latin typeface="Bahnschrift Condensed" panose="020B0502040204020203" pitchFamily="34" charset="0"/>
              </a:rPr>
              <a:t>Tiêu chí 22.3: </a:t>
            </a:r>
            <a:r>
              <a:rPr lang="vi-VN" sz="2400" b="0" i="0" dirty="0">
                <a:solidFill>
                  <a:srgbClr val="000000"/>
                </a:solidFill>
                <a:effectLst/>
                <a:latin typeface="Bahnschrift Condensed" panose="020B0502040204020203" pitchFamily="34" charset="0"/>
              </a:rPr>
              <a:t>Khả năng có việc làm của người học tốt nghiệp của tất cả các chương trình đào tạo được xác lập, giám sát và </a:t>
            </a:r>
            <a:r>
              <a:rPr lang="vi-VN" sz="2400" b="1" i="0" dirty="0">
                <a:solidFill>
                  <a:srgbClr val="3333FF"/>
                </a:solidFill>
                <a:effectLst/>
                <a:latin typeface="Bahnschrift Condensed" panose="020B0502040204020203" pitchFamily="34" charset="0"/>
              </a:rPr>
              <a:t>đối sánh </a:t>
            </a:r>
            <a:r>
              <a:rPr lang="vi-VN" sz="2400" b="0" i="0" dirty="0">
                <a:solidFill>
                  <a:srgbClr val="000000"/>
                </a:solidFill>
                <a:effectLst/>
                <a:latin typeface="Bahnschrift Condensed" panose="020B0502040204020203" pitchFamily="34" charset="0"/>
              </a:rPr>
              <a:t>để cải tiến.</a:t>
            </a:r>
          </a:p>
          <a:p>
            <a:pPr algn="l">
              <a:spcBef>
                <a:spcPts val="600"/>
              </a:spcBef>
              <a:spcAft>
                <a:spcPts val="600"/>
              </a:spcAft>
            </a:pPr>
            <a:r>
              <a:rPr lang="vi-VN" sz="2400" b="1" dirty="0">
                <a:solidFill>
                  <a:schemeClr val="accent5">
                    <a:lumMod val="50000"/>
                  </a:schemeClr>
                </a:solidFill>
                <a:latin typeface="Bahnschrift Condensed" panose="020B0502040204020203" pitchFamily="34" charset="0"/>
              </a:rPr>
              <a:t>Tiêu chí 22.4: </a:t>
            </a:r>
            <a:r>
              <a:rPr lang="vi-VN" sz="2400" b="0" i="0" dirty="0">
                <a:solidFill>
                  <a:srgbClr val="000000"/>
                </a:solidFill>
                <a:effectLst/>
                <a:latin typeface="Bahnschrift Condensed" panose="020B0502040204020203" pitchFamily="34" charset="0"/>
              </a:rPr>
              <a:t>Mức độ hài lòng của các bên liên quan về chất lượng của người học tốt nghiệp được xác lập, giám sát và </a:t>
            </a:r>
            <a:r>
              <a:rPr lang="vi-VN" sz="2400" b="1" i="0" dirty="0">
                <a:solidFill>
                  <a:srgbClr val="3333FF"/>
                </a:solidFill>
                <a:effectLst/>
                <a:latin typeface="Bahnschrift Condensed" panose="020B0502040204020203" pitchFamily="34" charset="0"/>
              </a:rPr>
              <a:t>đối sánh </a:t>
            </a:r>
            <a:r>
              <a:rPr lang="vi-VN" sz="2400" b="0" i="0" dirty="0">
                <a:solidFill>
                  <a:srgbClr val="000000"/>
                </a:solidFill>
                <a:effectLst/>
                <a:latin typeface="Bahnschrift Condensed" panose="020B0502040204020203" pitchFamily="34" charset="0"/>
              </a:rPr>
              <a:t>để cải tiến.</a:t>
            </a:r>
          </a:p>
        </p:txBody>
      </p:sp>
    </p:spTree>
    <p:extLst>
      <p:ext uri="{BB962C8B-B14F-4D97-AF65-F5344CB8AC3E}">
        <p14:creationId xmlns:p14="http://schemas.microsoft.com/office/powerpoint/2010/main" val="3607590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3A8FF04C-EE13-4DF7-8205-7738E19587A2}"/>
  <p:tag name="ISPRING_RESOURCE_FOLDER" val="D:\Cyber School\Đề án chuyển đổi số\Đề án CĐS_Seminar 1_10.2021\"/>
  <p:tag name="ISPRING_PRESENTATION_PATH" val="D:\Cyber School\Đề án chuyển đổi số\Đề án CĐS_Seminar 1_10.2021.pptx"/>
  <p:tag name="ISPRING_PROJECT_VERSION" val="9.3"/>
  <p:tag name="ISPRING_PROJECT_FOLDER_UPDATED" val="1"/>
  <p:tag name="ISPRING_SCREEN_RECS_UPDATED" val="D:\Cyber School\Đề án chuyển đổi số\Đề án CĐS_Seminar 1_10.20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57705</TotalTime>
  <Words>3614</Words>
  <Application>Microsoft Office PowerPoint</Application>
  <PresentationFormat>Widescreen</PresentationFormat>
  <Paragraphs>364</Paragraphs>
  <Slides>54</Slides>
  <Notes>51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54</vt:i4>
      </vt:variant>
    </vt:vector>
  </HeadingPairs>
  <TitlesOfParts>
    <vt:vector size="70" baseType="lpstr">
      <vt:lpstr>Aptos</vt:lpstr>
      <vt:lpstr>Arial</vt:lpstr>
      <vt:lpstr>Bahnschrift Condensed</vt:lpstr>
      <vt:lpstr>Bahnschrift SemiBold Condensed</vt:lpstr>
      <vt:lpstr>Calibri</vt:lpstr>
      <vt:lpstr>Calibri Light</vt:lpstr>
      <vt:lpstr>FrutigerNext LT Medium</vt:lpstr>
      <vt:lpstr>FrutigerNext LT Regular</vt:lpstr>
      <vt:lpstr>Minion</vt:lpstr>
      <vt:lpstr>Times New Roman</vt:lpstr>
      <vt:lpstr>UTM Centur</vt:lpstr>
      <vt:lpstr>UTM Swiss Condensed</vt:lpstr>
      <vt:lpstr>Verdana</vt:lpstr>
      <vt:lpstr>Wingdings</vt:lpstr>
      <vt:lpstr>Office Theme</vt:lpstr>
      <vt:lpstr>19_主题1</vt:lpstr>
      <vt:lpstr>PowerPoint Presentation</vt:lpstr>
      <vt:lpstr>PowerPoint Presentation</vt:lpstr>
      <vt:lpstr>PHẦN 1 ĐỐI SÁNH CHƯƠNG TRÌNH ĐÀO TẠO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2 GIỚI THIỆU KẾT QUẢ XẾP HẠNG CTĐT THEO QS-2025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3 MỘT SỐ KHUYẾN NGHỊ</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Van Diep</dc:creator>
  <cp:lastModifiedBy>Nguyen Thanh Dieu</cp:lastModifiedBy>
  <cp:revision>850</cp:revision>
  <cp:lastPrinted>2024-04-19T07:08:31Z</cp:lastPrinted>
  <dcterms:created xsi:type="dcterms:W3CDTF">2021-07-26T02:10:18Z</dcterms:created>
  <dcterms:modified xsi:type="dcterms:W3CDTF">2025-03-20T01:39:51Z</dcterms:modified>
</cp:coreProperties>
</file>