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4" r:id="rId2"/>
  </p:sldMasterIdLst>
  <p:notesMasterIdLst>
    <p:notesMasterId r:id="rId39"/>
  </p:notesMasterIdLst>
  <p:sldIdLst>
    <p:sldId id="256" r:id="rId3"/>
    <p:sldId id="1417" r:id="rId4"/>
    <p:sldId id="1506" r:id="rId5"/>
    <p:sldId id="1499" r:id="rId6"/>
    <p:sldId id="1186" r:id="rId7"/>
    <p:sldId id="1187" r:id="rId8"/>
    <p:sldId id="1192" r:id="rId9"/>
    <p:sldId id="1500" r:id="rId10"/>
    <p:sldId id="1501" r:id="rId11"/>
    <p:sldId id="1502" r:id="rId12"/>
    <p:sldId id="1503" r:id="rId13"/>
    <p:sldId id="1504" r:id="rId14"/>
    <p:sldId id="1505" r:id="rId15"/>
    <p:sldId id="1480" r:id="rId16"/>
    <p:sldId id="1507" r:id="rId17"/>
    <p:sldId id="373" r:id="rId18"/>
    <p:sldId id="1481" r:id="rId19"/>
    <p:sldId id="1511" r:id="rId20"/>
    <p:sldId id="1483" r:id="rId21"/>
    <p:sldId id="1482" r:id="rId22"/>
    <p:sldId id="1489" r:id="rId23"/>
    <p:sldId id="1484" r:id="rId24"/>
    <p:sldId id="1486" r:id="rId25"/>
    <p:sldId id="1493" r:id="rId26"/>
    <p:sldId id="1494" r:id="rId27"/>
    <p:sldId id="1495" r:id="rId28"/>
    <p:sldId id="1496" r:id="rId29"/>
    <p:sldId id="1497" r:id="rId30"/>
    <p:sldId id="1498" r:id="rId31"/>
    <p:sldId id="1492" r:id="rId32"/>
    <p:sldId id="1485" r:id="rId33"/>
    <p:sldId id="1508" r:id="rId34"/>
    <p:sldId id="1510" r:id="rId35"/>
    <p:sldId id="1461" r:id="rId36"/>
    <p:sldId id="1512" r:id="rId37"/>
    <p:sldId id="1435" r:id="rId38"/>
  </p:sldIdLst>
  <p:sldSz cx="12192000" cy="6858000"/>
  <p:notesSz cx="6950075" cy="9236075"/>
  <p:custDataLst>
    <p:tags r:id="rId4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Van Diep" initials="LVD" lastIdx="1" clrIdx="0">
    <p:extLst>
      <p:ext uri="{19B8F6BF-5375-455C-9EA6-DF929625EA0E}">
        <p15:presenceInfo xmlns:p15="http://schemas.microsoft.com/office/powerpoint/2012/main" userId="S::levandiep@vinhuni.edu.vn::78ee1208-61b9-45fd-b641-1d3a2f585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25BF"/>
    <a:srgbClr val="0066FF"/>
    <a:srgbClr val="3333FF"/>
    <a:srgbClr val="CC00CC"/>
    <a:srgbClr val="FFFFCC"/>
    <a:srgbClr val="FFFF00"/>
    <a:srgbClr val="FFFF99"/>
    <a:srgbClr val="339966"/>
    <a:srgbClr val="00B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599" autoAdjust="0"/>
  </p:normalViewPr>
  <p:slideViewPr>
    <p:cSldViewPr snapToGrid="0">
      <p:cViewPr varScale="1">
        <p:scale>
          <a:sx n="91" d="100"/>
          <a:sy n="91" d="100"/>
        </p:scale>
        <p:origin x="92" y="3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26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vinhunieduvn0-my.sharepoint.com/personal/dieunt_vinhuni_edu_vn/Documents/Book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err="1">
                <a:solidFill>
                  <a:schemeClr val="accent5">
                    <a:lumMod val="50000"/>
                  </a:schemeClr>
                </a:solidFill>
              </a:rPr>
              <a:t>LĨNH</a:t>
            </a:r>
            <a:r>
              <a:rPr lang="en-US" sz="2400" b="1" dirty="0">
                <a:solidFill>
                  <a:schemeClr val="accent5">
                    <a:lumMod val="50000"/>
                  </a:schemeClr>
                </a:solidFill>
              </a:rPr>
              <a:t> </a:t>
            </a:r>
            <a:r>
              <a:rPr lang="en-US" sz="2400" b="1" dirty="0" err="1">
                <a:solidFill>
                  <a:schemeClr val="accent5">
                    <a:lumMod val="50000"/>
                  </a:schemeClr>
                </a:solidFill>
              </a:rPr>
              <a:t>VỰC</a:t>
            </a:r>
            <a:r>
              <a:rPr lang="en-US" sz="2400" b="1" dirty="0">
                <a:solidFill>
                  <a:schemeClr val="accent5">
                    <a:lumMod val="50000"/>
                  </a:schemeClr>
                </a:solidFill>
              </a:rPr>
              <a:t> </a:t>
            </a:r>
            <a:r>
              <a:rPr lang="en-US" sz="2400" b="1" dirty="0" err="1">
                <a:solidFill>
                  <a:schemeClr val="accent5">
                    <a:lumMod val="50000"/>
                  </a:schemeClr>
                </a:solidFill>
              </a:rPr>
              <a:t>KỸ</a:t>
            </a:r>
            <a:r>
              <a:rPr lang="en-US" sz="2400" b="1" dirty="0">
                <a:solidFill>
                  <a:schemeClr val="accent5">
                    <a:lumMod val="50000"/>
                  </a:schemeClr>
                </a:solidFill>
              </a:rPr>
              <a:t> </a:t>
            </a:r>
            <a:r>
              <a:rPr lang="en-US" sz="2400" b="1" dirty="0" err="1">
                <a:solidFill>
                  <a:schemeClr val="accent5">
                    <a:lumMod val="50000"/>
                  </a:schemeClr>
                </a:solidFill>
              </a:rPr>
              <a:t>THUẬT</a:t>
            </a:r>
            <a:r>
              <a:rPr lang="en-US" sz="2400" b="1" dirty="0">
                <a:solidFill>
                  <a:schemeClr val="accent5">
                    <a:lumMod val="50000"/>
                  </a:schemeClr>
                </a:solidFill>
              </a:rPr>
              <a:t> </a:t>
            </a:r>
            <a:r>
              <a:rPr lang="en-US" sz="2400" b="1" dirty="0" err="1">
                <a:solidFill>
                  <a:schemeClr val="accent5">
                    <a:lumMod val="50000"/>
                  </a:schemeClr>
                </a:solidFill>
              </a:rPr>
              <a:t>VÀ</a:t>
            </a:r>
            <a:r>
              <a:rPr lang="en-US" sz="2400" b="1" dirty="0">
                <a:solidFill>
                  <a:schemeClr val="accent5">
                    <a:lumMod val="50000"/>
                  </a:schemeClr>
                </a:solidFill>
              </a:rPr>
              <a:t> CÔNG </a:t>
            </a:r>
            <a:r>
              <a:rPr lang="en-US" sz="2400" b="1" dirty="0" err="1">
                <a:solidFill>
                  <a:schemeClr val="accent5">
                    <a:lumMod val="50000"/>
                  </a:schemeClr>
                </a:solidFill>
              </a:rPr>
              <a:t>NGHỆ</a:t>
            </a:r>
            <a:endParaRPr lang="en-US" sz="2400" b="1" dirty="0">
              <a:solidFill>
                <a:schemeClr val="accent5">
                  <a:lumMod val="50000"/>
                </a:schemeClr>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7998453662076517"/>
          <c:y val="0.10444382646702628"/>
          <c:w val="0.70947300491444587"/>
          <c:h val="0.71751908230378525"/>
        </c:manualLayout>
      </c:layout>
      <c:barChart>
        <c:barDir val="bar"/>
        <c:grouping val="stacked"/>
        <c:varyColors val="0"/>
        <c:ser>
          <c:idx val="0"/>
          <c:order val="0"/>
          <c:tx>
            <c:strRef>
              <c:f>'KT&amp;CN'!$B$1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'KT&amp;CN'!$B$2:$B$5</c:f>
              <c:numCache>
                <c:formatCode>0.0%</c:formatCode>
                <c:ptCount val="4"/>
                <c:pt idx="0">
                  <c:v>0.4</c:v>
                </c:pt>
                <c:pt idx="1">
                  <c:v>0.4</c:v>
                </c:pt>
                <c:pt idx="2">
                  <c:v>0.4</c:v>
                </c:pt>
                <c:pt idx="3">
                  <c:v>0.4</c:v>
                </c:pt>
              </c:numCache>
            </c:numRef>
          </c:val>
          <c:extLst>
            <c:ext xmlns:c16="http://schemas.microsoft.com/office/drawing/2014/chart" uri="{C3380CC4-5D6E-409C-BE32-E72D297353CC}">
              <c16:uniqueId val="{00000000-F13C-40D2-9203-8F71B98B354E}"/>
            </c:ext>
          </c:extLst>
        </c:ser>
        <c:ser>
          <c:idx val="1"/>
          <c:order val="1"/>
          <c:tx>
            <c:strRef>
              <c:f>'KT&amp;CN'!$C$1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'KT&amp;CN'!$C$2:$C$5</c:f>
              <c:numCache>
                <c:formatCode>0.0%</c:formatCode>
                <c:ptCount val="4"/>
                <c:pt idx="0">
                  <c:v>0.3</c:v>
                </c:pt>
                <c:pt idx="1">
                  <c:v>0.3</c:v>
                </c:pt>
                <c:pt idx="2">
                  <c:v>0.3</c:v>
                </c:pt>
                <c:pt idx="3">
                  <c:v>0.3</c:v>
                </c:pt>
              </c:numCache>
            </c:numRef>
          </c:val>
          <c:extLst>
            <c:ext xmlns:c16="http://schemas.microsoft.com/office/drawing/2014/chart" uri="{C3380CC4-5D6E-409C-BE32-E72D297353CC}">
              <c16:uniqueId val="{00000001-F13C-40D2-9203-8F71B98B354E}"/>
            </c:ext>
          </c:extLst>
        </c:ser>
        <c:ser>
          <c:idx val="2"/>
          <c:order val="2"/>
          <c:tx>
            <c:strRef>
              <c:f>'KT&amp;CN'!$D$1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'KT&amp;CN'!$D$2:$D$5</c:f>
              <c:numCache>
                <c:formatCode>0.0%</c:formatCode>
                <c:ptCount val="4"/>
                <c:pt idx="0">
                  <c:v>0.125</c:v>
                </c:pt>
                <c:pt idx="1">
                  <c:v>0.125</c:v>
                </c:pt>
                <c:pt idx="2">
                  <c:v>0.15</c:v>
                </c:pt>
                <c:pt idx="3">
                  <c:v>0.125</c:v>
                </c:pt>
              </c:numCache>
            </c:numRef>
          </c:val>
          <c:extLst>
            <c:ext xmlns:c16="http://schemas.microsoft.com/office/drawing/2014/chart" uri="{C3380CC4-5D6E-409C-BE32-E72D297353CC}">
              <c16:uniqueId val="{00000002-F13C-40D2-9203-8F71B98B354E}"/>
            </c:ext>
          </c:extLst>
        </c:ser>
        <c:ser>
          <c:idx val="3"/>
          <c:order val="3"/>
          <c:tx>
            <c:strRef>
              <c:f>'KT&amp;CN'!$E$1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'KT&amp;CN'!$E$2:$E$5</c:f>
              <c:numCache>
                <c:formatCode>0.0%</c:formatCode>
                <c:ptCount val="4"/>
                <c:pt idx="0">
                  <c:v>0.125</c:v>
                </c:pt>
                <c:pt idx="1">
                  <c:v>0.125</c:v>
                </c:pt>
                <c:pt idx="2">
                  <c:v>0.15</c:v>
                </c:pt>
                <c:pt idx="3">
                  <c:v>0.125</c:v>
                </c:pt>
              </c:numCache>
            </c:numRef>
          </c:val>
          <c:extLst>
            <c:ext xmlns:c16="http://schemas.microsoft.com/office/drawing/2014/chart" uri="{C3380CC4-5D6E-409C-BE32-E72D297353CC}">
              <c16:uniqueId val="{00000003-F13C-40D2-9203-8F71B98B354E}"/>
            </c:ext>
          </c:extLst>
        </c:ser>
        <c:ser>
          <c:idx val="4"/>
          <c:order val="4"/>
          <c:tx>
            <c:strRef>
              <c:f>'KT&amp;CN'!$F$1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0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'KT&amp;CN'!$A$2:$A$5</c:f>
              <c:strCache>
                <c:ptCount val="4"/>
                <c:pt idx="0">
                  <c:v>KH Máy tính&amp; CNTT</c:v>
                </c:pt>
                <c:pt idx="1">
                  <c:v>Kỹ thuật-Hóa học</c:v>
                </c:pt>
                <c:pt idx="2">
                  <c:v>Kỹ thuật XD&amp; Kiến trúc</c:v>
                </c:pt>
                <c:pt idx="3">
                  <c:v>Công nghệ kỹ thuật điên- Điện tử</c:v>
                </c:pt>
              </c:strCache>
            </c:strRef>
          </c:cat>
          <c:val>
            <c:numRef>
              <c:f>'KT&amp;CN'!$F$2:$F$5</c:f>
              <c:numCache>
                <c:formatCode>0.0%</c:formatCode>
                <c:ptCount val="4"/>
                <c:pt idx="0">
                  <c:v>0.05</c:v>
                </c:pt>
                <c:pt idx="1">
                  <c:v>0.05</c:v>
                </c:pt>
                <c:pt idx="3">
                  <c:v>0.05</c:v>
                </c:pt>
              </c:numCache>
            </c:numRef>
          </c:val>
          <c:extLst>
            <c:ext xmlns:c16="http://schemas.microsoft.com/office/drawing/2014/chart" uri="{C3380CC4-5D6E-409C-BE32-E72D297353CC}">
              <c16:uniqueId val="{00000004-F13C-40D2-9203-8F71B98B354E}"/>
            </c:ext>
          </c:extLst>
        </c:ser>
        <c:dLbls>
          <c:dLblPos val="ctr"/>
          <c:showLegendKey val="0"/>
          <c:showVal val="1"/>
          <c:showCatName val="0"/>
          <c:showSerName val="0"/>
          <c:showPercent val="0"/>
          <c:showBubbleSize val="0"/>
        </c:dLbls>
        <c:gapWidth val="150"/>
        <c:overlap val="100"/>
        <c:axId val="745596792"/>
        <c:axId val="745595352"/>
      </c:barChart>
      <c:catAx>
        <c:axId val="7455967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45595352"/>
        <c:crosses val="autoZero"/>
        <c:auto val="1"/>
        <c:lblAlgn val="ctr"/>
        <c:lblOffset val="100"/>
        <c:noMultiLvlLbl val="0"/>
      </c:catAx>
      <c:valAx>
        <c:axId val="74559535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74559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(551-600)</a:t>
            </a:r>
          </a:p>
        </c:rich>
      </c:tx>
      <c:layout>
        <c:manualLayout>
          <c:xMode val="edge"/>
          <c:yMode val="edge"/>
          <c:x val="0.28767699286490889"/>
          <c:y val="1.3561563893920095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4.6481859257721393E-2"/>
          <c:y val="0.21564025620321417"/>
          <c:w val="0.94188887281343536"/>
          <c:h val="0.60388113449422931"/>
        </c:manualLayout>
      </c:layout>
      <c:barChart>
        <c:barDir val="col"/>
        <c:grouping val="clustered"/>
        <c:varyColors val="0"/>
        <c:ser>
          <c:idx val="0"/>
          <c:order val="0"/>
          <c:tx>
            <c:strRef>
              <c:f>'Computer (551-600) '!$C$2:$D$2</c:f>
              <c:strCache>
                <c:ptCount val="2"/>
                <c:pt idx="0">
                  <c:v>Amirkabir University of Technology</c:v>
                </c:pt>
                <c:pt idx="1">
                  <c:v>Iran (Islamic Republic of)</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'!$E$2:$I$2</c:f>
              <c:numCache>
                <c:formatCode>0.0</c:formatCode>
                <c:ptCount val="5"/>
                <c:pt idx="0">
                  <c:v>40.299999999999997</c:v>
                </c:pt>
                <c:pt idx="1">
                  <c:v>39</c:v>
                </c:pt>
                <c:pt idx="2">
                  <c:v>84.9</c:v>
                </c:pt>
                <c:pt idx="3">
                  <c:v>73.3</c:v>
                </c:pt>
                <c:pt idx="4">
                  <c:v>81.400000000000006</c:v>
                </c:pt>
              </c:numCache>
            </c:numRef>
          </c:val>
          <c:extLst>
            <c:ext xmlns:c16="http://schemas.microsoft.com/office/drawing/2014/chart" uri="{C3380CC4-5D6E-409C-BE32-E72D297353CC}">
              <c16:uniqueId val="{00000000-FDB0-4207-84C7-DE7E1AA3BF97}"/>
            </c:ext>
          </c:extLst>
        </c:ser>
        <c:ser>
          <c:idx val="1"/>
          <c:order val="1"/>
          <c:tx>
            <c:strRef>
              <c:f>'Computer (551-600) '!$C$3:$D$3</c:f>
              <c:strCache>
                <c:ptCount val="2"/>
                <c:pt idx="0">
                  <c:v>Hanoi University of Science and Technology</c:v>
                </c:pt>
                <c:pt idx="1">
                  <c:v>Viet Nam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'!$E$3:$I$3</c:f>
              <c:numCache>
                <c:formatCode>0.0</c:formatCode>
                <c:ptCount val="5"/>
                <c:pt idx="0">
                  <c:v>46</c:v>
                </c:pt>
                <c:pt idx="1">
                  <c:v>51.4</c:v>
                </c:pt>
                <c:pt idx="2">
                  <c:v>70.7</c:v>
                </c:pt>
                <c:pt idx="3">
                  <c:v>59.8</c:v>
                </c:pt>
                <c:pt idx="4">
                  <c:v>47</c:v>
                </c:pt>
              </c:numCache>
            </c:numRef>
          </c:val>
          <c:extLst>
            <c:ext xmlns:c16="http://schemas.microsoft.com/office/drawing/2014/chart" uri="{C3380CC4-5D6E-409C-BE32-E72D297353CC}">
              <c16:uniqueId val="{00000001-FDB0-4207-84C7-DE7E1AA3BF97}"/>
            </c:ext>
          </c:extLst>
        </c:ser>
        <c:ser>
          <c:idx val="2"/>
          <c:order val="2"/>
          <c:tx>
            <c:strRef>
              <c:f>'Computer (551-600) '!$C$4:$D$4</c:f>
              <c:strCache>
                <c:ptCount val="2"/>
                <c:pt idx="0">
                  <c:v>Vietnam National University, Hanoi</c:v>
                </c:pt>
                <c:pt idx="1">
                  <c:v>Viet Nam</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(551-600) '!$E$1:$I$1</c:f>
              <c:strCache>
                <c:ptCount val="5"/>
                <c:pt idx="0">
                  <c:v>Academic (40%)</c:v>
                </c:pt>
                <c:pt idx="1">
                  <c:v>Employer(30%)</c:v>
                </c:pt>
                <c:pt idx="2">
                  <c:v>Citations(12,5%)</c:v>
                </c:pt>
                <c:pt idx="3">
                  <c:v>H(12,5%)</c:v>
                </c:pt>
                <c:pt idx="4">
                  <c:v>IRN (5%)</c:v>
                </c:pt>
              </c:strCache>
            </c:strRef>
          </c:cat>
          <c:val>
            <c:numRef>
              <c:f>'Computer (551-600) '!$E$4:$I$4</c:f>
              <c:numCache>
                <c:formatCode>0.0</c:formatCode>
                <c:ptCount val="5"/>
                <c:pt idx="0">
                  <c:v>41</c:v>
                </c:pt>
                <c:pt idx="1">
                  <c:v>57.5</c:v>
                </c:pt>
                <c:pt idx="2">
                  <c:v>74.8</c:v>
                </c:pt>
                <c:pt idx="3">
                  <c:v>60.1</c:v>
                </c:pt>
                <c:pt idx="4">
                  <c:v>40.299999999999997</c:v>
                </c:pt>
              </c:numCache>
            </c:numRef>
          </c:val>
          <c:extLst>
            <c:ext xmlns:c16="http://schemas.microsoft.com/office/drawing/2014/chart" uri="{C3380CC4-5D6E-409C-BE32-E72D297353CC}">
              <c16:uniqueId val="{00000002-FDB0-4207-84C7-DE7E1AA3BF97}"/>
            </c:ext>
          </c:extLst>
        </c:ser>
        <c:dLbls>
          <c:dLblPos val="outEnd"/>
          <c:showLegendKey val="0"/>
          <c:showVal val="1"/>
          <c:showCatName val="0"/>
          <c:showSerName val="0"/>
          <c:showPercent val="0"/>
          <c:showBubbleSize val="0"/>
        </c:dLbls>
        <c:gapWidth val="219"/>
        <c:overlap val="-27"/>
        <c:axId val="623591944"/>
        <c:axId val="623593384"/>
      </c:barChart>
      <c:catAx>
        <c:axId val="62359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623593384"/>
        <c:crosses val="autoZero"/>
        <c:auto val="1"/>
        <c:lblAlgn val="ctr"/>
        <c:lblOffset val="100"/>
        <c:noMultiLvlLbl val="0"/>
      </c:catAx>
      <c:valAx>
        <c:axId val="623593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crossAx val="62359194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600" b="1" i="0" u="none" strike="noStrike" kern="1200" baseline="0">
                <a:solidFill>
                  <a:srgbClr val="FF0000"/>
                </a:solidFill>
                <a:latin typeface="Bahnschrift Condensed" panose="020B0502040204020203" pitchFamily="34" charset="0"/>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rgbClr val="00B05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(501-550)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5.8048331916844727E-2"/>
          <c:y val="0.12492098736320528"/>
          <c:w val="0.93057200478088276"/>
          <c:h val="0.67248470712229835"/>
        </c:manualLayout>
      </c:layout>
      <c:barChart>
        <c:barDir val="col"/>
        <c:grouping val="clustered"/>
        <c:varyColors val="0"/>
        <c:ser>
          <c:idx val="0"/>
          <c:order val="0"/>
          <c:tx>
            <c:strRef>
              <c:f>'Computer (501-550)'!$C$3:$D$3</c:f>
              <c:strCache>
                <c:ptCount val="2"/>
                <c:pt idx="0">
                  <c:v>AGH University of Science and Technology</c:v>
                </c:pt>
                <c:pt idx="1">
                  <c:v>Poland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(501-550)'!$E$3:$I$3</c:f>
              <c:numCache>
                <c:formatCode>0.0</c:formatCode>
                <c:ptCount val="5"/>
                <c:pt idx="0">
                  <c:v>46.7</c:v>
                </c:pt>
                <c:pt idx="1">
                  <c:v>48.1</c:v>
                </c:pt>
                <c:pt idx="2">
                  <c:v>68.8</c:v>
                </c:pt>
                <c:pt idx="3">
                  <c:v>60.5</c:v>
                </c:pt>
                <c:pt idx="4">
                  <c:v>69.7</c:v>
                </c:pt>
              </c:numCache>
            </c:numRef>
          </c:val>
          <c:extLst>
            <c:ext xmlns:c16="http://schemas.microsoft.com/office/drawing/2014/chart" uri="{C3380CC4-5D6E-409C-BE32-E72D297353CC}">
              <c16:uniqueId val="{00000000-2A1F-447E-8E0C-AE704D448BB5}"/>
            </c:ext>
          </c:extLst>
        </c:ser>
        <c:ser>
          <c:idx val="1"/>
          <c:order val="1"/>
          <c:tx>
            <c:strRef>
              <c:f>'Computer (501-550)'!$C$4:$D$4</c:f>
              <c:strCache>
                <c:ptCount val="2"/>
                <c:pt idx="0">
                  <c:v>Rochester Institute of Technology (RIT)</c:v>
                </c:pt>
                <c:pt idx="1">
                  <c:v>United States of America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(501-550)'!$E$4:$I$4</c:f>
              <c:numCache>
                <c:formatCode>0.0</c:formatCode>
                <c:ptCount val="5"/>
                <c:pt idx="0">
                  <c:v>40</c:v>
                </c:pt>
                <c:pt idx="1">
                  <c:v>56.3</c:v>
                </c:pt>
                <c:pt idx="2">
                  <c:v>80.3</c:v>
                </c:pt>
                <c:pt idx="3">
                  <c:v>64.3</c:v>
                </c:pt>
                <c:pt idx="4">
                  <c:v>55.1</c:v>
                </c:pt>
              </c:numCache>
            </c:numRef>
          </c:val>
          <c:extLst>
            <c:ext xmlns:c16="http://schemas.microsoft.com/office/drawing/2014/chart" uri="{C3380CC4-5D6E-409C-BE32-E72D297353CC}">
              <c16:uniqueId val="{00000001-2A1F-447E-8E0C-AE704D448BB5}"/>
            </c:ext>
          </c:extLst>
        </c:ser>
        <c:ser>
          <c:idx val="2"/>
          <c:order val="2"/>
          <c:tx>
            <c:strRef>
              <c:f>'Computer (501-550)'!$C$5:$D$5</c:f>
              <c:strCache>
                <c:ptCount val="2"/>
                <c:pt idx="0">
                  <c:v>Western Sydney University</c:v>
                </c:pt>
                <c:pt idx="1">
                  <c:v>Australia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(501-550)'!$E$2:$I$2</c:f>
              <c:strCache>
                <c:ptCount val="5"/>
                <c:pt idx="0">
                  <c:v>Academic (40%)</c:v>
                </c:pt>
                <c:pt idx="1">
                  <c:v>Employer(30%)</c:v>
                </c:pt>
                <c:pt idx="2">
                  <c:v>Citations(12,5%)</c:v>
                </c:pt>
                <c:pt idx="3">
                  <c:v>H(12,5%)</c:v>
                </c:pt>
                <c:pt idx="4">
                  <c:v>IRN (5%)</c:v>
                </c:pt>
              </c:strCache>
            </c:strRef>
          </c:cat>
          <c:val>
            <c:numRef>
              <c:f>'Computer (501-550)'!$E$5:$I$5</c:f>
              <c:numCache>
                <c:formatCode>0.0</c:formatCode>
                <c:ptCount val="5"/>
                <c:pt idx="0">
                  <c:v>41.8</c:v>
                </c:pt>
                <c:pt idx="1">
                  <c:v>53</c:v>
                </c:pt>
                <c:pt idx="2">
                  <c:v>81</c:v>
                </c:pt>
                <c:pt idx="3">
                  <c:v>59.8</c:v>
                </c:pt>
                <c:pt idx="4">
                  <c:v>54.6</c:v>
                </c:pt>
              </c:numCache>
            </c:numRef>
          </c:val>
          <c:extLst>
            <c:ext xmlns:c16="http://schemas.microsoft.com/office/drawing/2014/chart" uri="{C3380CC4-5D6E-409C-BE32-E72D297353CC}">
              <c16:uniqueId val="{00000002-2A1F-447E-8E0C-AE704D448BB5}"/>
            </c:ext>
          </c:extLst>
        </c:ser>
        <c:dLbls>
          <c:dLblPos val="outEnd"/>
          <c:showLegendKey val="0"/>
          <c:showVal val="1"/>
          <c:showCatName val="0"/>
          <c:showSerName val="0"/>
          <c:showPercent val="0"/>
          <c:showBubbleSize val="0"/>
        </c:dLbls>
        <c:gapWidth val="219"/>
        <c:overlap val="-27"/>
        <c:axId val="630939432"/>
        <c:axId val="630939792"/>
      </c:barChart>
      <c:catAx>
        <c:axId val="63093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crossAx val="630939792"/>
        <c:crosses val="autoZero"/>
        <c:auto val="1"/>
        <c:lblAlgn val="ctr"/>
        <c:lblOffset val="100"/>
        <c:noMultiLvlLbl val="0"/>
      </c:catAx>
      <c:valAx>
        <c:axId val="63093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63093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1"/>
                </a:solidFill>
                <a:latin typeface="Bahnschrift Condensed" panose="020B0502040204020203" pitchFamily="34" charset="0"/>
                <a:ea typeface="+mn-ea"/>
                <a:cs typeface="+mn-cs"/>
              </a:defRPr>
            </a:pPr>
            <a:r>
              <a:rPr lang="en-US" sz="2800" b="1">
                <a:solidFill>
                  <a:schemeClr val="accent1"/>
                </a:solidFill>
              </a:rPr>
              <a:t>Computer Science &amp; Information Systems (451-500)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1"/>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(451-500)'!$C$3:$D$3</c:f>
              <c:strCache>
                <c:ptCount val="2"/>
                <c:pt idx="0">
                  <c:v>Alexandria University</c:v>
                </c:pt>
                <c:pt idx="1">
                  <c:v>Egypt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(451-500)'!$E$3:$I$3</c:f>
              <c:numCache>
                <c:formatCode>0.0</c:formatCode>
                <c:ptCount val="5"/>
                <c:pt idx="0">
                  <c:v>45.9</c:v>
                </c:pt>
                <c:pt idx="1">
                  <c:v>57.9</c:v>
                </c:pt>
                <c:pt idx="2">
                  <c:v>75.900000000000006</c:v>
                </c:pt>
                <c:pt idx="3">
                  <c:v>55.1</c:v>
                </c:pt>
                <c:pt idx="4">
                  <c:v>49.8</c:v>
                </c:pt>
              </c:numCache>
            </c:numRef>
          </c:val>
          <c:extLst>
            <c:ext xmlns:c16="http://schemas.microsoft.com/office/drawing/2014/chart" uri="{C3380CC4-5D6E-409C-BE32-E72D297353CC}">
              <c16:uniqueId val="{00000000-B8B3-43E8-8F12-F9D83B8F0B08}"/>
            </c:ext>
          </c:extLst>
        </c:ser>
        <c:ser>
          <c:idx val="1"/>
          <c:order val="1"/>
          <c:tx>
            <c:strRef>
              <c:f>'Computer (451-500)'!$C$4:$D$4</c:f>
              <c:strCache>
                <c:ptCount val="2"/>
                <c:pt idx="0">
                  <c:v>The University of Exeter</c:v>
                </c:pt>
                <c:pt idx="1">
                  <c:v>United Kingdom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(451-500)'!$E$4:$I$4</c:f>
              <c:numCache>
                <c:formatCode>0.0</c:formatCode>
                <c:ptCount val="5"/>
                <c:pt idx="0">
                  <c:v>34.9</c:v>
                </c:pt>
                <c:pt idx="1">
                  <c:v>60.2</c:v>
                </c:pt>
                <c:pt idx="2">
                  <c:v>87.9</c:v>
                </c:pt>
                <c:pt idx="3">
                  <c:v>68.099999999999994</c:v>
                </c:pt>
                <c:pt idx="4">
                  <c:v>63.4</c:v>
                </c:pt>
              </c:numCache>
            </c:numRef>
          </c:val>
          <c:extLst>
            <c:ext xmlns:c16="http://schemas.microsoft.com/office/drawing/2014/chart" uri="{C3380CC4-5D6E-409C-BE32-E72D297353CC}">
              <c16:uniqueId val="{00000001-B8B3-43E8-8F12-F9D83B8F0B08}"/>
            </c:ext>
          </c:extLst>
        </c:ser>
        <c:ser>
          <c:idx val="2"/>
          <c:order val="2"/>
          <c:tx>
            <c:strRef>
              <c:f>'Computer (451-500)'!$C$5:$D$5</c:f>
              <c:strCache>
                <c:ptCount val="2"/>
                <c:pt idx="0">
                  <c:v>Viet Nam National University Ho Chi Minh City (VNU-HCM)</c:v>
                </c:pt>
                <c:pt idx="1">
                  <c:v>Viet Nam</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(451-500)'!$E$2:$I$2</c:f>
              <c:strCache>
                <c:ptCount val="5"/>
                <c:pt idx="0">
                  <c:v>Academic (40%)</c:v>
                </c:pt>
                <c:pt idx="1">
                  <c:v>Employer(30%)</c:v>
                </c:pt>
                <c:pt idx="2">
                  <c:v>Citations(12,5%)</c:v>
                </c:pt>
                <c:pt idx="3">
                  <c:v>H(12,5%)</c:v>
                </c:pt>
                <c:pt idx="4">
                  <c:v>IRN (5%)</c:v>
                </c:pt>
              </c:strCache>
            </c:strRef>
          </c:cat>
          <c:val>
            <c:numRef>
              <c:f>'Computer (451-500)'!$E$5:$I$5</c:f>
              <c:numCache>
                <c:formatCode>0.0</c:formatCode>
                <c:ptCount val="5"/>
                <c:pt idx="0">
                  <c:v>44.3</c:v>
                </c:pt>
                <c:pt idx="1">
                  <c:v>60.5</c:v>
                </c:pt>
                <c:pt idx="2">
                  <c:v>68.099999999999994</c:v>
                </c:pt>
                <c:pt idx="3">
                  <c:v>55.5</c:v>
                </c:pt>
                <c:pt idx="4">
                  <c:v>52.4</c:v>
                </c:pt>
              </c:numCache>
            </c:numRef>
          </c:val>
          <c:extLst>
            <c:ext xmlns:c16="http://schemas.microsoft.com/office/drawing/2014/chart" uri="{C3380CC4-5D6E-409C-BE32-E72D297353CC}">
              <c16:uniqueId val="{00000002-B8B3-43E8-8F12-F9D83B8F0B08}"/>
            </c:ext>
          </c:extLst>
        </c:ser>
        <c:dLbls>
          <c:dLblPos val="outEnd"/>
          <c:showLegendKey val="0"/>
          <c:showVal val="1"/>
          <c:showCatName val="0"/>
          <c:showSerName val="0"/>
          <c:showPercent val="0"/>
          <c:showBubbleSize val="0"/>
        </c:dLbls>
        <c:gapWidth val="219"/>
        <c:overlap val="-27"/>
        <c:axId val="520617032"/>
        <c:axId val="777299272"/>
      </c:barChart>
      <c:catAx>
        <c:axId val="52061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777299272"/>
        <c:crosses val="autoZero"/>
        <c:auto val="1"/>
        <c:lblAlgn val="ctr"/>
        <c:lblOffset val="100"/>
        <c:noMultiLvlLbl val="0"/>
      </c:catAx>
      <c:valAx>
        <c:axId val="777299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52061703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600" b="0"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Accounting &amp; Finance (301-375)</a:t>
            </a:r>
            <a:endParaRPr lang="en-US" sz="2400" b="1" dirty="0">
              <a:solidFill>
                <a:srgbClr val="FF0000"/>
              </a:solidFill>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'Acounting and Finance'!$B$2:$C$2</c:f>
              <c:strCache>
                <c:ptCount val="2"/>
                <c:pt idx="0">
                  <c:v>Viet Nam National University Ho Chi Minh City (VNU-HCM)</c:v>
                </c:pt>
                <c:pt idx="1">
                  <c:v>301-375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'Acounting and Finance'!$D$1:$G$1</c:f>
              <c:strCache>
                <c:ptCount val="4"/>
                <c:pt idx="0">
                  <c:v>Academic (50%)</c:v>
                </c:pt>
                <c:pt idx="1">
                  <c:v>Employer(30%)</c:v>
                </c:pt>
                <c:pt idx="2">
                  <c:v>Citations (10%)</c:v>
                </c:pt>
                <c:pt idx="3">
                  <c:v>H(10%)</c:v>
                </c:pt>
              </c:strCache>
            </c:strRef>
          </c:cat>
          <c:val>
            <c:numRef>
              <c:f>'Acounting and Finance'!$D$2:$G$2</c:f>
              <c:numCache>
                <c:formatCode>0.0</c:formatCode>
                <c:ptCount val="4"/>
                <c:pt idx="0">
                  <c:v>52.7</c:v>
                </c:pt>
                <c:pt idx="1">
                  <c:v>57.1</c:v>
                </c:pt>
                <c:pt idx="2">
                  <c:v>61.7</c:v>
                </c:pt>
                <c:pt idx="3">
                  <c:v>63.5</c:v>
                </c:pt>
              </c:numCache>
            </c:numRef>
          </c:val>
          <c:extLst>
            <c:ext xmlns:c16="http://schemas.microsoft.com/office/drawing/2014/chart" uri="{C3380CC4-5D6E-409C-BE32-E72D297353CC}">
              <c16:uniqueId val="{00000000-55CB-49A7-9DEF-F878D2FBF262}"/>
            </c:ext>
          </c:extLst>
        </c:ser>
        <c:ser>
          <c:idx val="1"/>
          <c:order val="1"/>
          <c:tx>
            <c:strRef>
              <c:f>'Acounting and Finance'!$B$3:$C$3</c:f>
              <c:strCache>
                <c:ptCount val="2"/>
                <c:pt idx="0">
                  <c:v>Vietnam National University, Hanoi</c:v>
                </c:pt>
                <c:pt idx="1">
                  <c:v>301-375</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'Acounting and Finance'!$D$1:$G$1</c:f>
              <c:strCache>
                <c:ptCount val="4"/>
                <c:pt idx="0">
                  <c:v>Academic (50%)</c:v>
                </c:pt>
                <c:pt idx="1">
                  <c:v>Employer(30%)</c:v>
                </c:pt>
                <c:pt idx="2">
                  <c:v>Citations (10%)</c:v>
                </c:pt>
                <c:pt idx="3">
                  <c:v>H(10%)</c:v>
                </c:pt>
              </c:strCache>
            </c:strRef>
          </c:cat>
          <c:val>
            <c:numRef>
              <c:f>'Acounting and Finance'!$D$3:$G$3</c:f>
              <c:numCache>
                <c:formatCode>0.0</c:formatCode>
                <c:ptCount val="4"/>
                <c:pt idx="0">
                  <c:v>48.2</c:v>
                </c:pt>
                <c:pt idx="1">
                  <c:v>54.4</c:v>
                </c:pt>
                <c:pt idx="2">
                  <c:v>86.2</c:v>
                </c:pt>
                <c:pt idx="3">
                  <c:v>83.1</c:v>
                </c:pt>
              </c:numCache>
            </c:numRef>
          </c:val>
          <c:extLst>
            <c:ext xmlns:c16="http://schemas.microsoft.com/office/drawing/2014/chart" uri="{C3380CC4-5D6E-409C-BE32-E72D297353CC}">
              <c16:uniqueId val="{00000001-55CB-49A7-9DEF-F878D2FBF262}"/>
            </c:ext>
          </c:extLst>
        </c:ser>
        <c:dLbls>
          <c:dLblPos val="outEnd"/>
          <c:showLegendKey val="0"/>
          <c:showVal val="1"/>
          <c:showCatName val="0"/>
          <c:showSerName val="0"/>
          <c:showPercent val="0"/>
          <c:showBubbleSize val="0"/>
        </c:dLbls>
        <c:gapWidth val="219"/>
        <c:overlap val="-27"/>
        <c:axId val="795948960"/>
        <c:axId val="804616736"/>
      </c:barChart>
      <c:catAx>
        <c:axId val="79594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04616736"/>
        <c:crosses val="autoZero"/>
        <c:auto val="1"/>
        <c:lblAlgn val="ctr"/>
        <c:lblOffset val="100"/>
        <c:noMultiLvlLbl val="0"/>
      </c:catAx>
      <c:valAx>
        <c:axId val="804616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9594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EDUCATION (401-450)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education!$C$8:$D$8</c:f>
              <c:strCache>
                <c:ptCount val="2"/>
                <c:pt idx="0">
                  <c:v>Adam Mickiewicz University, Poznań</c:v>
                </c:pt>
                <c:pt idx="1">
                  <c:v>Poland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education!$E$8:$H$8</c:f>
              <c:numCache>
                <c:formatCode>0.0</c:formatCode>
                <c:ptCount val="4"/>
                <c:pt idx="0">
                  <c:v>49.4</c:v>
                </c:pt>
                <c:pt idx="1">
                  <c:v>62.4</c:v>
                </c:pt>
                <c:pt idx="2">
                  <c:v>78.099999999999994</c:v>
                </c:pt>
                <c:pt idx="3">
                  <c:v>75.400000000000006</c:v>
                </c:pt>
              </c:numCache>
            </c:numRef>
          </c:val>
          <c:extLst>
            <c:ext xmlns:c16="http://schemas.microsoft.com/office/drawing/2014/chart" uri="{C3380CC4-5D6E-409C-BE32-E72D297353CC}">
              <c16:uniqueId val="{00000000-9548-462D-AC57-BB0D81D1DBB0}"/>
            </c:ext>
          </c:extLst>
        </c:ser>
        <c:ser>
          <c:idx val="1"/>
          <c:order val="1"/>
          <c:tx>
            <c:strRef>
              <c:f>education!$C$9:$D$9</c:f>
              <c:strCache>
                <c:ptCount val="2"/>
                <c:pt idx="0">
                  <c:v>Universidad Alberto Hurtado</c:v>
                </c:pt>
                <c:pt idx="1">
                  <c:v>Chile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education!$E$9:$H$9</c:f>
              <c:numCache>
                <c:formatCode>0.0</c:formatCode>
                <c:ptCount val="4"/>
                <c:pt idx="0">
                  <c:v>56.7</c:v>
                </c:pt>
                <c:pt idx="1">
                  <c:v>61</c:v>
                </c:pt>
                <c:pt idx="2">
                  <c:v>70</c:v>
                </c:pt>
                <c:pt idx="3">
                  <c:v>67.599999999999994</c:v>
                </c:pt>
              </c:numCache>
            </c:numRef>
          </c:val>
          <c:extLst>
            <c:ext xmlns:c16="http://schemas.microsoft.com/office/drawing/2014/chart" uri="{C3380CC4-5D6E-409C-BE32-E72D297353CC}">
              <c16:uniqueId val="{00000001-9548-462D-AC57-BB0D81D1DBB0}"/>
            </c:ext>
          </c:extLst>
        </c:ser>
        <c:ser>
          <c:idx val="2"/>
          <c:order val="2"/>
          <c:tx>
            <c:strRef>
              <c:f>education!$C$10:$D$10</c:f>
              <c:strCache>
                <c:ptCount val="2"/>
                <c:pt idx="0">
                  <c:v>Ural Federal University - UrFU</c:v>
                </c:pt>
                <c:pt idx="1">
                  <c:v>Russian Federation</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education!$E$7:$H$7</c:f>
              <c:strCache>
                <c:ptCount val="4"/>
                <c:pt idx="0">
                  <c:v>Academic (50%)</c:v>
                </c:pt>
                <c:pt idx="1">
                  <c:v>Employer(10%)</c:v>
                </c:pt>
                <c:pt idx="2">
                  <c:v>Citations(20%)</c:v>
                </c:pt>
                <c:pt idx="3">
                  <c:v>H(20%)</c:v>
                </c:pt>
              </c:strCache>
            </c:strRef>
          </c:cat>
          <c:val>
            <c:numRef>
              <c:f>education!$E$10:$H$10</c:f>
              <c:numCache>
                <c:formatCode>0.0</c:formatCode>
                <c:ptCount val="4"/>
                <c:pt idx="0">
                  <c:v>57.6</c:v>
                </c:pt>
                <c:pt idx="1">
                  <c:v>65.599999999999994</c:v>
                </c:pt>
                <c:pt idx="2">
                  <c:v>64.2</c:v>
                </c:pt>
                <c:pt idx="3">
                  <c:v>65.3</c:v>
                </c:pt>
              </c:numCache>
            </c:numRef>
          </c:val>
          <c:extLst>
            <c:ext xmlns:c16="http://schemas.microsoft.com/office/drawing/2014/chart" uri="{C3380CC4-5D6E-409C-BE32-E72D297353CC}">
              <c16:uniqueId val="{00000002-9548-462D-AC57-BB0D81D1DBB0}"/>
            </c:ext>
          </c:extLst>
        </c:ser>
        <c:dLbls>
          <c:dLblPos val="outEnd"/>
          <c:showLegendKey val="0"/>
          <c:showVal val="1"/>
          <c:showCatName val="0"/>
          <c:showSerName val="0"/>
          <c:showPercent val="0"/>
          <c:showBubbleSize val="0"/>
        </c:dLbls>
        <c:gapWidth val="219"/>
        <c:overlap val="-27"/>
        <c:axId val="414943472"/>
        <c:axId val="709220368"/>
      </c:barChart>
      <c:catAx>
        <c:axId val="41494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709220368"/>
        <c:crosses val="autoZero"/>
        <c:auto val="1"/>
        <c:lblAlgn val="ctr"/>
        <c:lblOffset val="100"/>
        <c:noMultiLvlLbl val="0"/>
      </c:catAx>
      <c:valAx>
        <c:axId val="70922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41494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LAW(351-400)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law!$C$5:$D$5</c:f>
              <c:strCache>
                <c:ptCount val="2"/>
                <c:pt idx="0">
                  <c:v>Alexandria University</c:v>
                </c:pt>
                <c:pt idx="1">
                  <c:v>Egypt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law!$E$5:$H$5</c:f>
              <c:numCache>
                <c:formatCode>0.0</c:formatCode>
                <c:ptCount val="4"/>
                <c:pt idx="0">
                  <c:v>56.4</c:v>
                </c:pt>
                <c:pt idx="1">
                  <c:v>57.6</c:v>
                </c:pt>
                <c:pt idx="2">
                  <c:v>56.2</c:v>
                </c:pt>
                <c:pt idx="3">
                  <c:v>49.6</c:v>
                </c:pt>
              </c:numCache>
            </c:numRef>
          </c:val>
          <c:extLst>
            <c:ext xmlns:c16="http://schemas.microsoft.com/office/drawing/2014/chart" uri="{C3380CC4-5D6E-409C-BE32-E72D297353CC}">
              <c16:uniqueId val="{00000000-1A67-445A-BA01-7DE2562D970E}"/>
            </c:ext>
          </c:extLst>
        </c:ser>
        <c:ser>
          <c:idx val="1"/>
          <c:order val="1"/>
          <c:tx>
            <c:strRef>
              <c:f>law!$C$6:$D$6</c:f>
              <c:strCache>
                <c:ptCount val="2"/>
                <c:pt idx="0">
                  <c:v>Universidad Autónoma del Estado de México (UAEMex)</c:v>
                </c:pt>
                <c:pt idx="1">
                  <c:v>Mexico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law!$E$6:$H$6</c:f>
              <c:numCache>
                <c:formatCode>0.0</c:formatCode>
                <c:ptCount val="4"/>
                <c:pt idx="0">
                  <c:v>59</c:v>
                </c:pt>
                <c:pt idx="1">
                  <c:v>57.8</c:v>
                </c:pt>
                <c:pt idx="2">
                  <c:v>56.2</c:v>
                </c:pt>
                <c:pt idx="3">
                  <c:v>46.4</c:v>
                </c:pt>
              </c:numCache>
            </c:numRef>
          </c:val>
          <c:extLst>
            <c:ext xmlns:c16="http://schemas.microsoft.com/office/drawing/2014/chart" uri="{C3380CC4-5D6E-409C-BE32-E72D297353CC}">
              <c16:uniqueId val="{00000001-1A67-445A-BA01-7DE2562D970E}"/>
            </c:ext>
          </c:extLst>
        </c:ser>
        <c:ser>
          <c:idx val="2"/>
          <c:order val="2"/>
          <c:tx>
            <c:strRef>
              <c:f>law!$C$7:$D$7</c:f>
              <c:strCache>
                <c:ptCount val="2"/>
                <c:pt idx="0">
                  <c:v>Vietnam National University, Hanoi</c:v>
                </c:pt>
                <c:pt idx="1">
                  <c:v>Viet Nam</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law!$E$4:$H$4</c:f>
              <c:strCache>
                <c:ptCount val="4"/>
                <c:pt idx="0">
                  <c:v>Academic(50%)</c:v>
                </c:pt>
                <c:pt idx="1">
                  <c:v>Employer (30%)</c:v>
                </c:pt>
                <c:pt idx="2">
                  <c:v>Citations(5%)</c:v>
                </c:pt>
                <c:pt idx="3">
                  <c:v>H(15%)</c:v>
                </c:pt>
              </c:strCache>
            </c:strRef>
          </c:cat>
          <c:val>
            <c:numRef>
              <c:f>law!$E$7:$H$7</c:f>
              <c:numCache>
                <c:formatCode>0.0</c:formatCode>
                <c:ptCount val="4"/>
                <c:pt idx="0">
                  <c:v>57.1</c:v>
                </c:pt>
                <c:pt idx="1">
                  <c:v>54</c:v>
                </c:pt>
                <c:pt idx="2">
                  <c:v>65.7</c:v>
                </c:pt>
                <c:pt idx="3">
                  <c:v>52.4</c:v>
                </c:pt>
              </c:numCache>
            </c:numRef>
          </c:val>
          <c:extLst>
            <c:ext xmlns:c16="http://schemas.microsoft.com/office/drawing/2014/chart" uri="{C3380CC4-5D6E-409C-BE32-E72D297353CC}">
              <c16:uniqueId val="{00000002-1A67-445A-BA01-7DE2562D970E}"/>
            </c:ext>
          </c:extLst>
        </c:ser>
        <c:dLbls>
          <c:dLblPos val="outEnd"/>
          <c:showLegendKey val="0"/>
          <c:showVal val="1"/>
          <c:showCatName val="0"/>
          <c:showSerName val="0"/>
          <c:showPercent val="0"/>
          <c:showBubbleSize val="0"/>
        </c:dLbls>
        <c:gapWidth val="219"/>
        <c:overlap val="-27"/>
        <c:axId val="640445752"/>
        <c:axId val="640444312"/>
      </c:barChart>
      <c:catAx>
        <c:axId val="64044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640444312"/>
        <c:crosses val="autoZero"/>
        <c:auto val="1"/>
        <c:lblAlgn val="ctr"/>
        <c:lblOffset val="100"/>
        <c:noMultiLvlLbl val="0"/>
      </c:catAx>
      <c:valAx>
        <c:axId val="640444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640445752"/>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600" b="0"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a:solidFill>
                  <a:schemeClr val="accent5">
                    <a:lumMod val="50000"/>
                  </a:schemeClr>
                </a:solidFill>
              </a:rPr>
              <a:t>Agriculture &amp; Forestry</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Sheet3!$C$2:$D$2</c:f>
              <c:strCache>
                <c:ptCount val="2"/>
                <c:pt idx="0">
                  <c:v>Can Tho University</c:v>
                </c:pt>
                <c:pt idx="1">
                  <c:v>351-400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Sheet3!$E$1:$I$1</c:f>
              <c:strCache>
                <c:ptCount val="5"/>
                <c:pt idx="0">
                  <c:v>Academic (50%)</c:v>
                </c:pt>
                <c:pt idx="1">
                  <c:v>Employer(10%)</c:v>
                </c:pt>
                <c:pt idx="2">
                  <c:v>Citations(15%)</c:v>
                </c:pt>
                <c:pt idx="3">
                  <c:v>H(15%)</c:v>
                </c:pt>
                <c:pt idx="4">
                  <c:v>IRN(10%)</c:v>
                </c:pt>
              </c:strCache>
            </c:strRef>
          </c:cat>
          <c:val>
            <c:numRef>
              <c:f>Sheet3!$E$2:$I$2</c:f>
              <c:numCache>
                <c:formatCode>0.0</c:formatCode>
                <c:ptCount val="5"/>
                <c:pt idx="0">
                  <c:v>50.7</c:v>
                </c:pt>
                <c:pt idx="1">
                  <c:v>50.6</c:v>
                </c:pt>
                <c:pt idx="2">
                  <c:v>61.3</c:v>
                </c:pt>
                <c:pt idx="3">
                  <c:v>46.3</c:v>
                </c:pt>
                <c:pt idx="4">
                  <c:v>26.1</c:v>
                </c:pt>
              </c:numCache>
            </c:numRef>
          </c:val>
          <c:extLst>
            <c:ext xmlns:c16="http://schemas.microsoft.com/office/drawing/2014/chart" uri="{C3380CC4-5D6E-409C-BE32-E72D297353CC}">
              <c16:uniqueId val="{00000000-C11C-437C-8D77-AEE30E3CAAEE}"/>
            </c:ext>
          </c:extLst>
        </c:ser>
        <c:ser>
          <c:idx val="1"/>
          <c:order val="1"/>
          <c:tx>
            <c:strRef>
              <c:f>Sheet3!$C$3:$D$3</c:f>
              <c:strCache>
                <c:ptCount val="2"/>
                <c:pt idx="0">
                  <c:v>Viet Nam National University Ho Chi Minh City (VNU-HCM)</c:v>
                </c:pt>
                <c:pt idx="1">
                  <c:v>351-400</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Sheet3!$E$1:$I$1</c:f>
              <c:strCache>
                <c:ptCount val="5"/>
                <c:pt idx="0">
                  <c:v>Academic (50%)</c:v>
                </c:pt>
                <c:pt idx="1">
                  <c:v>Employer(10%)</c:v>
                </c:pt>
                <c:pt idx="2">
                  <c:v>Citations(15%)</c:v>
                </c:pt>
                <c:pt idx="3">
                  <c:v>H(15%)</c:v>
                </c:pt>
                <c:pt idx="4">
                  <c:v>IRN(10%)</c:v>
                </c:pt>
              </c:strCache>
            </c:strRef>
          </c:cat>
          <c:val>
            <c:numRef>
              <c:f>Sheet3!$E$3:$I$3</c:f>
              <c:numCache>
                <c:formatCode>0.0</c:formatCode>
                <c:ptCount val="5"/>
                <c:pt idx="0">
                  <c:v>46.9</c:v>
                </c:pt>
                <c:pt idx="1">
                  <c:v>60.8</c:v>
                </c:pt>
                <c:pt idx="2">
                  <c:v>63.6</c:v>
                </c:pt>
                <c:pt idx="3">
                  <c:v>50.1</c:v>
                </c:pt>
                <c:pt idx="4">
                  <c:v>26.3</c:v>
                </c:pt>
              </c:numCache>
            </c:numRef>
          </c:val>
          <c:extLst>
            <c:ext xmlns:c16="http://schemas.microsoft.com/office/drawing/2014/chart" uri="{C3380CC4-5D6E-409C-BE32-E72D297353CC}">
              <c16:uniqueId val="{00000001-C11C-437C-8D77-AEE30E3CAAEE}"/>
            </c:ext>
          </c:extLst>
        </c:ser>
        <c:dLbls>
          <c:dLblPos val="outEnd"/>
          <c:showLegendKey val="0"/>
          <c:showVal val="1"/>
          <c:showCatName val="0"/>
          <c:showSerName val="0"/>
          <c:showPercent val="0"/>
          <c:showBubbleSize val="0"/>
        </c:dLbls>
        <c:gapWidth val="219"/>
        <c:overlap val="-27"/>
        <c:axId val="418754200"/>
        <c:axId val="845492192"/>
      </c:barChart>
      <c:catAx>
        <c:axId val="41875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accent5">
                    <a:lumMod val="75000"/>
                  </a:schemeClr>
                </a:solidFill>
                <a:latin typeface="Bahnschrift Condensed" panose="020B0502040204020203" pitchFamily="34" charset="0"/>
                <a:ea typeface="+mn-ea"/>
                <a:cs typeface="+mn-cs"/>
              </a:defRPr>
            </a:pPr>
            <a:endParaRPr lang="en-US"/>
          </a:p>
        </c:txPr>
        <c:crossAx val="845492192"/>
        <c:crosses val="autoZero"/>
        <c:auto val="1"/>
        <c:lblAlgn val="ctr"/>
        <c:lblOffset val="100"/>
        <c:noMultiLvlLbl val="0"/>
      </c:catAx>
      <c:valAx>
        <c:axId val="845492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41875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dirty="0">
                <a:solidFill>
                  <a:schemeClr val="accent5">
                    <a:lumMod val="50000"/>
                  </a:schemeClr>
                </a:solidFill>
              </a:rPr>
              <a:t>KHOA HỌC</a:t>
            </a:r>
            <a:r>
              <a:rPr lang="en-US" sz="2800" b="1" baseline="0" dirty="0">
                <a:solidFill>
                  <a:schemeClr val="accent5">
                    <a:lumMod val="50000"/>
                  </a:schemeClr>
                </a:solidFill>
              </a:rPr>
              <a:t> </a:t>
            </a:r>
            <a:r>
              <a:rPr lang="en-US" sz="2800" b="1" baseline="0" dirty="0" err="1">
                <a:solidFill>
                  <a:schemeClr val="accent5">
                    <a:lumMod val="50000"/>
                  </a:schemeClr>
                </a:solidFill>
              </a:rPr>
              <a:t>TỰ</a:t>
            </a:r>
            <a:r>
              <a:rPr lang="en-US" sz="2800" b="1" baseline="0" dirty="0">
                <a:solidFill>
                  <a:schemeClr val="accent5">
                    <a:lumMod val="50000"/>
                  </a:schemeClr>
                </a:solidFill>
              </a:rPr>
              <a:t> </a:t>
            </a:r>
            <a:r>
              <a:rPr lang="en-US" sz="2800" b="1" baseline="0" dirty="0" err="1">
                <a:solidFill>
                  <a:schemeClr val="accent5">
                    <a:lumMod val="50000"/>
                  </a:schemeClr>
                </a:solidFill>
              </a:rPr>
              <a:t>NHIÊN</a:t>
            </a:r>
            <a:endParaRPr lang="en-US" sz="2800" b="1" dirty="0">
              <a:solidFill>
                <a:schemeClr val="accent5">
                  <a:lumMod val="50000"/>
                </a:schemeClr>
              </a:solidFill>
            </a:endParaRPr>
          </a:p>
        </c:rich>
      </c:tx>
      <c:layout>
        <c:manualLayout>
          <c:xMode val="edge"/>
          <c:yMode val="edge"/>
          <c:x val="0.44102134368620588"/>
          <c:y val="3.5188740489688728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8298552866309875"/>
          <c:y val="0.10151335827872943"/>
          <c:w val="0.80539047314748247"/>
          <c:h val="0.75277194082702215"/>
        </c:manualLayout>
      </c:layout>
      <c:barChart>
        <c:barDir val="bar"/>
        <c:grouping val="percentStacked"/>
        <c:varyColors val="0"/>
        <c:ser>
          <c:idx val="0"/>
          <c:order val="0"/>
          <c:tx>
            <c:strRef>
              <c:f>KHTN!$B$1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KHTN!$B$2:$B$8</c:f>
              <c:numCache>
                <c:formatCode>0.0%</c:formatCode>
                <c:ptCount val="7"/>
                <c:pt idx="0">
                  <c:v>0.4</c:v>
                </c:pt>
                <c:pt idx="1">
                  <c:v>0.4</c:v>
                </c:pt>
                <c:pt idx="2">
                  <c:v>0.4</c:v>
                </c:pt>
                <c:pt idx="3">
                  <c:v>0.6</c:v>
                </c:pt>
                <c:pt idx="4">
                  <c:v>0.4</c:v>
                </c:pt>
                <c:pt idx="5">
                  <c:v>0.4</c:v>
                </c:pt>
                <c:pt idx="6">
                  <c:v>0.4</c:v>
                </c:pt>
              </c:numCache>
            </c:numRef>
          </c:val>
          <c:extLst>
            <c:ext xmlns:c16="http://schemas.microsoft.com/office/drawing/2014/chart" uri="{C3380CC4-5D6E-409C-BE32-E72D297353CC}">
              <c16:uniqueId val="{00000000-FF71-4415-A597-06EC0D1D4C40}"/>
            </c:ext>
          </c:extLst>
        </c:ser>
        <c:ser>
          <c:idx val="1"/>
          <c:order val="1"/>
          <c:tx>
            <c:strRef>
              <c:f>KHTN!$C$1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KHTN!$C$2:$C$8</c:f>
              <c:numCache>
                <c:formatCode>0.0%</c:formatCode>
                <c:ptCount val="7"/>
                <c:pt idx="0">
                  <c:v>0.2</c:v>
                </c:pt>
                <c:pt idx="1">
                  <c:v>0.1</c:v>
                </c:pt>
                <c:pt idx="2">
                  <c:v>0.1</c:v>
                </c:pt>
                <c:pt idx="3">
                  <c:v>0.1</c:v>
                </c:pt>
                <c:pt idx="4">
                  <c:v>0.2</c:v>
                </c:pt>
                <c:pt idx="5">
                  <c:v>0.1</c:v>
                </c:pt>
                <c:pt idx="6">
                  <c:v>0.2</c:v>
                </c:pt>
              </c:numCache>
            </c:numRef>
          </c:val>
          <c:extLst>
            <c:ext xmlns:c16="http://schemas.microsoft.com/office/drawing/2014/chart" uri="{C3380CC4-5D6E-409C-BE32-E72D297353CC}">
              <c16:uniqueId val="{00000001-FF71-4415-A597-06EC0D1D4C40}"/>
            </c:ext>
          </c:extLst>
        </c:ser>
        <c:ser>
          <c:idx val="2"/>
          <c:order val="2"/>
          <c:tx>
            <c:strRef>
              <c:f>KHTN!$D$1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KHTN!$D$2:$D$8</c:f>
              <c:numCache>
                <c:formatCode>0.0%</c:formatCode>
                <c:ptCount val="7"/>
                <c:pt idx="0">
                  <c:v>0.15</c:v>
                </c:pt>
                <c:pt idx="1">
                  <c:v>0.2</c:v>
                </c:pt>
                <c:pt idx="2">
                  <c:v>0.22500000000000001</c:v>
                </c:pt>
                <c:pt idx="3">
                  <c:v>0.15</c:v>
                </c:pt>
                <c:pt idx="4">
                  <c:v>0.15</c:v>
                </c:pt>
                <c:pt idx="5">
                  <c:v>0.2</c:v>
                </c:pt>
                <c:pt idx="6">
                  <c:v>0.15</c:v>
                </c:pt>
              </c:numCache>
            </c:numRef>
          </c:val>
          <c:extLst>
            <c:ext xmlns:c16="http://schemas.microsoft.com/office/drawing/2014/chart" uri="{C3380CC4-5D6E-409C-BE32-E72D297353CC}">
              <c16:uniqueId val="{00000002-FF71-4415-A597-06EC0D1D4C40}"/>
            </c:ext>
          </c:extLst>
        </c:ser>
        <c:ser>
          <c:idx val="3"/>
          <c:order val="3"/>
          <c:tx>
            <c:strRef>
              <c:f>KHTN!$E$1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KHTN!$E$2:$E$8</c:f>
              <c:numCache>
                <c:formatCode>0.0%</c:formatCode>
                <c:ptCount val="7"/>
                <c:pt idx="0">
                  <c:v>0.15</c:v>
                </c:pt>
                <c:pt idx="1">
                  <c:v>0.2</c:v>
                </c:pt>
                <c:pt idx="2">
                  <c:v>0.22500000000000001</c:v>
                </c:pt>
                <c:pt idx="3">
                  <c:v>0.15</c:v>
                </c:pt>
                <c:pt idx="4">
                  <c:v>0.15</c:v>
                </c:pt>
                <c:pt idx="5">
                  <c:v>0.2</c:v>
                </c:pt>
                <c:pt idx="6">
                  <c:v>0.15</c:v>
                </c:pt>
              </c:numCache>
            </c:numRef>
          </c:val>
          <c:extLst>
            <c:ext xmlns:c16="http://schemas.microsoft.com/office/drawing/2014/chart" uri="{C3380CC4-5D6E-409C-BE32-E72D297353CC}">
              <c16:uniqueId val="{00000003-FF71-4415-A597-06EC0D1D4C40}"/>
            </c:ext>
          </c:extLst>
        </c:ser>
        <c:ser>
          <c:idx val="4"/>
          <c:order val="4"/>
          <c:tx>
            <c:strRef>
              <c:f>KHTN!$F$1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KHTN!$A$2:$A$8</c:f>
              <c:strCache>
                <c:ptCount val="7"/>
                <c:pt idx="0">
                  <c:v>Hóa học</c:v>
                </c:pt>
                <c:pt idx="1">
                  <c:v>Khoa học Trái đất và Biển</c:v>
                </c:pt>
                <c:pt idx="2">
                  <c:v>Khoa học môi trường</c:v>
                </c:pt>
                <c:pt idx="3">
                  <c:v>Địa lý học</c:v>
                </c:pt>
                <c:pt idx="4">
                  <c:v>Toán học</c:v>
                </c:pt>
                <c:pt idx="5">
                  <c:v>Khoa học vật liệu</c:v>
                </c:pt>
                <c:pt idx="6">
                  <c:v>Vật lý &amp; Thiên văn học</c:v>
                </c:pt>
              </c:strCache>
            </c:strRef>
          </c:cat>
          <c:val>
            <c:numRef>
              <c:f>KHTN!$F$2:$F$8</c:f>
              <c:numCache>
                <c:formatCode>0.0%</c:formatCode>
                <c:ptCount val="7"/>
                <c:pt idx="0">
                  <c:v>0.1</c:v>
                </c:pt>
                <c:pt idx="1">
                  <c:v>0.1</c:v>
                </c:pt>
                <c:pt idx="2">
                  <c:v>0.05</c:v>
                </c:pt>
                <c:pt idx="4">
                  <c:v>0.1</c:v>
                </c:pt>
                <c:pt idx="5">
                  <c:v>0.1</c:v>
                </c:pt>
                <c:pt idx="6">
                  <c:v>0.1</c:v>
                </c:pt>
              </c:numCache>
            </c:numRef>
          </c:val>
          <c:extLst>
            <c:ext xmlns:c16="http://schemas.microsoft.com/office/drawing/2014/chart" uri="{C3380CC4-5D6E-409C-BE32-E72D297353CC}">
              <c16:uniqueId val="{00000004-FF71-4415-A597-06EC0D1D4C40}"/>
            </c:ext>
          </c:extLst>
        </c:ser>
        <c:dLbls>
          <c:dLblPos val="inBase"/>
          <c:showLegendKey val="0"/>
          <c:showVal val="1"/>
          <c:showCatName val="0"/>
          <c:showSerName val="0"/>
          <c:showPercent val="0"/>
          <c:showBubbleSize val="0"/>
        </c:dLbls>
        <c:gapWidth val="150"/>
        <c:overlap val="100"/>
        <c:axId val="745715592"/>
        <c:axId val="745710192"/>
      </c:barChart>
      <c:catAx>
        <c:axId val="74571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Bahnschrift Condensed" panose="020B0502040204020203" pitchFamily="34" charset="0"/>
                <a:ea typeface="+mn-ea"/>
                <a:cs typeface="+mn-cs"/>
              </a:defRPr>
            </a:pPr>
            <a:endParaRPr lang="en-US"/>
          </a:p>
        </c:txPr>
        <c:crossAx val="745710192"/>
        <c:crosses val="autoZero"/>
        <c:auto val="1"/>
        <c:lblAlgn val="ctr"/>
        <c:lblOffset val="100"/>
        <c:noMultiLvlLbl val="0"/>
      </c:catAx>
      <c:valAx>
        <c:axId val="745710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571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latin typeface="Bahnschrift Condensed"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a:solidFill>
                  <a:schemeClr val="accent5">
                    <a:lumMod val="50000"/>
                  </a:schemeClr>
                </a:solidFill>
              </a:rPr>
              <a:t>KHOA HỌC SỰ SỐNG VÀ Y HỌC</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2295980978515262"/>
          <c:y val="0.11125059275710941"/>
          <c:w val="0.7652047126719671"/>
          <c:h val="0.70692616714368439"/>
        </c:manualLayout>
      </c:layout>
      <c:barChart>
        <c:barDir val="bar"/>
        <c:grouping val="percentStacked"/>
        <c:varyColors val="0"/>
        <c:ser>
          <c:idx val="0"/>
          <c:order val="0"/>
          <c:tx>
            <c:strRef>
              <c:f>'KHSS&amp;YH'!$B$1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'KHSS&amp;YH'!$B$2:$B$6</c:f>
              <c:numCache>
                <c:formatCode>0.0%</c:formatCode>
                <c:ptCount val="5"/>
                <c:pt idx="0">
                  <c:v>0.5</c:v>
                </c:pt>
                <c:pt idx="1">
                  <c:v>0.4</c:v>
                </c:pt>
                <c:pt idx="2">
                  <c:v>0.4</c:v>
                </c:pt>
                <c:pt idx="3">
                  <c:v>0.4</c:v>
                </c:pt>
                <c:pt idx="4">
                  <c:v>0.3</c:v>
                </c:pt>
              </c:numCache>
            </c:numRef>
          </c:val>
          <c:extLst>
            <c:ext xmlns:c16="http://schemas.microsoft.com/office/drawing/2014/chart" uri="{C3380CC4-5D6E-409C-BE32-E72D297353CC}">
              <c16:uniqueId val="{00000000-ACFF-4348-ADDE-3066E228BCE7}"/>
            </c:ext>
          </c:extLst>
        </c:ser>
        <c:ser>
          <c:idx val="1"/>
          <c:order val="1"/>
          <c:tx>
            <c:strRef>
              <c:f>'KHSS&amp;YH'!$C$1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'KHSS&amp;YH'!$C$2:$C$6</c:f>
              <c:numCache>
                <c:formatCode>0.0%</c:formatCode>
                <c:ptCount val="5"/>
                <c:pt idx="0">
                  <c:v>0.1</c:v>
                </c:pt>
                <c:pt idx="1">
                  <c:v>0.1</c:v>
                </c:pt>
                <c:pt idx="2">
                  <c:v>0.1</c:v>
                </c:pt>
                <c:pt idx="3">
                  <c:v>0.2</c:v>
                </c:pt>
                <c:pt idx="4">
                  <c:v>0.1</c:v>
                </c:pt>
              </c:numCache>
            </c:numRef>
          </c:val>
          <c:extLst>
            <c:ext xmlns:c16="http://schemas.microsoft.com/office/drawing/2014/chart" uri="{C3380CC4-5D6E-409C-BE32-E72D297353CC}">
              <c16:uniqueId val="{00000001-ACFF-4348-ADDE-3066E228BCE7}"/>
            </c:ext>
          </c:extLst>
        </c:ser>
        <c:ser>
          <c:idx val="2"/>
          <c:order val="2"/>
          <c:tx>
            <c:strRef>
              <c:f>'KHSS&amp;YH'!$D$1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CC00CC"/>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'KHSS&amp;YH'!$D$2:$D$6</c:f>
              <c:numCache>
                <c:formatCode>0.0%</c:formatCode>
                <c:ptCount val="5"/>
                <c:pt idx="0">
                  <c:v>0.15</c:v>
                </c:pt>
                <c:pt idx="1">
                  <c:v>0.25</c:v>
                </c:pt>
                <c:pt idx="2">
                  <c:v>0.2</c:v>
                </c:pt>
                <c:pt idx="3">
                  <c:v>0.15</c:v>
                </c:pt>
                <c:pt idx="4">
                  <c:v>0.3</c:v>
                </c:pt>
              </c:numCache>
            </c:numRef>
          </c:val>
          <c:extLst>
            <c:ext xmlns:c16="http://schemas.microsoft.com/office/drawing/2014/chart" uri="{C3380CC4-5D6E-409C-BE32-E72D297353CC}">
              <c16:uniqueId val="{00000002-ACFF-4348-ADDE-3066E228BCE7}"/>
            </c:ext>
          </c:extLst>
        </c:ser>
        <c:ser>
          <c:idx val="3"/>
          <c:order val="3"/>
          <c:tx>
            <c:strRef>
              <c:f>'KHSS&amp;YH'!$E$1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'KHSS&amp;YH'!$E$2:$E$6</c:f>
              <c:numCache>
                <c:formatCode>0.0%</c:formatCode>
                <c:ptCount val="5"/>
                <c:pt idx="0">
                  <c:v>0.15</c:v>
                </c:pt>
                <c:pt idx="1">
                  <c:v>0.25</c:v>
                </c:pt>
                <c:pt idx="2">
                  <c:v>0.2</c:v>
                </c:pt>
                <c:pt idx="3">
                  <c:v>0.15</c:v>
                </c:pt>
                <c:pt idx="4">
                  <c:v>0.3</c:v>
                </c:pt>
              </c:numCache>
            </c:numRef>
          </c:val>
          <c:extLst>
            <c:ext xmlns:c16="http://schemas.microsoft.com/office/drawing/2014/chart" uri="{C3380CC4-5D6E-409C-BE32-E72D297353CC}">
              <c16:uniqueId val="{00000003-ACFF-4348-ADDE-3066E228BCE7}"/>
            </c:ext>
          </c:extLst>
        </c:ser>
        <c:ser>
          <c:idx val="4"/>
          <c:order val="4"/>
          <c:tx>
            <c:strRef>
              <c:f>'KHSS&amp;YH'!$F$1</c:f>
              <c:strCache>
                <c:ptCount val="1"/>
                <c:pt idx="0">
                  <c:v>Mạng lưới nghiên cứu quốc tế</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'KHSS&amp;YH'!$A$2:$A$6</c:f>
              <c:strCache>
                <c:ptCount val="5"/>
                <c:pt idx="0">
                  <c:v>Nông nghiệp và Lâm nghiệp</c:v>
                </c:pt>
                <c:pt idx="1">
                  <c:v>Giải phẩu&amp; Sinh lý học</c:v>
                </c:pt>
                <c:pt idx="2">
                  <c:v>Khoa học Sinh học</c:v>
                </c:pt>
                <c:pt idx="3">
                  <c:v>Tâm lý</c:v>
                </c:pt>
                <c:pt idx="4">
                  <c:v>Khoa học thú y</c:v>
                </c:pt>
              </c:strCache>
            </c:strRef>
          </c:cat>
          <c:val>
            <c:numRef>
              <c:f>'KHSS&amp;YH'!$F$2:$F$6</c:f>
              <c:numCache>
                <c:formatCode>General</c:formatCode>
                <c:ptCount val="5"/>
                <c:pt idx="0" formatCode="0.0%">
                  <c:v>0.1</c:v>
                </c:pt>
                <c:pt idx="2" formatCode="0.0%">
                  <c:v>0.1</c:v>
                </c:pt>
                <c:pt idx="3" formatCode="0.0%">
                  <c:v>0.1</c:v>
                </c:pt>
              </c:numCache>
            </c:numRef>
          </c:val>
          <c:extLst>
            <c:ext xmlns:c16="http://schemas.microsoft.com/office/drawing/2014/chart" uri="{C3380CC4-5D6E-409C-BE32-E72D297353CC}">
              <c16:uniqueId val="{00000004-ACFF-4348-ADDE-3066E228BCE7}"/>
            </c:ext>
          </c:extLst>
        </c:ser>
        <c:dLbls>
          <c:dLblPos val="inBase"/>
          <c:showLegendKey val="0"/>
          <c:showVal val="1"/>
          <c:showCatName val="0"/>
          <c:showSerName val="0"/>
          <c:showPercent val="0"/>
          <c:showBubbleSize val="0"/>
        </c:dLbls>
        <c:gapWidth val="150"/>
        <c:overlap val="100"/>
        <c:axId val="745715592"/>
        <c:axId val="745710192"/>
      </c:barChart>
      <c:catAx>
        <c:axId val="745715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45710192"/>
        <c:crosses val="autoZero"/>
        <c:auto val="1"/>
        <c:lblAlgn val="ctr"/>
        <c:lblOffset val="100"/>
        <c:noMultiLvlLbl val="0"/>
      </c:catAx>
      <c:valAx>
        <c:axId val="7457101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45715592"/>
        <c:crosses val="autoZero"/>
        <c:crossBetween val="between"/>
      </c:valAx>
      <c:spPr>
        <a:noFill/>
        <a:ln>
          <a:noFill/>
        </a:ln>
        <a:effectLst/>
      </c:spPr>
    </c:plotArea>
    <c:legend>
      <c:legendPos val="b"/>
      <c:layout>
        <c:manualLayout>
          <c:xMode val="edge"/>
          <c:yMode val="edge"/>
          <c:x val="5.0000012445161446E-2"/>
          <c:y val="0.89788912100849105"/>
          <c:w val="0.89999997510967711"/>
          <c:h val="6.6411583016059941E-2"/>
        </c:manualLayout>
      </c:layout>
      <c:overlay val="0"/>
      <c:spPr>
        <a:pattFill prst="pct5">
          <a:fgClr>
            <a:schemeClr val="accent1"/>
          </a:fgClr>
          <a:bgClr>
            <a:schemeClr val="bg1"/>
          </a:bgClr>
        </a:patt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b="1">
                <a:solidFill>
                  <a:schemeClr val="accent5">
                    <a:lumMod val="50000"/>
                  </a:schemeClr>
                </a:solidFill>
              </a:rPr>
              <a:t>LĨNH VỰC NGHỆ THUẬT VÀ NHÂN VĂN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20769588438922038"/>
          <c:y val="0.11726857664391011"/>
          <c:w val="0.75587240172370884"/>
          <c:h val="0.73207496082852097"/>
        </c:manualLayout>
      </c:layout>
      <c:barChart>
        <c:barDir val="bar"/>
        <c:grouping val="stacked"/>
        <c:varyColors val="0"/>
        <c:ser>
          <c:idx val="0"/>
          <c:order val="0"/>
          <c:tx>
            <c:strRef>
              <c:f>Sheet2!$B$1</c:f>
              <c:strCache>
                <c:ptCount val="1"/>
                <c:pt idx="0">
                  <c:v>Uy tín học thuật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Sheet2!$B$2:$B$5</c:f>
              <c:numCache>
                <c:formatCode>0.0%</c:formatCode>
                <c:ptCount val="4"/>
                <c:pt idx="0">
                  <c:v>0.7</c:v>
                </c:pt>
                <c:pt idx="1">
                  <c:v>0.8</c:v>
                </c:pt>
                <c:pt idx="2">
                  <c:v>0.6</c:v>
                </c:pt>
                <c:pt idx="3">
                  <c:v>0.75</c:v>
                </c:pt>
              </c:numCache>
            </c:numRef>
          </c:val>
          <c:extLst>
            <c:ext xmlns:c16="http://schemas.microsoft.com/office/drawing/2014/chart" uri="{C3380CC4-5D6E-409C-BE32-E72D297353CC}">
              <c16:uniqueId val="{00000000-0635-4BCB-94ED-826AF289E734}"/>
            </c:ext>
          </c:extLst>
        </c:ser>
        <c:ser>
          <c:idx val="1"/>
          <c:order val="1"/>
          <c:tx>
            <c:strRef>
              <c:f>Sheet2!$C$1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Sheet2!$C$2:$C$5</c:f>
              <c:numCache>
                <c:formatCode>0.0%</c:formatCode>
                <c:ptCount val="4"/>
                <c:pt idx="0">
                  <c:v>0.1</c:v>
                </c:pt>
                <c:pt idx="1">
                  <c:v>0.1</c:v>
                </c:pt>
                <c:pt idx="2">
                  <c:v>0.1</c:v>
                </c:pt>
                <c:pt idx="3">
                  <c:v>0.05</c:v>
                </c:pt>
              </c:numCache>
            </c:numRef>
          </c:val>
          <c:extLst>
            <c:ext xmlns:c16="http://schemas.microsoft.com/office/drawing/2014/chart" uri="{C3380CC4-5D6E-409C-BE32-E72D297353CC}">
              <c16:uniqueId val="{00000001-0635-4BCB-94ED-826AF289E734}"/>
            </c:ext>
          </c:extLst>
        </c:ser>
        <c:ser>
          <c:idx val="2"/>
          <c:order val="2"/>
          <c:tx>
            <c:strRef>
              <c:f>Sheet2!$D$1</c:f>
              <c:strCache>
                <c:ptCount val="1"/>
                <c:pt idx="0">
                  <c:v>Trích dẫn trên mỗi bài báo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Sheet2!$D$2:$D$5</c:f>
              <c:numCache>
                <c:formatCode>0.0%</c:formatCode>
                <c:ptCount val="4"/>
                <c:pt idx="0">
                  <c:v>0.1</c:v>
                </c:pt>
                <c:pt idx="1">
                  <c:v>0.1</c:v>
                </c:pt>
                <c:pt idx="2">
                  <c:v>0.15</c:v>
                </c:pt>
                <c:pt idx="3">
                  <c:v>0.1</c:v>
                </c:pt>
              </c:numCache>
            </c:numRef>
          </c:val>
          <c:extLst>
            <c:ext xmlns:c16="http://schemas.microsoft.com/office/drawing/2014/chart" uri="{C3380CC4-5D6E-409C-BE32-E72D297353CC}">
              <c16:uniqueId val="{00000002-0635-4BCB-94ED-826AF289E734}"/>
            </c:ext>
          </c:extLst>
        </c:ser>
        <c:ser>
          <c:idx val="3"/>
          <c:order val="3"/>
          <c:tx>
            <c:strRef>
              <c:f>Sheet2!$E$1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rgbClr val="00B05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Kiến trúc</c:v>
                </c:pt>
                <c:pt idx="1">
                  <c:v>Ngôn ngữ Anh và Văn học</c:v>
                </c:pt>
                <c:pt idx="2">
                  <c:v>Lịch sử</c:v>
                </c:pt>
                <c:pt idx="3">
                  <c:v>Triết học</c:v>
                </c:pt>
              </c:strCache>
            </c:strRef>
          </c:cat>
          <c:val>
            <c:numRef>
              <c:f>Sheet2!$E$2:$E$5</c:f>
              <c:numCache>
                <c:formatCode>General</c:formatCode>
                <c:ptCount val="4"/>
                <c:pt idx="0" formatCode="0.0%">
                  <c:v>0.1</c:v>
                </c:pt>
                <c:pt idx="2" formatCode="0.0%">
                  <c:v>0.15</c:v>
                </c:pt>
                <c:pt idx="3" formatCode="0.0%">
                  <c:v>0.1</c:v>
                </c:pt>
              </c:numCache>
            </c:numRef>
          </c:val>
          <c:extLst>
            <c:ext xmlns:c16="http://schemas.microsoft.com/office/drawing/2014/chart" uri="{C3380CC4-5D6E-409C-BE32-E72D297353CC}">
              <c16:uniqueId val="{00000003-0635-4BCB-94ED-826AF289E734}"/>
            </c:ext>
          </c:extLst>
        </c:ser>
        <c:dLbls>
          <c:dLblPos val="inBase"/>
          <c:showLegendKey val="0"/>
          <c:showVal val="1"/>
          <c:showCatName val="0"/>
          <c:showSerName val="0"/>
          <c:showPercent val="0"/>
          <c:showBubbleSize val="0"/>
        </c:dLbls>
        <c:gapWidth val="150"/>
        <c:overlap val="100"/>
        <c:axId val="888857256"/>
        <c:axId val="888861576"/>
      </c:barChart>
      <c:catAx>
        <c:axId val="888857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888861576"/>
        <c:crosses val="autoZero"/>
        <c:auto val="1"/>
        <c:lblAlgn val="ctr"/>
        <c:lblOffset val="100"/>
        <c:noMultiLvlLbl val="0"/>
      </c:catAx>
      <c:valAx>
        <c:axId val="888861576"/>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88857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KHOA HỌC </a:t>
            </a:r>
            <a:r>
              <a:rPr lang="en-US" sz="2400" b="1" dirty="0" err="1">
                <a:solidFill>
                  <a:schemeClr val="accent5">
                    <a:lumMod val="50000"/>
                  </a:schemeClr>
                </a:solidFill>
              </a:rPr>
              <a:t>XÃ</a:t>
            </a:r>
            <a:r>
              <a:rPr lang="en-US" sz="2400" b="1" dirty="0">
                <a:solidFill>
                  <a:schemeClr val="accent5">
                    <a:lumMod val="50000"/>
                  </a:schemeClr>
                </a:solidFill>
              </a:rPr>
              <a:t> </a:t>
            </a:r>
            <a:r>
              <a:rPr lang="en-US" sz="2400" b="1" dirty="0" err="1">
                <a:solidFill>
                  <a:schemeClr val="accent5">
                    <a:lumMod val="50000"/>
                  </a:schemeClr>
                </a:solidFill>
              </a:rPr>
              <a:t>HỘI</a:t>
            </a:r>
            <a:r>
              <a:rPr lang="en-US" sz="2400" b="1" dirty="0">
                <a:solidFill>
                  <a:schemeClr val="accent5">
                    <a:lumMod val="50000"/>
                  </a:schemeClr>
                </a:solidFill>
              </a:rPr>
              <a:t> </a:t>
            </a:r>
            <a:r>
              <a:rPr lang="en-US" sz="2400" b="1" dirty="0" err="1">
                <a:solidFill>
                  <a:schemeClr val="accent5">
                    <a:lumMod val="50000"/>
                  </a:schemeClr>
                </a:solidFill>
              </a:rPr>
              <a:t>VÀ</a:t>
            </a:r>
            <a:r>
              <a:rPr lang="en-US" sz="2400" b="1" dirty="0">
                <a:solidFill>
                  <a:schemeClr val="accent5">
                    <a:lumMod val="50000"/>
                  </a:schemeClr>
                </a:solidFill>
              </a:rPr>
              <a:t> QUẢN LÝ</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6048348000153778"/>
          <c:y val="8.5788882345205347E-2"/>
          <c:w val="0.82789168415662195"/>
          <c:h val="0.82397487320819029"/>
        </c:manualLayout>
      </c:layout>
      <c:barChart>
        <c:barDir val="bar"/>
        <c:grouping val="stacked"/>
        <c:varyColors val="0"/>
        <c:ser>
          <c:idx val="0"/>
          <c:order val="0"/>
          <c:tx>
            <c:strRef>
              <c:f>'KHXH&amp;QL'!$B$1</c:f>
              <c:strCache>
                <c:ptCount val="1"/>
                <c:pt idx="0">
                  <c:v>Uy tín học thuật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'KHXH&amp;QL'!$B$2:$B$14</c:f>
              <c:numCache>
                <c:formatCode>0.0%</c:formatCode>
                <c:ptCount val="13"/>
                <c:pt idx="0">
                  <c:v>0.5</c:v>
                </c:pt>
                <c:pt idx="1">
                  <c:v>0.5</c:v>
                </c:pt>
                <c:pt idx="2">
                  <c:v>0.5</c:v>
                </c:pt>
                <c:pt idx="3">
                  <c:v>0.6</c:v>
                </c:pt>
                <c:pt idx="4">
                  <c:v>0.4</c:v>
                </c:pt>
                <c:pt idx="5">
                  <c:v>0.5</c:v>
                </c:pt>
                <c:pt idx="6">
                  <c:v>0.45</c:v>
                </c:pt>
                <c:pt idx="7">
                  <c:v>0.5</c:v>
                </c:pt>
                <c:pt idx="8">
                  <c:v>0.5</c:v>
                </c:pt>
                <c:pt idx="9">
                  <c:v>0.7</c:v>
                </c:pt>
                <c:pt idx="10">
                  <c:v>0.7</c:v>
                </c:pt>
                <c:pt idx="11">
                  <c:v>0.6</c:v>
                </c:pt>
                <c:pt idx="12">
                  <c:v>0.5</c:v>
                </c:pt>
              </c:numCache>
            </c:numRef>
          </c:val>
          <c:extLst>
            <c:ext xmlns:c16="http://schemas.microsoft.com/office/drawing/2014/chart" uri="{C3380CC4-5D6E-409C-BE32-E72D297353CC}">
              <c16:uniqueId val="{00000000-32DE-4D9B-BC82-547FA3CC98BA}"/>
            </c:ext>
          </c:extLst>
        </c:ser>
        <c:ser>
          <c:idx val="1"/>
          <c:order val="1"/>
          <c:tx>
            <c:strRef>
              <c:f>'KHXH&amp;QL'!$C$1</c:f>
              <c:strCache>
                <c:ptCount val="1"/>
                <c:pt idx="0">
                  <c:v>Uy tín của nhà tuyển dụng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0000FF"/>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'KHXH&amp;QL'!$C$2:$C$14</c:f>
              <c:numCache>
                <c:formatCode>0.0%</c:formatCode>
                <c:ptCount val="13"/>
                <c:pt idx="0">
                  <c:v>0.3</c:v>
                </c:pt>
                <c:pt idx="1">
                  <c:v>0.3</c:v>
                </c:pt>
                <c:pt idx="2">
                  <c:v>0.1</c:v>
                </c:pt>
                <c:pt idx="3">
                  <c:v>0.1</c:v>
                </c:pt>
                <c:pt idx="4">
                  <c:v>0.2</c:v>
                </c:pt>
                <c:pt idx="5">
                  <c:v>0.1</c:v>
                </c:pt>
                <c:pt idx="6">
                  <c:v>0.5</c:v>
                </c:pt>
                <c:pt idx="7">
                  <c:v>0.3</c:v>
                </c:pt>
                <c:pt idx="8">
                  <c:v>0.3</c:v>
                </c:pt>
                <c:pt idx="9">
                  <c:v>0.2</c:v>
                </c:pt>
                <c:pt idx="10">
                  <c:v>0.05</c:v>
                </c:pt>
                <c:pt idx="11">
                  <c:v>0.1</c:v>
                </c:pt>
                <c:pt idx="12">
                  <c:v>0.1</c:v>
                </c:pt>
              </c:numCache>
            </c:numRef>
          </c:val>
          <c:extLst>
            <c:ext xmlns:c16="http://schemas.microsoft.com/office/drawing/2014/chart" uri="{C3380CC4-5D6E-409C-BE32-E72D297353CC}">
              <c16:uniqueId val="{00000001-32DE-4D9B-BC82-547FA3CC98BA}"/>
            </c:ext>
          </c:extLst>
        </c:ser>
        <c:ser>
          <c:idx val="2"/>
          <c:order val="2"/>
          <c:tx>
            <c:strRef>
              <c:f>'KHXH&amp;QL'!$D$1</c:f>
              <c:strCache>
                <c:ptCount val="1"/>
                <c:pt idx="0">
                  <c:v>Trích dẫn trên mỗi bài báo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FFFF00"/>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'KHXH&amp;QL'!$D$2:$D$14</c:f>
              <c:numCache>
                <c:formatCode>0.0%</c:formatCode>
                <c:ptCount val="13"/>
                <c:pt idx="0">
                  <c:v>0.1</c:v>
                </c:pt>
                <c:pt idx="1">
                  <c:v>0.1</c:v>
                </c:pt>
                <c:pt idx="2">
                  <c:v>0.2</c:v>
                </c:pt>
                <c:pt idx="3">
                  <c:v>0.15</c:v>
                </c:pt>
                <c:pt idx="4">
                  <c:v>0.2</c:v>
                </c:pt>
                <c:pt idx="5">
                  <c:v>0.2</c:v>
                </c:pt>
                <c:pt idx="6">
                  <c:v>0.05</c:v>
                </c:pt>
                <c:pt idx="7">
                  <c:v>0.05</c:v>
                </c:pt>
                <c:pt idx="8">
                  <c:v>0.1</c:v>
                </c:pt>
                <c:pt idx="9">
                  <c:v>0.1</c:v>
                </c:pt>
                <c:pt idx="10">
                  <c:v>0.1</c:v>
                </c:pt>
                <c:pt idx="11">
                  <c:v>0.15</c:v>
                </c:pt>
                <c:pt idx="12">
                  <c:v>0.2</c:v>
                </c:pt>
              </c:numCache>
            </c:numRef>
          </c:val>
          <c:extLst>
            <c:ext xmlns:c16="http://schemas.microsoft.com/office/drawing/2014/chart" uri="{C3380CC4-5D6E-409C-BE32-E72D297353CC}">
              <c16:uniqueId val="{00000002-32DE-4D9B-BC82-547FA3CC98BA}"/>
            </c:ext>
          </c:extLst>
        </c:ser>
        <c:ser>
          <c:idx val="3"/>
          <c:order val="3"/>
          <c:tx>
            <c:strRef>
              <c:f>'KHXH&amp;QL'!$E$1</c:f>
              <c:strCache>
                <c:ptCount val="1"/>
                <c:pt idx="0">
                  <c:v>Chỉ số 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'KHXH&amp;QL'!$A$2:$A$14</c:f>
              <c:strCache>
                <c:ptCount val="13"/>
                <c:pt idx="0">
                  <c:v>Kế toán và tài chính</c:v>
                </c:pt>
                <c:pt idx="1">
                  <c:v>Kinh doanh và quản lý</c:v>
                </c:pt>
                <c:pt idx="2">
                  <c:v>Truyền thông đa phương tiện</c:v>
                </c:pt>
                <c:pt idx="3">
                  <c:v>Nghiên cứu phát triển</c:v>
                </c:pt>
                <c:pt idx="4">
                  <c:v>Kinh tế &amp; Kinh tế lượng</c:v>
                </c:pt>
                <c:pt idx="5">
                  <c:v>Giáo dục học</c:v>
                </c:pt>
                <c:pt idx="6">
                  <c:v>Quản lý Khách sạn &amp; Giải trí</c:v>
                </c:pt>
                <c:pt idx="7">
                  <c:v>Luật</c:v>
                </c:pt>
                <c:pt idx="8">
                  <c:v>Marketing</c:v>
                </c:pt>
                <c:pt idx="9">
                  <c:v>Chính sách xã hội &amp; Quản lý</c:v>
                </c:pt>
                <c:pt idx="10">
                  <c:v>Xã hội học</c:v>
                </c:pt>
                <c:pt idx="11">
                  <c:v>Thể dục Thể thao </c:v>
                </c:pt>
                <c:pt idx="12">
                  <c:v>Thống kê &amp; NC Hành vi</c:v>
                </c:pt>
              </c:strCache>
            </c:strRef>
          </c:cat>
          <c:val>
            <c:numRef>
              <c:f>'KHXH&amp;QL'!$E$2:$E$14</c:f>
              <c:numCache>
                <c:formatCode>0.0%</c:formatCode>
                <c:ptCount val="13"/>
                <c:pt idx="0">
                  <c:v>0.1</c:v>
                </c:pt>
                <c:pt idx="1">
                  <c:v>0.1</c:v>
                </c:pt>
                <c:pt idx="2">
                  <c:v>0.2</c:v>
                </c:pt>
                <c:pt idx="3">
                  <c:v>0.15</c:v>
                </c:pt>
                <c:pt idx="4">
                  <c:v>0.2</c:v>
                </c:pt>
                <c:pt idx="5">
                  <c:v>0.2</c:v>
                </c:pt>
                <c:pt idx="7">
                  <c:v>0.15</c:v>
                </c:pt>
                <c:pt idx="8">
                  <c:v>0.1</c:v>
                </c:pt>
                <c:pt idx="10">
                  <c:v>0.15</c:v>
                </c:pt>
                <c:pt idx="11">
                  <c:v>0.15</c:v>
                </c:pt>
                <c:pt idx="12">
                  <c:v>0.2</c:v>
                </c:pt>
              </c:numCache>
            </c:numRef>
          </c:val>
          <c:extLst>
            <c:ext xmlns:c16="http://schemas.microsoft.com/office/drawing/2014/chart" uri="{C3380CC4-5D6E-409C-BE32-E72D297353CC}">
              <c16:uniqueId val="{00000003-32DE-4D9B-BC82-547FA3CC98BA}"/>
            </c:ext>
          </c:extLst>
        </c:ser>
        <c:dLbls>
          <c:dLblPos val="inBase"/>
          <c:showLegendKey val="0"/>
          <c:showVal val="1"/>
          <c:showCatName val="0"/>
          <c:showSerName val="0"/>
          <c:showPercent val="0"/>
          <c:showBubbleSize val="0"/>
        </c:dLbls>
        <c:gapWidth val="150"/>
        <c:overlap val="100"/>
        <c:axId val="873267184"/>
        <c:axId val="873266104"/>
      </c:barChart>
      <c:catAx>
        <c:axId val="873267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ahnschrift Condensed" panose="020B0502040204020203" pitchFamily="34" charset="0"/>
                <a:ea typeface="+mn-ea"/>
                <a:cs typeface="+mn-cs"/>
              </a:defRPr>
            </a:pPr>
            <a:endParaRPr lang="en-US"/>
          </a:p>
        </c:txPr>
        <c:crossAx val="873266104"/>
        <c:crosses val="autoZero"/>
        <c:auto val="1"/>
        <c:lblAlgn val="ctr"/>
        <c:lblOffset val="100"/>
        <c:noMultiLvlLbl val="0"/>
      </c:catAx>
      <c:valAx>
        <c:axId val="873266104"/>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87326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Bahnschrift Condensed"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b="1" dirty="0">
                <a:solidFill>
                  <a:schemeClr val="accent5">
                    <a:lumMod val="50000"/>
                  </a:schemeClr>
                </a:solidFill>
              </a:rPr>
              <a:t>Computer Science &amp; Information Systems (751-850)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(751-850)'!$C$2:$D$2</c:f>
              <c:strCache>
                <c:ptCount val="2"/>
                <c:pt idx="0">
                  <c:v>Asian Institute of Technology, Thailand</c:v>
                </c:pt>
                <c:pt idx="1">
                  <c:v>Thailand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(751-850)'!$E$2:$I$2</c:f>
              <c:numCache>
                <c:formatCode>0.0</c:formatCode>
                <c:ptCount val="5"/>
                <c:pt idx="0">
                  <c:v>47.1</c:v>
                </c:pt>
                <c:pt idx="1">
                  <c:v>56.3</c:v>
                </c:pt>
                <c:pt idx="2">
                  <c:v>43.8</c:v>
                </c:pt>
                <c:pt idx="3">
                  <c:v>40.200000000000003</c:v>
                </c:pt>
                <c:pt idx="4">
                  <c:v>30.7</c:v>
                </c:pt>
              </c:numCache>
            </c:numRef>
          </c:val>
          <c:extLst>
            <c:ext xmlns:c16="http://schemas.microsoft.com/office/drawing/2014/chart" uri="{C3380CC4-5D6E-409C-BE32-E72D297353CC}">
              <c16:uniqueId val="{00000000-9C6D-4F80-BF22-1038BE2AE0F2}"/>
            </c:ext>
          </c:extLst>
        </c:ser>
        <c:ser>
          <c:idx val="1"/>
          <c:order val="1"/>
          <c:tx>
            <c:strRef>
              <c:f>'Computer (751-850)'!$C$3:$D$3</c:f>
              <c:strCache>
                <c:ptCount val="2"/>
                <c:pt idx="0">
                  <c:v>Missouri University of Science and Technology</c:v>
                </c:pt>
                <c:pt idx="1">
                  <c:v>United States of America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(751-850)'!$E$3:$I$3</c:f>
              <c:numCache>
                <c:formatCode>0.0</c:formatCode>
                <c:ptCount val="5"/>
                <c:pt idx="0">
                  <c:v>33.799999999999997</c:v>
                </c:pt>
                <c:pt idx="1">
                  <c:v>43.9</c:v>
                </c:pt>
                <c:pt idx="2">
                  <c:v>83.5</c:v>
                </c:pt>
                <c:pt idx="3">
                  <c:v>64</c:v>
                </c:pt>
                <c:pt idx="4">
                  <c:v>39.4</c:v>
                </c:pt>
              </c:numCache>
            </c:numRef>
          </c:val>
          <c:extLst>
            <c:ext xmlns:c16="http://schemas.microsoft.com/office/drawing/2014/chart" uri="{C3380CC4-5D6E-409C-BE32-E72D297353CC}">
              <c16:uniqueId val="{00000001-9C6D-4F80-BF22-1038BE2AE0F2}"/>
            </c:ext>
          </c:extLst>
        </c:ser>
        <c:ser>
          <c:idx val="2"/>
          <c:order val="2"/>
          <c:tx>
            <c:strRef>
              <c:f>'Computer (751-850)'!$C$4:$D$4</c:f>
              <c:strCache>
                <c:ptCount val="2"/>
                <c:pt idx="0">
                  <c:v>Yeungnam University</c:v>
                </c:pt>
                <c:pt idx="1">
                  <c:v>Republic of Korea</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(751-850)'!$E$1:$I$1</c:f>
              <c:strCache>
                <c:ptCount val="5"/>
                <c:pt idx="0">
                  <c:v>Academic (40%)</c:v>
                </c:pt>
                <c:pt idx="1">
                  <c:v>Employer(30%)</c:v>
                </c:pt>
                <c:pt idx="2">
                  <c:v>Citations(12,5%)</c:v>
                </c:pt>
                <c:pt idx="3">
                  <c:v>H(12,5%)</c:v>
                </c:pt>
                <c:pt idx="4">
                  <c:v>IRN (5%)</c:v>
                </c:pt>
              </c:strCache>
            </c:strRef>
          </c:cat>
          <c:val>
            <c:numRef>
              <c:f>'Computer (751-850)'!$E$4:$I$4</c:f>
              <c:numCache>
                <c:formatCode>0.0</c:formatCode>
                <c:ptCount val="5"/>
                <c:pt idx="0">
                  <c:v>37.6</c:v>
                </c:pt>
                <c:pt idx="1">
                  <c:v>33.700000000000003</c:v>
                </c:pt>
                <c:pt idx="2">
                  <c:v>90</c:v>
                </c:pt>
                <c:pt idx="3">
                  <c:v>66.8</c:v>
                </c:pt>
                <c:pt idx="4">
                  <c:v>43.7</c:v>
                </c:pt>
              </c:numCache>
            </c:numRef>
          </c:val>
          <c:extLst>
            <c:ext xmlns:c16="http://schemas.microsoft.com/office/drawing/2014/chart" uri="{C3380CC4-5D6E-409C-BE32-E72D297353CC}">
              <c16:uniqueId val="{00000002-9C6D-4F80-BF22-1038BE2AE0F2}"/>
            </c:ext>
          </c:extLst>
        </c:ser>
        <c:dLbls>
          <c:dLblPos val="outEnd"/>
          <c:showLegendKey val="0"/>
          <c:showVal val="1"/>
          <c:showCatName val="0"/>
          <c:showSerName val="0"/>
          <c:showPercent val="0"/>
          <c:showBubbleSize val="0"/>
        </c:dLbls>
        <c:gapWidth val="219"/>
        <c:overlap val="-27"/>
        <c:axId val="822100080"/>
        <c:axId val="822097560"/>
      </c:barChart>
      <c:catAx>
        <c:axId val="82210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22097560"/>
        <c:crosses val="autoZero"/>
        <c:auto val="1"/>
        <c:lblAlgn val="ctr"/>
        <c:lblOffset val="100"/>
        <c:noMultiLvlLbl val="0"/>
      </c:catAx>
      <c:valAx>
        <c:axId val="822097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crossAx val="82210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Bahnschrift Condensed"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800" b="1" dirty="0">
                <a:solidFill>
                  <a:schemeClr val="accent5">
                    <a:lumMod val="50000"/>
                  </a:schemeClr>
                </a:solidFill>
              </a:rPr>
              <a:t>Computer Science &amp; Information Systems (701-750)</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(701-750)'!$C$2:$D$2</c:f>
              <c:strCache>
                <c:ptCount val="2"/>
                <c:pt idx="0">
                  <c:v>Academy of Sciences of the Czech Republic</c:v>
                </c:pt>
                <c:pt idx="1">
                  <c:v>Czechia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(701-750)'!$E$2:$I$2</c:f>
              <c:numCache>
                <c:formatCode>0.0</c:formatCode>
                <c:ptCount val="5"/>
                <c:pt idx="0">
                  <c:v>38.299999999999997</c:v>
                </c:pt>
                <c:pt idx="1">
                  <c:v>49.5</c:v>
                </c:pt>
                <c:pt idx="2">
                  <c:v>68.8</c:v>
                </c:pt>
                <c:pt idx="3">
                  <c:v>51.4</c:v>
                </c:pt>
                <c:pt idx="4">
                  <c:v>68.5</c:v>
                </c:pt>
              </c:numCache>
            </c:numRef>
          </c:val>
          <c:extLst>
            <c:ext xmlns:c16="http://schemas.microsoft.com/office/drawing/2014/chart" uri="{C3380CC4-5D6E-409C-BE32-E72D297353CC}">
              <c16:uniqueId val="{00000000-6805-4D07-AFBF-C4C8CF6AC205}"/>
            </c:ext>
          </c:extLst>
        </c:ser>
        <c:ser>
          <c:idx val="1"/>
          <c:order val="1"/>
          <c:tx>
            <c:strRef>
              <c:f>'Computer (701-750)'!$C$3:$D$3</c:f>
              <c:strCache>
                <c:ptCount val="2"/>
                <c:pt idx="0">
                  <c:v>Umea University</c:v>
                </c:pt>
                <c:pt idx="1">
                  <c:v>Sweden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(701-750)'!$E$3:$I$3</c:f>
              <c:numCache>
                <c:formatCode>0.0</c:formatCode>
                <c:ptCount val="5"/>
                <c:pt idx="0">
                  <c:v>41.3</c:v>
                </c:pt>
                <c:pt idx="1">
                  <c:v>43.4</c:v>
                </c:pt>
                <c:pt idx="2">
                  <c:v>74.900000000000006</c:v>
                </c:pt>
                <c:pt idx="3">
                  <c:v>54.7</c:v>
                </c:pt>
                <c:pt idx="4">
                  <c:v>64.099999999999994</c:v>
                </c:pt>
              </c:numCache>
            </c:numRef>
          </c:val>
          <c:extLst>
            <c:ext xmlns:c16="http://schemas.microsoft.com/office/drawing/2014/chart" uri="{C3380CC4-5D6E-409C-BE32-E72D297353CC}">
              <c16:uniqueId val="{00000001-6805-4D07-AFBF-C4C8CF6AC205}"/>
            </c:ext>
          </c:extLst>
        </c:ser>
        <c:ser>
          <c:idx val="2"/>
          <c:order val="2"/>
          <c:tx>
            <c:strRef>
              <c:f>'Computer (701-750)'!$C$4:$D$4</c:f>
              <c:strCache>
                <c:ptCount val="2"/>
                <c:pt idx="0">
                  <c:v>Yuan Ze University</c:v>
                </c:pt>
                <c:pt idx="1">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(701-750)'!$E$1:$I$1</c:f>
              <c:strCache>
                <c:ptCount val="5"/>
                <c:pt idx="0">
                  <c:v>Academic (40%)</c:v>
                </c:pt>
                <c:pt idx="1">
                  <c:v>Employer(30%)</c:v>
                </c:pt>
                <c:pt idx="2">
                  <c:v>Citations(12,5%)</c:v>
                </c:pt>
                <c:pt idx="3">
                  <c:v>H(12,5%)</c:v>
                </c:pt>
                <c:pt idx="4">
                  <c:v>IRN (5%)</c:v>
                </c:pt>
              </c:strCache>
            </c:strRef>
          </c:cat>
          <c:val>
            <c:numRef>
              <c:f>'Computer (701-750)'!$E$4:$I$4</c:f>
              <c:numCache>
                <c:formatCode>0.0</c:formatCode>
                <c:ptCount val="5"/>
                <c:pt idx="0">
                  <c:v>46.2</c:v>
                </c:pt>
                <c:pt idx="1">
                  <c:v>43.8</c:v>
                </c:pt>
                <c:pt idx="2">
                  <c:v>69.8</c:v>
                </c:pt>
                <c:pt idx="3">
                  <c:v>53.3</c:v>
                </c:pt>
                <c:pt idx="4">
                  <c:v>31.7</c:v>
                </c:pt>
              </c:numCache>
            </c:numRef>
          </c:val>
          <c:extLst>
            <c:ext xmlns:c16="http://schemas.microsoft.com/office/drawing/2014/chart" uri="{C3380CC4-5D6E-409C-BE32-E72D297353CC}">
              <c16:uniqueId val="{00000002-6805-4D07-AFBF-C4C8CF6AC205}"/>
            </c:ext>
          </c:extLst>
        </c:ser>
        <c:dLbls>
          <c:dLblPos val="outEnd"/>
          <c:showLegendKey val="0"/>
          <c:showVal val="1"/>
          <c:showCatName val="0"/>
          <c:showSerName val="0"/>
          <c:showPercent val="0"/>
          <c:showBubbleSize val="0"/>
        </c:dLbls>
        <c:gapWidth val="219"/>
        <c:overlap val="-27"/>
        <c:axId val="970818456"/>
        <c:axId val="970815576"/>
      </c:barChart>
      <c:catAx>
        <c:axId val="970818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970815576"/>
        <c:crosses val="autoZero"/>
        <c:auto val="1"/>
        <c:lblAlgn val="ctr"/>
        <c:lblOffset val="100"/>
        <c:noMultiLvlLbl val="0"/>
      </c:catAx>
      <c:valAx>
        <c:axId val="970815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Bahnschrift Condensed" panose="020B0502040204020203" pitchFamily="34" charset="0"/>
                <a:ea typeface="+mn-ea"/>
                <a:cs typeface="+mn-cs"/>
              </a:defRPr>
            </a:pPr>
            <a:endParaRPr lang="en-US"/>
          </a:p>
        </c:txPr>
        <c:crossAx val="970818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(651-700)</a:t>
            </a:r>
          </a:p>
        </c:rich>
      </c:tx>
      <c:layout>
        <c:manualLayout>
          <c:xMode val="edge"/>
          <c:yMode val="edge"/>
          <c:x val="0.24301314332246882"/>
          <c:y val="2.463685344770194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5.0178528941984706E-2"/>
          <c:y val="0.18136988408487525"/>
          <c:w val="0.93574211671281615"/>
          <c:h val="0.61700222963002616"/>
        </c:manualLayout>
      </c:layout>
      <c:barChart>
        <c:barDir val="col"/>
        <c:grouping val="clustered"/>
        <c:varyColors val="0"/>
        <c:ser>
          <c:idx val="0"/>
          <c:order val="0"/>
          <c:tx>
            <c:strRef>
              <c:f>'Computer (651-700) '!$C$2:$D$2</c:f>
              <c:strCache>
                <c:ptCount val="2"/>
                <c:pt idx="0">
                  <c:v>Al-Ahliyya Amman University</c:v>
                </c:pt>
                <c:pt idx="1">
                  <c:v>Jordan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'!$E$2:$I$2</c:f>
              <c:numCache>
                <c:formatCode>0.0</c:formatCode>
                <c:ptCount val="5"/>
                <c:pt idx="0">
                  <c:v>36.200000000000003</c:v>
                </c:pt>
                <c:pt idx="1">
                  <c:v>76.7</c:v>
                </c:pt>
                <c:pt idx="2">
                  <c:v>50</c:v>
                </c:pt>
                <c:pt idx="3">
                  <c:v>41.7</c:v>
                </c:pt>
                <c:pt idx="4">
                  <c:v>21.1</c:v>
                </c:pt>
              </c:numCache>
            </c:numRef>
          </c:val>
          <c:extLst>
            <c:ext xmlns:c16="http://schemas.microsoft.com/office/drawing/2014/chart" uri="{C3380CC4-5D6E-409C-BE32-E72D297353CC}">
              <c16:uniqueId val="{00000000-CC33-4200-8296-54A9117529F9}"/>
            </c:ext>
          </c:extLst>
        </c:ser>
        <c:ser>
          <c:idx val="1"/>
          <c:order val="1"/>
          <c:tx>
            <c:strRef>
              <c:f>'Computer (651-700) '!$C$3:$D$3</c:f>
              <c:strCache>
                <c:ptCount val="2"/>
                <c:pt idx="0">
                  <c:v>Technische Universität Braunschweig</c:v>
                </c:pt>
                <c:pt idx="1">
                  <c:v>Germany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'!$E$3:$I$3</c:f>
              <c:numCache>
                <c:formatCode>0.0</c:formatCode>
                <c:ptCount val="5"/>
                <c:pt idx="0">
                  <c:v>40</c:v>
                </c:pt>
                <c:pt idx="1">
                  <c:v>45</c:v>
                </c:pt>
                <c:pt idx="2">
                  <c:v>76.7</c:v>
                </c:pt>
                <c:pt idx="3">
                  <c:v>62.1</c:v>
                </c:pt>
                <c:pt idx="4">
                  <c:v>60.9</c:v>
                </c:pt>
              </c:numCache>
            </c:numRef>
          </c:val>
          <c:extLst>
            <c:ext xmlns:c16="http://schemas.microsoft.com/office/drawing/2014/chart" uri="{C3380CC4-5D6E-409C-BE32-E72D297353CC}">
              <c16:uniqueId val="{00000001-CC33-4200-8296-54A9117529F9}"/>
            </c:ext>
          </c:extLst>
        </c:ser>
        <c:ser>
          <c:idx val="2"/>
          <c:order val="2"/>
          <c:tx>
            <c:strRef>
              <c:f>'Computer (651-700) '!$C$4:$D$4</c:f>
              <c:strCache>
                <c:ptCount val="2"/>
                <c:pt idx="0">
                  <c:v>Zagazig University</c:v>
                </c:pt>
                <c:pt idx="1">
                  <c:v>Egypt</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(651-700) '!$E$1:$I$1</c:f>
              <c:strCache>
                <c:ptCount val="5"/>
                <c:pt idx="0">
                  <c:v>Academic (40%)</c:v>
                </c:pt>
                <c:pt idx="1">
                  <c:v>Employer(30%)</c:v>
                </c:pt>
                <c:pt idx="2">
                  <c:v>Citations(12,5%)</c:v>
                </c:pt>
                <c:pt idx="3">
                  <c:v>H(12,5%)</c:v>
                </c:pt>
                <c:pt idx="4">
                  <c:v>IRN (5%)</c:v>
                </c:pt>
              </c:strCache>
            </c:strRef>
          </c:cat>
          <c:val>
            <c:numRef>
              <c:f>'Computer (651-700) '!$E$4:$I$4</c:f>
              <c:numCache>
                <c:formatCode>0.0</c:formatCode>
                <c:ptCount val="5"/>
                <c:pt idx="0">
                  <c:v>32.200000000000003</c:v>
                </c:pt>
                <c:pt idx="1">
                  <c:v>42.6</c:v>
                </c:pt>
                <c:pt idx="2">
                  <c:v>94.5</c:v>
                </c:pt>
                <c:pt idx="3">
                  <c:v>71.2</c:v>
                </c:pt>
                <c:pt idx="4">
                  <c:v>64.099999999999994</c:v>
                </c:pt>
              </c:numCache>
            </c:numRef>
          </c:val>
          <c:extLst>
            <c:ext xmlns:c16="http://schemas.microsoft.com/office/drawing/2014/chart" uri="{C3380CC4-5D6E-409C-BE32-E72D297353CC}">
              <c16:uniqueId val="{00000002-CC33-4200-8296-54A9117529F9}"/>
            </c:ext>
          </c:extLst>
        </c:ser>
        <c:dLbls>
          <c:dLblPos val="outEnd"/>
          <c:showLegendKey val="0"/>
          <c:showVal val="1"/>
          <c:showCatName val="0"/>
          <c:showSerName val="0"/>
          <c:showPercent val="0"/>
          <c:showBubbleSize val="0"/>
        </c:dLbls>
        <c:gapWidth val="219"/>
        <c:overlap val="-27"/>
        <c:axId val="890225592"/>
        <c:axId val="890225952"/>
      </c:barChart>
      <c:catAx>
        <c:axId val="89022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890225952"/>
        <c:crosses val="autoZero"/>
        <c:auto val="1"/>
        <c:lblAlgn val="ctr"/>
        <c:lblOffset val="100"/>
        <c:noMultiLvlLbl val="0"/>
      </c:catAx>
      <c:valAx>
        <c:axId val="890225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ahnschrift Condensed" panose="020B0502040204020203" pitchFamily="34" charset="0"/>
                <a:ea typeface="+mn-ea"/>
                <a:cs typeface="+mn-cs"/>
              </a:defRPr>
            </a:pPr>
            <a:endParaRPr lang="en-US"/>
          </a:p>
        </c:txPr>
        <c:crossAx val="89022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Bahnschrift Condensed"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dirty="0">
                <a:solidFill>
                  <a:schemeClr val="accent5">
                    <a:lumMod val="50000"/>
                  </a:schemeClr>
                </a:solidFill>
              </a:rPr>
              <a:t>Computer Science &amp; Information Systems (601-650)</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'Computer (601-650)'!$C$2:$D$2</c:f>
              <c:strCache>
                <c:ptCount val="2"/>
                <c:pt idx="0">
                  <c:v>Abu Dhabi University</c:v>
                </c:pt>
                <c:pt idx="1">
                  <c:v>United Arab Emirates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(601-650)'!$E$2:$I$2</c:f>
              <c:numCache>
                <c:formatCode>0.0</c:formatCode>
                <c:ptCount val="5"/>
                <c:pt idx="0">
                  <c:v>44.1</c:v>
                </c:pt>
                <c:pt idx="1">
                  <c:v>63.1</c:v>
                </c:pt>
                <c:pt idx="2">
                  <c:v>57.5</c:v>
                </c:pt>
                <c:pt idx="3">
                  <c:v>46.4</c:v>
                </c:pt>
                <c:pt idx="4">
                  <c:v>32.4</c:v>
                </c:pt>
              </c:numCache>
            </c:numRef>
          </c:val>
          <c:extLst>
            <c:ext xmlns:c16="http://schemas.microsoft.com/office/drawing/2014/chart" uri="{C3380CC4-5D6E-409C-BE32-E72D297353CC}">
              <c16:uniqueId val="{00000000-BF30-4DD1-B3DF-64F81001B008}"/>
            </c:ext>
          </c:extLst>
        </c:ser>
        <c:ser>
          <c:idx val="1"/>
          <c:order val="1"/>
          <c:tx>
            <c:strRef>
              <c:f>'Computer (601-650)'!$C$3:$D$3</c:f>
              <c:strCache>
                <c:ptCount val="2"/>
                <c:pt idx="0">
                  <c:v>Ton Duc Thang University</c:v>
                </c:pt>
                <c:pt idx="1">
                  <c:v>Viet Nam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(601-650)'!$E$3:$I$3</c:f>
              <c:numCache>
                <c:formatCode>0.0</c:formatCode>
                <c:ptCount val="5"/>
                <c:pt idx="0">
                  <c:v>31.1</c:v>
                </c:pt>
                <c:pt idx="1">
                  <c:v>43.8</c:v>
                </c:pt>
                <c:pt idx="2">
                  <c:v>93.3</c:v>
                </c:pt>
                <c:pt idx="3">
                  <c:v>74.099999999999994</c:v>
                </c:pt>
                <c:pt idx="4">
                  <c:v>87.2</c:v>
                </c:pt>
              </c:numCache>
            </c:numRef>
          </c:val>
          <c:extLst>
            <c:ext xmlns:c16="http://schemas.microsoft.com/office/drawing/2014/chart" uri="{C3380CC4-5D6E-409C-BE32-E72D297353CC}">
              <c16:uniqueId val="{00000001-BF30-4DD1-B3DF-64F81001B008}"/>
            </c:ext>
          </c:extLst>
        </c:ser>
        <c:ser>
          <c:idx val="2"/>
          <c:order val="2"/>
          <c:tx>
            <c:strRef>
              <c:f>'Computer (601-650)'!$C$4:$D$4</c:f>
              <c:strCache>
                <c:ptCount val="2"/>
                <c:pt idx="0">
                  <c:v>Weizmann Institute of Science</c:v>
                </c:pt>
                <c:pt idx="1">
                  <c:v>Israel</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6">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'Computer (601-650)'!$E$1:$I$1</c:f>
              <c:strCache>
                <c:ptCount val="5"/>
                <c:pt idx="0">
                  <c:v>Academic (40%)</c:v>
                </c:pt>
                <c:pt idx="1">
                  <c:v>Employer(30%)</c:v>
                </c:pt>
                <c:pt idx="2">
                  <c:v>Citations(12,5%)</c:v>
                </c:pt>
                <c:pt idx="3">
                  <c:v>H(12,5%)</c:v>
                </c:pt>
                <c:pt idx="4">
                  <c:v>IRN (5%)</c:v>
                </c:pt>
              </c:strCache>
            </c:strRef>
          </c:cat>
          <c:val>
            <c:numRef>
              <c:f>'Computer (601-650)'!$E$4:$I$4</c:f>
              <c:numCache>
                <c:formatCode>0.0</c:formatCode>
                <c:ptCount val="5"/>
                <c:pt idx="0">
                  <c:v>42.7</c:v>
                </c:pt>
                <c:pt idx="1">
                  <c:v>43</c:v>
                </c:pt>
                <c:pt idx="2">
                  <c:v>82.9</c:v>
                </c:pt>
                <c:pt idx="3">
                  <c:v>64.599999999999994</c:v>
                </c:pt>
                <c:pt idx="4">
                  <c:v>42.7</c:v>
                </c:pt>
              </c:numCache>
            </c:numRef>
          </c:val>
          <c:extLst>
            <c:ext xmlns:c16="http://schemas.microsoft.com/office/drawing/2014/chart" uri="{C3380CC4-5D6E-409C-BE32-E72D297353CC}">
              <c16:uniqueId val="{00000002-BF30-4DD1-B3DF-64F81001B008}"/>
            </c:ext>
          </c:extLst>
        </c:ser>
        <c:dLbls>
          <c:dLblPos val="outEnd"/>
          <c:showLegendKey val="0"/>
          <c:showVal val="1"/>
          <c:showCatName val="0"/>
          <c:showSerName val="0"/>
          <c:showPercent val="0"/>
          <c:showBubbleSize val="0"/>
        </c:dLbls>
        <c:gapWidth val="219"/>
        <c:overlap val="-27"/>
        <c:axId val="780416664"/>
        <c:axId val="976622592"/>
      </c:barChart>
      <c:catAx>
        <c:axId val="78041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crossAx val="976622592"/>
        <c:crosses val="autoZero"/>
        <c:auto val="1"/>
        <c:lblAlgn val="ctr"/>
        <c:lblOffset val="100"/>
        <c:noMultiLvlLbl val="0"/>
      </c:catAx>
      <c:valAx>
        <c:axId val="976622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8041666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800" b="1" i="0" u="none" strike="noStrike" kern="1200" baseline="0">
                <a:solidFill>
                  <a:srgbClr val="FF0000"/>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hnschrift Condensed"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vi-VN"/>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2E17939-7A8E-4ACF-971B-3D8217D69381}" type="datetimeFigureOut">
              <a:rPr lang="vi-VN" smtClean="0"/>
              <a:t>19/03/2025</a:t>
            </a:fld>
            <a:endParaRPr lang="vi-VN"/>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vi-VN"/>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vi-VN"/>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8F18741-9146-44A5-9501-B11687B2A9C7}" type="slidenum">
              <a:rPr lang="vi-VN" smtClean="0"/>
              <a:t>‹#›</a:t>
            </a:fld>
            <a:endParaRPr lang="vi-VN"/>
          </a:p>
        </p:txBody>
      </p:sp>
    </p:spTree>
    <p:extLst>
      <p:ext uri="{BB962C8B-B14F-4D97-AF65-F5344CB8AC3E}">
        <p14:creationId xmlns:p14="http://schemas.microsoft.com/office/powerpoint/2010/main" val="361807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1</a:t>
            </a:fld>
            <a:endParaRPr lang="vi-VN"/>
          </a:p>
        </p:txBody>
      </p:sp>
    </p:spTree>
    <p:extLst>
      <p:ext uri="{BB962C8B-B14F-4D97-AF65-F5344CB8AC3E}">
        <p14:creationId xmlns:p14="http://schemas.microsoft.com/office/powerpoint/2010/main" val="207906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6F50ED0-DD6A-09E0-BCEE-77BF74D6867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085696D-5022-C926-AFE4-6CDA197417B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39DB13E-FFFD-FFB2-43F9-E2E5A16D195E}"/>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649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CB6ACB8-87DC-6020-CB47-47561F48659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C1D5DE3-EA0E-CEB4-0BBA-2002167824D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24E246C-A3E4-1F28-0770-6C2DD15B500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694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E98A3B3E-1B73-3B00-4E23-5FE6019ECF8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551EC507-211E-6F07-6A98-F2779AC6EC7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F2316E24-EBBD-85CF-6B55-4855F985569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822434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51FCB6F-3252-7A96-1BD8-B6EE4C28422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EA1442F-9B74-BB13-087E-6B303DEB0FA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7027C60-5025-F22E-C15F-66B37ED2B63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59633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AA4A128-2ED0-71B9-9F0C-5BEFD613E23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BA89AEE-33B3-5881-68C8-5E3D3C7C748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7E71794-A78B-4D9D-EC09-722FE7CFA3CD}"/>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820902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3C775C1-C39C-6D8E-A63D-F6A1478762E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30D43D4-835A-FDDF-A989-36697E13F8C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69DA8532-C029-E418-BD95-08FFBBDAF80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01144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7F839597-1F6F-33E6-8979-0E1692307C7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69A4AF0-AA39-4F1C-5A38-470C24B8C26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65703F6-080C-5FD3-3D11-F672824EB87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58197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7BCC66FC-83DE-E12F-7FBB-73CE3AF0FB2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733CA44C-0013-745E-DB67-50E3B276D99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1449896-43BD-06A5-FB15-D2254757B92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47558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1C66050-C9DD-8F6C-B834-8DD61FACD29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1F55D80-BB78-FA0C-A81B-7BC68AE20BE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56DC26C-4597-29DB-73BC-F0E426C0142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971617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865A373-828D-BA2A-DA95-F33995F1DAC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492DCBA5-E5C4-8C32-DF23-E8F7025491C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A19C696-4B17-69FC-3519-DD022E8FC85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38149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2</a:t>
            </a:fld>
            <a:endParaRPr lang="vi-VN"/>
          </a:p>
        </p:txBody>
      </p:sp>
    </p:spTree>
    <p:extLst>
      <p:ext uri="{BB962C8B-B14F-4D97-AF65-F5344CB8AC3E}">
        <p14:creationId xmlns:p14="http://schemas.microsoft.com/office/powerpoint/2010/main" val="125876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DDCBB37B-3A89-7969-6AC0-7D10904D685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277AD49-7047-2ACE-7866-DE959248332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1B300E6-4F97-21C5-D19D-3B6167C5AA0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11305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221A8F3-53CF-72FA-BF5F-F6079EEAD78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FA5BC9E-67DB-7045-B1F5-71ACF56D164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8EBA3A8D-1B48-FC03-EC94-0663E244AFF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351142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77F2BD2-8F04-8CA3-F0F1-47049F89FA3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99EB783-BDBC-2F91-6BE8-17C6ACCFE731}"/>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7A92B14F-6829-8BBD-99D8-CA4F53B2C5F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317298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570BEB4-85ED-E9CA-06DB-64C44DAA954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64DD32A-D5FD-2B12-0EB7-A9F965F93A1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8E84497B-1E45-8EEA-665D-19DE5F107E9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16294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15B67A4-2457-170A-C474-465E2931E25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351BA5B-BD67-CD60-E0C5-A66F74CFAD1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31FB963D-6F10-A214-DB9E-961F2CEF028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1279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2F97C4D6-1F30-AEF7-E753-92EA56B7979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3AD8A38-980E-EFFD-070E-E58D3286C18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7CC6E62-2672-9092-71B5-5BC73584ADF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366981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2CFFC67-133B-E2D3-1770-AA0FE78AA05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7FAA975-3754-96CF-E8E3-29D3E380607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CCE0F0C-1D4C-6649-74AB-61F9429BC75E}"/>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434789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D25BB8C-DE87-D51B-B284-FE74AE2B731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B74A608-970C-625D-AB72-1D38255C5B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7579B4C-A24B-5028-6602-BD7895F68EE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596472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039B309-5AB6-95CE-CCF3-979889D708A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CDC0C77-DA68-5432-4166-1D6A493551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0FC5A7B-CA58-7D86-562D-B37BF2523CC9}"/>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70720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00A8D7C6-5B04-C998-8A2F-2EB62467CD90}"/>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1474A5B-5342-8FED-267C-85670C787AE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729E370-0642-56CE-588A-12D0A21E500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5779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E8F750E-C092-DC68-C96A-5922887EB39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3305AFB-FE61-90DB-5827-9C7DEC6FB596}"/>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6006623-157A-A3AB-0C36-3A41D07AA48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01151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44756EA-D9A9-85F1-1C0B-588E3EF86D3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8BB9AC7-D0C9-248A-0BEB-1CD0E6817DD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55343DCC-D392-AA5C-8A17-FB32F66FFD9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38463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F2237B30-B233-1FBE-39E0-0AE822AF8F4F}"/>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5AA89BA0-F0E5-AC27-4940-5966D8846F0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9237448-1FB0-78FE-A16C-8CAE9D7DD5E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14029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D4FFEAD-3E96-336C-77C1-ACB11BE76EB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35D3A501-5E30-84AB-D386-7C99C54E090C}"/>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AE75ACCA-C5B0-B10F-1032-05AA1FAC995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276090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36</a:t>
            </a:fld>
            <a:endParaRPr lang="vi-VN"/>
          </a:p>
        </p:txBody>
      </p:sp>
    </p:spTree>
    <p:extLst>
      <p:ext uri="{BB962C8B-B14F-4D97-AF65-F5344CB8AC3E}">
        <p14:creationId xmlns:p14="http://schemas.microsoft.com/office/powerpoint/2010/main" val="148487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123836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20542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DBD5C0B-91C9-2F28-463A-2D9438F400B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B71A87E-5581-D6FE-32DB-B6C9330D999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B924DEF9-4842-59EC-8BB7-B6FE0F0677F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a:p>
        </p:txBody>
      </p:sp>
    </p:spTree>
    <p:extLst>
      <p:ext uri="{BB962C8B-B14F-4D97-AF65-F5344CB8AC3E}">
        <p14:creationId xmlns:p14="http://schemas.microsoft.com/office/powerpoint/2010/main" val="376515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876C95A-615B-6451-05F1-725A88E537DB}"/>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3522DC1B-7119-B427-562E-721BD21844C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C2173C7-8ADA-C7A3-78E0-34CBC494077D}"/>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82056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EB46A91-88D0-203B-54CF-EFD5C974212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253E98F-BF0B-DAA2-FDA1-297E6EFCD74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42BFDB7-C374-9CFC-C94F-F173C1D10FD0}"/>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90638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68B56E8-6947-1C2A-76FD-41308089C81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26EE66F-6FFC-2871-1089-BBAD16431834}"/>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925C668D-5E5D-5962-6022-B201909EDBC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3399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F7F-1D22-4B65-90A2-C1D1A4699F13}"/>
              </a:ext>
            </a:extLst>
          </p:cNvPr>
          <p:cNvSpPr>
            <a:spLocks noGrp="1"/>
          </p:cNvSpPr>
          <p:nvPr>
            <p:ph type="ctrTitle"/>
          </p:nvPr>
        </p:nvSpPr>
        <p:spPr>
          <a:xfrm>
            <a:off x="1524000" y="1122363"/>
            <a:ext cx="9144000" cy="2387600"/>
          </a:xfrm>
        </p:spPr>
        <p:txBody>
          <a:bodyPr anchor="b">
            <a:normAutofit/>
          </a:bodyPr>
          <a:lstStyle>
            <a:lvl1pPr algn="ctr">
              <a:defRPr sz="48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Subtitle 2">
            <a:extLst>
              <a:ext uri="{FF2B5EF4-FFF2-40B4-BE49-F238E27FC236}">
                <a16:creationId xmlns:a16="http://schemas.microsoft.com/office/drawing/2014/main" id="{A44211EF-E638-4EAA-9AB2-70E08BD3292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7" name="Text Placeholder 9">
            <a:extLst>
              <a:ext uri="{FF2B5EF4-FFF2-40B4-BE49-F238E27FC236}">
                <a16:creationId xmlns:a16="http://schemas.microsoft.com/office/drawing/2014/main" id="{6B31899D-0CF7-AE9E-A817-4335F11211D4}"/>
              </a:ext>
            </a:extLst>
          </p:cNvPr>
          <p:cNvSpPr txBox="1">
            <a:spLocks/>
          </p:cNvSpPr>
          <p:nvPr userDrawn="1"/>
        </p:nvSpPr>
        <p:spPr>
          <a:xfrm>
            <a:off x="0" y="6429029"/>
            <a:ext cx="12192000" cy="427219"/>
          </a:xfrm>
          <a:prstGeom prst="rect">
            <a:avLst/>
          </a:prstGeom>
          <a:solidFill>
            <a:schemeClr val="accent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lnSpc>
                <a:spcPct val="100000"/>
              </a:lnSpc>
              <a:spcBef>
                <a:spcPts val="300"/>
              </a:spcBef>
              <a:spcAft>
                <a:spcPts val="300"/>
              </a:spcAft>
              <a:buNone/>
            </a:pPr>
            <a:endParaRPr lang="vi-VN" sz="1800" b="0" dirty="0">
              <a:solidFill>
                <a:schemeClr val="bg1"/>
              </a:solidFill>
              <a:latin typeface="UTM Swiss Condensed" panose="02000500000000000000" pitchFamily="2"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5A1F724-2CA3-2D08-E125-10030BC1175F}"/>
              </a:ext>
            </a:extLst>
          </p:cNvPr>
          <p:cNvCxnSpPr/>
          <p:nvPr userDrawn="1"/>
        </p:nvCxnSpPr>
        <p:spPr>
          <a:xfrm>
            <a:off x="0" y="642902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7861"/>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9BD8-9467-4C82-B599-3F170F306A57}"/>
              </a:ext>
            </a:extLst>
          </p:cNvPr>
          <p:cNvSpPr>
            <a:spLocks noGrp="1"/>
          </p:cNvSpPr>
          <p:nvPr>
            <p:ph type="title" hasCustomPrompt="1"/>
          </p:nvPr>
        </p:nvSpPr>
        <p:spPr>
          <a:xfrm>
            <a:off x="838200" y="252255"/>
            <a:ext cx="10515600" cy="798785"/>
          </a:xfrm>
        </p:spPr>
        <p:txBody>
          <a:bodyPr>
            <a:normAutofit/>
          </a:bodyPr>
          <a:lstStyle>
            <a:lvl1pPr algn="ctr">
              <a:defRPr sz="30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Content Placeholder 2">
            <a:extLst>
              <a:ext uri="{FF2B5EF4-FFF2-40B4-BE49-F238E27FC236}">
                <a16:creationId xmlns:a16="http://schemas.microsoft.com/office/drawing/2014/main" id="{96B12B6F-2177-449F-BF16-D3C0A24B1F24}"/>
              </a:ext>
            </a:extLst>
          </p:cNvPr>
          <p:cNvSpPr>
            <a:spLocks noGrp="1"/>
          </p:cNvSpPr>
          <p:nvPr>
            <p:ph idx="1"/>
          </p:nvPr>
        </p:nvSpPr>
        <p:spPr>
          <a:xfrm>
            <a:off x="838200" y="1513492"/>
            <a:ext cx="10515600" cy="4705516"/>
          </a:xfrm>
        </p:spPr>
        <p:txBody>
          <a:bodyPr>
            <a:normAutofit/>
          </a:bodyPr>
          <a:lstStyle>
            <a:lvl1pPr marL="2286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1pPr>
            <a:lvl2pPr marL="6858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2pPr>
            <a:lvl3pPr marL="11430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3pPr>
            <a:lvl4pPr marL="16002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4pPr>
            <a:lvl5pPr marL="20574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id="{A498FB85-9F8B-48E8-A683-9AD2790A927C}"/>
              </a:ext>
            </a:extLst>
          </p:cNvPr>
          <p:cNvSpPr>
            <a:spLocks noGrp="1"/>
          </p:cNvSpPr>
          <p:nvPr>
            <p:ph type="dt" sz="half" idx="10"/>
          </p:nvPr>
        </p:nvSpPr>
        <p:spPr/>
        <p:txBody>
          <a:bodyPr/>
          <a:lstStyle/>
          <a:p>
            <a:fld id="{2576FD09-F671-4FCF-9634-052F9C05FE7F}" type="datetimeFigureOut">
              <a:rPr lang="vi-VN" smtClean="0"/>
              <a:t>19/03/2025</a:t>
            </a:fld>
            <a:endParaRPr lang="vi-VN"/>
          </a:p>
        </p:txBody>
      </p:sp>
      <p:sp>
        <p:nvSpPr>
          <p:cNvPr id="5" name="Footer Placeholder 4">
            <a:extLst>
              <a:ext uri="{FF2B5EF4-FFF2-40B4-BE49-F238E27FC236}">
                <a16:creationId xmlns:a16="http://schemas.microsoft.com/office/drawing/2014/main" id="{2B0F1186-9886-4F32-8A6F-CDFA2B9170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75F03B5-5EBD-4E8B-987C-7751D1C64B40}"/>
              </a:ext>
            </a:extLst>
          </p:cNvPr>
          <p:cNvSpPr>
            <a:spLocks noGrp="1"/>
          </p:cNvSpPr>
          <p:nvPr>
            <p:ph type="sldNum" sz="quarter" idx="12"/>
          </p:nvPr>
        </p:nvSpPr>
        <p:spPr/>
        <p:txBody>
          <a:bodyPr/>
          <a:lstStyle/>
          <a:p>
            <a:fld id="{2261BC15-D343-4D4E-8B7B-875D4EA43AAE}" type="slidenum">
              <a:rPr lang="vi-VN" smtClean="0"/>
              <a:t>‹#›</a:t>
            </a:fld>
            <a:endParaRPr lang="vi-VN"/>
          </a:p>
        </p:txBody>
      </p:sp>
      <p:cxnSp>
        <p:nvCxnSpPr>
          <p:cNvPr id="8" name="Straight Connector 7">
            <a:extLst>
              <a:ext uri="{FF2B5EF4-FFF2-40B4-BE49-F238E27FC236}">
                <a16:creationId xmlns:a16="http://schemas.microsoft.com/office/drawing/2014/main" id="{0B707486-5B84-48DC-82B0-7E009644AB92}"/>
              </a:ext>
            </a:extLst>
          </p:cNvPr>
          <p:cNvCxnSpPr/>
          <p:nvPr userDrawn="1"/>
        </p:nvCxnSpPr>
        <p:spPr>
          <a:xfrm>
            <a:off x="1608079" y="1240225"/>
            <a:ext cx="893116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706926"/>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1" y="4677139"/>
            <a:ext cx="1599963" cy="1599963"/>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971608" y="4668600"/>
            <a:ext cx="5376597" cy="1066565"/>
          </a:xfrm>
          <a:prstGeom prst="rect">
            <a:avLst/>
          </a:prstGeom>
          <a:noFill/>
        </p:spPr>
        <p:txBody>
          <a:bodyPr wrap="square" lIns="144000" tIns="144000" rIns="144000" bIns="144000" rtlCol="0">
            <a:noAutofit/>
          </a:bodyPr>
          <a:lstStyle/>
          <a:p>
            <a:pPr algn="ctr"/>
            <a:r>
              <a:rPr lang="en-US" sz="2667"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667"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9642" y="5772462"/>
            <a:ext cx="4896543"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13854" y="4884650"/>
            <a:ext cx="1069063"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00195" y="4903169"/>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49801" y="4869160"/>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48683" y="0"/>
            <a:ext cx="12287576"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815415" y="1604798"/>
            <a:ext cx="10305360" cy="838911"/>
          </a:xfrm>
        </p:spPr>
        <p:txBody>
          <a:bodyPr/>
          <a:lstStyle>
            <a:lvl1pPr algn="l">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42799442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95D4A-E0C1-4B44-832B-7C848BC3070F}"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45721-E2B0-4066-AD50-736AA207D740}" type="slidenum">
              <a:rPr lang="en-US" smtClean="0"/>
              <a:t>‹#›</a:t>
            </a:fld>
            <a:endParaRPr lang="en-US"/>
          </a:p>
        </p:txBody>
      </p:sp>
    </p:spTree>
    <p:extLst>
      <p:ext uri="{BB962C8B-B14F-4D97-AF65-F5344CB8AC3E}">
        <p14:creationId xmlns:p14="http://schemas.microsoft.com/office/powerpoint/2010/main" val="2518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59849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2.xml"/><Relationship Id="rId5" Type="http://schemas.openxmlformats.org/officeDocument/2006/relationships/image" Target="../media/image8.wmf"/><Relationship Id="rId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B7BB-5479-4587-A867-2D46DE2A7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F1555F1-E58A-4FF5-B4C6-5F68C807D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DDC010-F07C-434F-B059-3A54ACD9D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6FD09-F671-4FCF-9634-052F9C05FE7F}" type="datetimeFigureOut">
              <a:rPr lang="vi-VN" smtClean="0"/>
              <a:t>19/03/2025</a:t>
            </a:fld>
            <a:endParaRPr lang="vi-VN"/>
          </a:p>
        </p:txBody>
      </p:sp>
      <p:sp>
        <p:nvSpPr>
          <p:cNvPr id="5" name="Footer Placeholder 4">
            <a:extLst>
              <a:ext uri="{FF2B5EF4-FFF2-40B4-BE49-F238E27FC236}">
                <a16:creationId xmlns:a16="http://schemas.microsoft.com/office/drawing/2014/main" id="{59D4CE13-F443-493A-85F8-847147639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2662CFF-552F-4D74-97ED-5F2ED1CEA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1BC15-D343-4D4E-8B7B-875D4EA43AAE}" type="slidenum">
              <a:rPr lang="vi-VN" smtClean="0"/>
              <a:t>‹#›</a:t>
            </a:fld>
            <a:endParaRPr lang="vi-VN"/>
          </a:p>
        </p:txBody>
      </p:sp>
    </p:spTree>
    <p:extLst>
      <p:ext uri="{BB962C8B-B14F-4D97-AF65-F5344CB8AC3E}">
        <p14:creationId xmlns:p14="http://schemas.microsoft.com/office/powerpoint/2010/main" val="402456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87" r:id="rId4"/>
    <p:sldLayoutId id="2147483688" r:id="rId5"/>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2192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2400" b="0" i="0" u="none" strike="noStrike" cap="none" normalizeH="0" baseline="0">
              <a:ln>
                <a:noFill/>
              </a:ln>
              <a:solidFill>
                <a:schemeClr val="tx1"/>
              </a:solidFill>
              <a:effectLst/>
              <a:latin typeface="Arial" charset="0"/>
              <a:ea typeface="宋体" charset="-122"/>
            </a:endParaRPr>
          </a:p>
        </p:txBody>
      </p:sp>
      <p:grpSp>
        <p:nvGrpSpPr>
          <p:cNvPr id="2" name="组合 13"/>
          <p:cNvGrpSpPr/>
          <p:nvPr userDrawn="1"/>
        </p:nvGrpSpPr>
        <p:grpSpPr>
          <a:xfrm>
            <a:off x="0" y="6783917"/>
            <a:ext cx="12192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userDrawn="1"/>
        </p:nvPicPr>
        <p:blipFill>
          <a:blip r:embed="rId3" cstate="email"/>
          <a:srcRect/>
          <a:stretch>
            <a:fillRect/>
          </a:stretch>
        </p:blipFill>
        <p:spPr bwMode="auto">
          <a:xfrm>
            <a:off x="10088545" y="6250583"/>
            <a:ext cx="1666868" cy="406032"/>
          </a:xfrm>
          <a:prstGeom prst="rect">
            <a:avLst/>
          </a:prstGeom>
          <a:noFill/>
        </p:spPr>
      </p:pic>
      <p:sp>
        <p:nvSpPr>
          <p:cNvPr id="12" name="Rectangle 5"/>
          <p:cNvSpPr>
            <a:spLocks noChangeArrowheads="1"/>
          </p:cNvSpPr>
          <p:nvPr userDrawn="1"/>
        </p:nvSpPr>
        <p:spPr bwMode="auto">
          <a:xfrm>
            <a:off x="4054027" y="6500748"/>
            <a:ext cx="362740" cy="26125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1200" b="0" smtClean="0">
                <a:solidFill>
                  <a:schemeClr val="bg1">
                    <a:lumMod val="65000"/>
                  </a:schemeClr>
                </a:solidFill>
                <a:latin typeface="+mn-lt"/>
                <a:ea typeface="+mn-ea"/>
              </a:rPr>
              <a:pPr eaLnBrk="0" hangingPunct="0">
                <a:lnSpc>
                  <a:spcPct val="85000"/>
                </a:lnSpc>
                <a:defRPr/>
              </a:pPr>
              <a:t>‹#›</a:t>
            </a:fld>
            <a:endParaRPr lang="en-GB" altLang="zh-CN" sz="12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4" cstate="email"/>
          <a:srcRect/>
          <a:stretch>
            <a:fillRect/>
          </a:stretch>
        </p:blipFill>
        <p:spPr bwMode="auto">
          <a:xfrm>
            <a:off x="429685" y="6482929"/>
            <a:ext cx="3541183"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5" cstate="email"/>
          <a:srcRect/>
          <a:stretch>
            <a:fillRect/>
          </a:stretch>
        </p:blipFill>
        <p:spPr bwMode="auto">
          <a:xfrm>
            <a:off x="7423151" y="236293"/>
            <a:ext cx="4360333" cy="121424"/>
          </a:xfrm>
          <a:prstGeom prst="rect">
            <a:avLst/>
          </a:prstGeom>
          <a:noFill/>
        </p:spPr>
      </p:pic>
    </p:spTree>
    <p:extLst>
      <p:ext uri="{BB962C8B-B14F-4D97-AF65-F5344CB8AC3E}">
        <p14:creationId xmlns:p14="http://schemas.microsoft.com/office/powerpoint/2010/main" val="2212585883"/>
      </p:ext>
    </p:extLst>
  </p:cSld>
  <p:clrMap bg1="lt1" tx1="dk1" bg2="lt2" tx2="dk2" accent1="accent1" accent2="accent2" accent3="accent3" accent4="accent4" accent5="accent5" accent6="accent6" hlink="hlink" folHlink="folHlink"/>
  <p:transition spd="med">
    <p:split orient="vert"/>
  </p:transition>
  <p:txStyles>
    <p:titleStyle>
      <a:lvl1pPr algn="l" rtl="0" eaLnBrk="0" fontAlgn="base" hangingPunct="0">
        <a:spcBef>
          <a:spcPct val="0"/>
        </a:spcBef>
        <a:spcAft>
          <a:spcPct val="0"/>
        </a:spcAft>
        <a:defRPr sz="4267"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b="1">
          <a:solidFill>
            <a:schemeClr val="tx1"/>
          </a:solidFill>
          <a:latin typeface="FrutigerNext LT Regular" pitchFamily="34" charset="0"/>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FrutigerNext LT Regular" pitchFamily="34" charset="0"/>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FrutigerNext LT Regular" pitchFamily="34" charset="0"/>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FrutigerNext LT Regular" pitchFamily="34" charset="0"/>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elsevier.com/online-tools/scop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2EDFE4-E763-A0EB-AAB5-DCB304D502B2}"/>
              </a:ext>
            </a:extLst>
          </p:cNvPr>
          <p:cNvSpPr txBox="1"/>
          <p:nvPr/>
        </p:nvSpPr>
        <p:spPr>
          <a:xfrm>
            <a:off x="54590" y="2228160"/>
            <a:ext cx="12137409" cy="1800493"/>
          </a:xfrm>
          <a:prstGeom prst="rect">
            <a:avLst/>
          </a:prstGeom>
          <a:noFill/>
        </p:spPr>
        <p:txBody>
          <a:bodyPr wrap="square" rtlCol="0">
            <a:spAutoFit/>
          </a:bodyPr>
          <a:lstStyle/>
          <a:p>
            <a:pPr algn="ctr">
              <a:spcBef>
                <a:spcPts val="1800"/>
              </a:spcBef>
            </a:pPr>
            <a:r>
              <a:rPr lang="en-US" sz="4800" b="1" dirty="0" err="1">
                <a:solidFill>
                  <a:schemeClr val="bg1"/>
                </a:solidFill>
                <a:latin typeface="Bahnschrift SemiBold Condensed" panose="020B0502040204020203" pitchFamily="34" charset="0"/>
              </a:rPr>
              <a:t>ĐỐI</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SÁNH</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CHƯƠNG</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TRÌNH</a:t>
            </a:r>
            <a:r>
              <a:rPr lang="en-US" sz="4800" b="1" dirty="0">
                <a:solidFill>
                  <a:schemeClr val="bg1"/>
                </a:solidFill>
                <a:latin typeface="Bahnschrift SemiBold Condensed" panose="020B0502040204020203" pitchFamily="34" charset="0"/>
              </a:rPr>
              <a:t> ĐÀO </a:t>
            </a:r>
            <a:r>
              <a:rPr lang="en-US" sz="4800" b="1" dirty="0" err="1">
                <a:solidFill>
                  <a:schemeClr val="bg1"/>
                </a:solidFill>
                <a:latin typeface="Bahnschrift SemiBold Condensed" panose="020B0502040204020203" pitchFamily="34" charset="0"/>
              </a:rPr>
              <a:t>TẠO</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DỰA</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TRÊN</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KẾT</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QUẢ</a:t>
            </a:r>
            <a:r>
              <a:rPr lang="en-US" sz="4800" b="1" dirty="0">
                <a:solidFill>
                  <a:schemeClr val="bg1"/>
                </a:solidFill>
                <a:latin typeface="Bahnschrift SemiBold Condensed" panose="020B0502040204020203" pitchFamily="34" charset="0"/>
              </a:rPr>
              <a:t> </a:t>
            </a:r>
          </a:p>
          <a:p>
            <a:pPr algn="ctr">
              <a:spcBef>
                <a:spcPts val="1800"/>
              </a:spcBef>
            </a:pPr>
            <a:r>
              <a:rPr lang="en-US" sz="4800" b="1" dirty="0" err="1">
                <a:solidFill>
                  <a:schemeClr val="bg1"/>
                </a:solidFill>
                <a:latin typeface="Bahnschrift SemiBold Condensed" panose="020B0502040204020203" pitchFamily="34" charset="0"/>
              </a:rPr>
              <a:t>XẾP</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HẠNG</a:t>
            </a:r>
            <a:r>
              <a:rPr lang="en-US" sz="4800" b="1" dirty="0">
                <a:solidFill>
                  <a:schemeClr val="bg1"/>
                </a:solidFill>
                <a:latin typeface="Bahnschrift SemiBold Condensed" panose="020B0502040204020203" pitchFamily="34" charset="0"/>
              </a:rPr>
              <a:t> QS 2025</a:t>
            </a:r>
          </a:p>
        </p:txBody>
      </p:sp>
      <p:sp>
        <p:nvSpPr>
          <p:cNvPr id="8" name="Title 1">
            <a:extLst>
              <a:ext uri="{FF2B5EF4-FFF2-40B4-BE49-F238E27FC236}">
                <a16:creationId xmlns:a16="http://schemas.microsoft.com/office/drawing/2014/main" id="{731F6730-C734-6F44-52BA-281C048271AA}"/>
              </a:ext>
            </a:extLst>
          </p:cNvPr>
          <p:cNvSpPr txBox="1">
            <a:spLocks/>
          </p:cNvSpPr>
          <p:nvPr/>
        </p:nvSpPr>
        <p:spPr>
          <a:xfrm>
            <a:off x="5459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10000"/>
              </a:lnSpc>
              <a:spcBef>
                <a:spcPts val="1200"/>
              </a:spcBef>
              <a:spcAft>
                <a:spcPts val="600"/>
              </a:spcAft>
            </a:pPr>
            <a:r>
              <a:rPr lang="en-US" sz="2000" dirty="0" err="1">
                <a:latin typeface="Bahnschrift SemiBold Condensed" panose="020B0502040204020203" pitchFamily="34" charset="0"/>
              </a:rPr>
              <a:t>Nghệ</a:t>
            </a:r>
            <a:r>
              <a:rPr lang="en-US" sz="2000" dirty="0">
                <a:latin typeface="Bahnschrift SemiBold Condensed" panose="020B0502040204020203" pitchFamily="34" charset="0"/>
              </a:rPr>
              <a:t> An</a:t>
            </a:r>
            <a:r>
              <a:rPr lang="vi-VN" sz="2000" dirty="0">
                <a:latin typeface="Bahnschrift SemiBold Condensed" panose="020B0502040204020203" pitchFamily="34" charset="0"/>
              </a:rPr>
              <a:t>, </a:t>
            </a:r>
            <a:r>
              <a:rPr lang="en-US" sz="2000" dirty="0" err="1">
                <a:latin typeface="Bahnschrift SemiBold Condensed" panose="020B0502040204020203" pitchFamily="34" charset="0"/>
              </a:rPr>
              <a:t>ngày</a:t>
            </a:r>
            <a:r>
              <a:rPr lang="en-US" sz="2000" dirty="0">
                <a:latin typeface="Bahnschrift SemiBold Condensed" panose="020B0502040204020203" pitchFamily="34" charset="0"/>
              </a:rPr>
              <a:t> 20 </a:t>
            </a:r>
            <a:r>
              <a:rPr lang="vi-VN" sz="2000" dirty="0">
                <a:latin typeface="Bahnschrift SemiBold Condensed" panose="020B0502040204020203" pitchFamily="34" charset="0"/>
              </a:rPr>
              <a:t>tháng </a:t>
            </a:r>
            <a:r>
              <a:rPr lang="en-US" sz="2000" dirty="0">
                <a:latin typeface="Bahnschrift SemiBold Condensed" panose="020B0502040204020203" pitchFamily="34" charset="0"/>
              </a:rPr>
              <a:t>3</a:t>
            </a:r>
            <a:r>
              <a:rPr lang="vi-VN" sz="2000" dirty="0">
                <a:latin typeface="Bahnschrift SemiBold Condensed" panose="020B0502040204020203" pitchFamily="34" charset="0"/>
              </a:rPr>
              <a:t> năm 202</a:t>
            </a:r>
            <a:r>
              <a:rPr lang="en-GB" sz="2000" dirty="0">
                <a:latin typeface="Bahnschrift SemiBold Condensed" panose="020B0502040204020203" pitchFamily="34" charset="0"/>
              </a:rPr>
              <a:t>5</a:t>
            </a:r>
            <a:endParaRPr lang="vi-VN" sz="2000" dirty="0">
              <a:latin typeface="Bahnschrift SemiBold Condensed" panose="020B0502040204020203" pitchFamily="34" charset="0"/>
            </a:endParaRPr>
          </a:p>
        </p:txBody>
      </p:sp>
      <p:sp>
        <p:nvSpPr>
          <p:cNvPr id="2" name="Title 1">
            <a:extLst>
              <a:ext uri="{FF2B5EF4-FFF2-40B4-BE49-F238E27FC236}">
                <a16:creationId xmlns:a16="http://schemas.microsoft.com/office/drawing/2014/main" id="{D21251FB-4593-CEC7-EB15-DAB4A378DEED}"/>
              </a:ext>
            </a:extLst>
          </p:cNvPr>
          <p:cNvSpPr txBox="1">
            <a:spLocks/>
          </p:cNvSpPr>
          <p:nvPr/>
        </p:nvSpPr>
        <p:spPr>
          <a:xfrm>
            <a:off x="194480" y="4027321"/>
            <a:ext cx="11857629" cy="17474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00000"/>
              </a:lnSpc>
              <a:spcBef>
                <a:spcPts val="0"/>
              </a:spcBef>
            </a:pPr>
            <a:r>
              <a:rPr lang="en-US" sz="2800" dirty="0">
                <a:latin typeface="Bahnschrift SemiBold Condensed" panose="020B0502040204020203" pitchFamily="34" charset="0"/>
              </a:rPr>
              <a:t>TRUNG </a:t>
            </a:r>
            <a:r>
              <a:rPr lang="en-US" sz="2800" dirty="0" err="1">
                <a:latin typeface="Bahnschrift SemiBold Condensed" panose="020B0502040204020203" pitchFamily="34" charset="0"/>
              </a:rPr>
              <a:t>TÂM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ĐẢM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BẢO</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CHẤT</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LƯỢNG</a:t>
            </a:r>
            <a:endParaRPr lang="vi-VN" sz="2800" dirty="0">
              <a:latin typeface="Bahnschrift SemiBold Condensed" panose="020B0502040204020203" pitchFamily="34" charset="0"/>
            </a:endParaRPr>
          </a:p>
        </p:txBody>
      </p:sp>
      <p:grpSp>
        <p:nvGrpSpPr>
          <p:cNvPr id="3" name="Group 2">
            <a:extLst>
              <a:ext uri="{FF2B5EF4-FFF2-40B4-BE49-F238E27FC236}">
                <a16:creationId xmlns:a16="http://schemas.microsoft.com/office/drawing/2014/main" id="{B38D12B9-2F31-ECEC-5CA8-8EB1A3C561D5}"/>
              </a:ext>
            </a:extLst>
          </p:cNvPr>
          <p:cNvGrpSpPr/>
          <p:nvPr/>
        </p:nvGrpSpPr>
        <p:grpSpPr>
          <a:xfrm>
            <a:off x="0" y="-343668"/>
            <a:ext cx="12312123" cy="1485875"/>
            <a:chOff x="0" y="-343668"/>
            <a:chExt cx="12312123" cy="1485875"/>
          </a:xfrm>
        </p:grpSpPr>
        <p:pic>
          <p:nvPicPr>
            <p:cNvPr id="4" name="Picture 3">
              <a:extLst>
                <a:ext uri="{FF2B5EF4-FFF2-40B4-BE49-F238E27FC236}">
                  <a16:creationId xmlns:a16="http://schemas.microsoft.com/office/drawing/2014/main" id="{DAD5E73F-39D7-ADBE-8FE1-62733A703CBE}"/>
                </a:ext>
              </a:extLst>
            </p:cNvPr>
            <p:cNvPicPr>
              <a:picLocks noChangeAspect="1"/>
            </p:cNvPicPr>
            <p:nvPr/>
          </p:nvPicPr>
          <p:blipFill rotWithShape="1">
            <a:blip r:embed="rId3">
              <a:extLst>
                <a:ext uri="{28A0092B-C50C-407E-A947-70E740481C1C}">
                  <a14:useLocalDpi xmlns:a14="http://schemas.microsoft.com/office/drawing/2010/main" val="0"/>
                </a:ext>
              </a:extLst>
            </a:blip>
            <a:srcRect b="77407"/>
            <a:stretch/>
          </p:blipFill>
          <p:spPr>
            <a:xfrm>
              <a:off x="0" y="-343668"/>
              <a:ext cx="12192000" cy="1485875"/>
            </a:xfrm>
            <a:prstGeom prst="rect">
              <a:avLst/>
            </a:prstGeom>
          </p:spPr>
        </p:pic>
        <p:pic>
          <p:nvPicPr>
            <p:cNvPr id="7" name="Picture 9" descr="http://aun-qa.org/views/front/images/AUN-QA-LOGO-2019.png">
              <a:extLst>
                <a:ext uri="{FF2B5EF4-FFF2-40B4-BE49-F238E27FC236}">
                  <a16:creationId xmlns:a16="http://schemas.microsoft.com/office/drawing/2014/main" id="{597FB810-0A92-1D21-28E1-8A33F55FD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3720" y="126201"/>
              <a:ext cx="1894481" cy="715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F64B4034-EB42-340A-E93F-0AD62CCE21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76" t="21691" r="23271" b="19899"/>
            <a:stretch/>
          </p:blipFill>
          <p:spPr>
            <a:xfrm>
              <a:off x="7335096" y="130126"/>
              <a:ext cx="1577189" cy="770979"/>
            </a:xfrm>
            <a:prstGeom prst="rect">
              <a:avLst/>
            </a:prstGeom>
          </p:spPr>
        </p:pic>
        <p:pic>
          <p:nvPicPr>
            <p:cNvPr id="6" name="Picture 5">
              <a:extLst>
                <a:ext uri="{FF2B5EF4-FFF2-40B4-BE49-F238E27FC236}">
                  <a16:creationId xmlns:a16="http://schemas.microsoft.com/office/drawing/2014/main" id="{B3545081-88C4-C959-CF3D-A52765224126}"/>
                </a:ext>
              </a:extLst>
            </p:cNvPr>
            <p:cNvPicPr>
              <a:picLocks noChangeAspect="1"/>
            </p:cNvPicPr>
            <p:nvPr/>
          </p:nvPicPr>
          <p:blipFill>
            <a:blip r:embed="rId6"/>
            <a:stretch>
              <a:fillRect/>
            </a:stretch>
          </p:blipFill>
          <p:spPr>
            <a:xfrm>
              <a:off x="5762706" y="46105"/>
              <a:ext cx="1498673" cy="982816"/>
            </a:xfrm>
            <a:prstGeom prst="rect">
              <a:avLst/>
            </a:prstGeom>
          </p:spPr>
        </p:pic>
        <p:pic>
          <p:nvPicPr>
            <p:cNvPr id="11" name="Picture 10">
              <a:extLst>
                <a:ext uri="{FF2B5EF4-FFF2-40B4-BE49-F238E27FC236}">
                  <a16:creationId xmlns:a16="http://schemas.microsoft.com/office/drawing/2014/main" id="{4661DCFE-9E18-BAF1-3B50-4EEF10B8A6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6421" y="62505"/>
              <a:ext cx="2155702" cy="85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415AF40-6BE8-9748-1573-7155600D6E6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E68C91A-3D14-0477-9342-0506BECC2FC2}"/>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A45710A3-88FD-1E98-3F1F-B3AF9FD548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E907BC6A-6894-3A04-C2BC-FCF8DF40E629}"/>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7" name="Group 6">
            <a:extLst>
              <a:ext uri="{FF2B5EF4-FFF2-40B4-BE49-F238E27FC236}">
                <a16:creationId xmlns:a16="http://schemas.microsoft.com/office/drawing/2014/main" id="{B77DFE25-B724-5364-1138-F73532FF034C}"/>
              </a:ext>
            </a:extLst>
          </p:cNvPr>
          <p:cNvGrpSpPr/>
          <p:nvPr/>
        </p:nvGrpSpPr>
        <p:grpSpPr>
          <a:xfrm>
            <a:off x="94892" y="978850"/>
            <a:ext cx="12002215" cy="5268527"/>
            <a:chOff x="94892" y="978850"/>
            <a:chExt cx="12002215" cy="5366718"/>
          </a:xfrm>
        </p:grpSpPr>
        <p:grpSp>
          <p:nvGrpSpPr>
            <p:cNvPr id="9" name="Group 8">
              <a:extLst>
                <a:ext uri="{FF2B5EF4-FFF2-40B4-BE49-F238E27FC236}">
                  <a16:creationId xmlns:a16="http://schemas.microsoft.com/office/drawing/2014/main" id="{58646B90-B1DA-B73B-5212-B7A4D7887FC7}"/>
                </a:ext>
              </a:extLst>
            </p:cNvPr>
            <p:cNvGrpSpPr/>
            <p:nvPr/>
          </p:nvGrpSpPr>
          <p:grpSpPr>
            <a:xfrm>
              <a:off x="94892" y="978850"/>
              <a:ext cx="12002215" cy="5366718"/>
              <a:chOff x="170554" y="787687"/>
              <a:chExt cx="11901290" cy="3687798"/>
            </a:xfrm>
          </p:grpSpPr>
          <p:grpSp>
            <p:nvGrpSpPr>
              <p:cNvPr id="10" name="Group 9">
                <a:extLst>
                  <a:ext uri="{FF2B5EF4-FFF2-40B4-BE49-F238E27FC236}">
                    <a16:creationId xmlns:a16="http://schemas.microsoft.com/office/drawing/2014/main" id="{91E0FB67-B4B5-DCFC-7039-34A59AD78A8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7566E235-67BB-B4F8-FD24-C7A921AD9E5E}"/>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7D36EF70-ED80-3B0E-93A9-AE3AE13E1772}"/>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3EE94485-887F-3090-CCE3-7B62218B8AD3}"/>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C0A0F13F-70DC-CB76-F50D-07F193A921CA}"/>
                </a:ext>
              </a:extLst>
            </p:cNvPr>
            <p:cNvSpPr txBox="1"/>
            <p:nvPr/>
          </p:nvSpPr>
          <p:spPr>
            <a:xfrm>
              <a:off x="179882" y="1767159"/>
              <a:ext cx="11917225" cy="43396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23: Kết quả nghiên cứu khoa học</a:t>
              </a:r>
            </a:p>
            <a:p>
              <a:r>
                <a:rPr lang="vi-VN" dirty="0"/>
                <a:t>Tiêu chí 23.1: </a:t>
              </a:r>
              <a:r>
                <a:rPr lang="vi-VN" b="0" dirty="0">
                  <a:solidFill>
                    <a:schemeClr val="tx1"/>
                  </a:solidFill>
                </a:rPr>
                <a:t>Loại hình và khối lượng </a:t>
              </a:r>
              <a:r>
                <a:rPr lang="en-US" b="0" dirty="0">
                  <a:solidFill>
                    <a:schemeClr val="tx1"/>
                  </a:solidFill>
                </a:rPr>
                <a:t>NC</a:t>
              </a:r>
              <a:r>
                <a:rPr lang="vi-VN" b="0" dirty="0">
                  <a:solidFill>
                    <a:schemeClr val="tx1"/>
                  </a:solidFill>
                </a:rPr>
                <a:t> của đội ngũ giảng viên và cán bộ nghiên cứu được xác lập, giám sát và </a:t>
              </a:r>
              <a:r>
                <a:rPr lang="vi-VN" dirty="0">
                  <a:solidFill>
                    <a:srgbClr val="3333FF"/>
                  </a:solidFill>
                </a:rPr>
                <a:t>đối sánh </a:t>
              </a:r>
              <a:r>
                <a:rPr lang="vi-VN" b="0" dirty="0">
                  <a:solidFill>
                    <a:schemeClr val="tx1"/>
                  </a:solidFill>
                </a:rPr>
                <a:t>để cải tiến.</a:t>
              </a:r>
            </a:p>
            <a:p>
              <a:r>
                <a:rPr lang="vi-VN" dirty="0"/>
                <a:t> Tiêu chí 23.2: </a:t>
              </a:r>
              <a:r>
                <a:rPr lang="vi-VN" b="0" dirty="0">
                  <a:solidFill>
                    <a:schemeClr val="tx1"/>
                  </a:solidFill>
                </a:rPr>
                <a:t>Loại hình và khối lượng nghiên cứu của người học được xác lập, giám sát và </a:t>
              </a:r>
              <a:r>
                <a:rPr lang="vi-VN" b="0" dirty="0">
                  <a:solidFill>
                    <a:srgbClr val="3333FF"/>
                  </a:solidFill>
                </a:rPr>
                <a:t>đối sánh </a:t>
              </a:r>
              <a:r>
                <a:rPr lang="vi-VN" b="0" dirty="0">
                  <a:solidFill>
                    <a:schemeClr val="tx1"/>
                  </a:solidFill>
                </a:rPr>
                <a:t>để cải tiến.</a:t>
              </a:r>
            </a:p>
            <a:p>
              <a:r>
                <a:rPr lang="vi-VN" dirty="0"/>
                <a:t> Tiêu chí 23.3: </a:t>
              </a:r>
              <a:r>
                <a:rPr lang="vi-VN" b="0" dirty="0">
                  <a:solidFill>
                    <a:schemeClr val="tx1"/>
                  </a:solidFill>
                </a:rPr>
                <a:t>Loại hình và </a:t>
              </a:r>
              <a:r>
                <a:rPr lang="en-US" b="0" dirty="0">
                  <a:solidFill>
                    <a:schemeClr val="tx1"/>
                  </a:solidFill>
                </a:rPr>
                <a:t>SL</a:t>
              </a:r>
              <a:r>
                <a:rPr lang="vi-VN" b="0" dirty="0">
                  <a:solidFill>
                    <a:schemeClr val="tx1"/>
                  </a:solidFill>
                </a:rPr>
                <a:t> các công bố </a:t>
              </a:r>
              <a:r>
                <a:rPr lang="en-US" b="0" dirty="0">
                  <a:solidFill>
                    <a:schemeClr val="tx1"/>
                  </a:solidFill>
                </a:rPr>
                <a:t>KH </a:t>
              </a:r>
              <a:r>
                <a:rPr lang="vi-VN" b="0" dirty="0">
                  <a:solidFill>
                    <a:schemeClr val="tx1"/>
                  </a:solidFill>
                </a:rPr>
                <a:t>bao gồm cả trích dẫn được xác lập, giám sát và </a:t>
              </a:r>
              <a:r>
                <a:rPr lang="vi-VN" b="0" dirty="0">
                  <a:solidFill>
                    <a:srgbClr val="3333FF"/>
                  </a:solidFill>
                </a:rPr>
                <a:t>đối sánh </a:t>
              </a:r>
              <a:r>
                <a:rPr lang="vi-VN" b="0" dirty="0">
                  <a:solidFill>
                    <a:schemeClr val="tx1"/>
                  </a:solidFill>
                </a:rPr>
                <a:t>để cải tiến.</a:t>
              </a:r>
            </a:p>
            <a:p>
              <a:r>
                <a:rPr lang="vi-VN" dirty="0"/>
                <a:t>Tiêu chí 23.4: </a:t>
              </a:r>
              <a:r>
                <a:rPr lang="vi-VN" b="0" dirty="0">
                  <a:solidFill>
                    <a:schemeClr val="tx1"/>
                  </a:solidFill>
                </a:rPr>
                <a:t>Loại hình và số lượng các tài sản trí tuệ được xác lập, giám sát và </a:t>
              </a:r>
              <a:r>
                <a:rPr lang="vi-VN" b="0" dirty="0">
                  <a:solidFill>
                    <a:srgbClr val="3333FF"/>
                  </a:solidFill>
                </a:rPr>
                <a:t>đối sánh </a:t>
              </a:r>
              <a:r>
                <a:rPr lang="vi-VN" b="0" dirty="0">
                  <a:solidFill>
                    <a:schemeClr val="tx1"/>
                  </a:solidFill>
                </a:rPr>
                <a:t>để cải tiến.</a:t>
              </a:r>
              <a:endParaRPr lang="en-US" b="0" dirty="0">
                <a:solidFill>
                  <a:schemeClr val="tx1"/>
                </a:solidFill>
              </a:endParaRPr>
            </a:p>
            <a:p>
              <a:r>
                <a:rPr lang="vi-VN" dirty="0"/>
                <a:t>Tiêu chí 23.5: </a:t>
              </a:r>
              <a:r>
                <a:rPr lang="vi-VN" b="0" dirty="0">
                  <a:solidFill>
                    <a:schemeClr val="tx1"/>
                  </a:solidFill>
                </a:rPr>
                <a:t>Ngân quỹ cho từng loại hoạt động nghiên cứu được xác lập, giám sát và </a:t>
              </a:r>
              <a:r>
                <a:rPr lang="vi-VN" b="0" dirty="0">
                  <a:solidFill>
                    <a:srgbClr val="3333FF"/>
                  </a:solidFill>
                </a:rPr>
                <a:t>đối sánh </a:t>
              </a:r>
              <a:r>
                <a:rPr lang="vi-VN" b="0" dirty="0">
                  <a:solidFill>
                    <a:schemeClr val="tx1"/>
                  </a:solidFill>
                </a:rPr>
                <a:t>để cải tiến.</a:t>
              </a:r>
            </a:p>
            <a:p>
              <a:r>
                <a:rPr lang="vi-VN" dirty="0"/>
                <a:t>Tiêu chí 23.6: </a:t>
              </a:r>
              <a:r>
                <a:rPr lang="vi-VN" b="0" dirty="0">
                  <a:solidFill>
                    <a:schemeClr val="tx1"/>
                  </a:solidFill>
                </a:rPr>
                <a:t>Kết quả nghiên cứu và sáng tạo, bao gồm việc thương mại hóa, thử nghiệm chuyển giao, thành lập các đơn vị khởi nghiệp, v.v. được xác lập, giám sát và </a:t>
              </a:r>
              <a:r>
                <a:rPr lang="vi-VN" b="0"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781443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FBE143C-4598-90D4-0D5F-1679D716E38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E0F861-ECA5-4795-1DD3-507B9FB2B5D4}"/>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220E8CE-B730-2049-6D52-03D00643B2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959B9465-18BC-9759-4C53-1DF2B34399AF}"/>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2" name="Group 1">
            <a:extLst>
              <a:ext uri="{FF2B5EF4-FFF2-40B4-BE49-F238E27FC236}">
                <a16:creationId xmlns:a16="http://schemas.microsoft.com/office/drawing/2014/main" id="{6F6F631F-05B1-A817-9C96-B58B0D36845F}"/>
              </a:ext>
            </a:extLst>
          </p:cNvPr>
          <p:cNvGrpSpPr/>
          <p:nvPr/>
        </p:nvGrpSpPr>
        <p:grpSpPr>
          <a:xfrm>
            <a:off x="94892" y="978850"/>
            <a:ext cx="12002215" cy="5256253"/>
            <a:chOff x="94892" y="978850"/>
            <a:chExt cx="12002215" cy="5366718"/>
          </a:xfrm>
        </p:grpSpPr>
        <p:grpSp>
          <p:nvGrpSpPr>
            <p:cNvPr id="9" name="Group 8">
              <a:extLst>
                <a:ext uri="{FF2B5EF4-FFF2-40B4-BE49-F238E27FC236}">
                  <a16:creationId xmlns:a16="http://schemas.microsoft.com/office/drawing/2014/main" id="{E30C6600-5087-396E-062C-CB7B28A56846}"/>
                </a:ext>
              </a:extLst>
            </p:cNvPr>
            <p:cNvGrpSpPr/>
            <p:nvPr/>
          </p:nvGrpSpPr>
          <p:grpSpPr>
            <a:xfrm>
              <a:off x="94892" y="978850"/>
              <a:ext cx="12002215" cy="5366718"/>
              <a:chOff x="170554" y="787687"/>
              <a:chExt cx="11901290" cy="3687798"/>
            </a:xfrm>
          </p:grpSpPr>
          <p:grpSp>
            <p:nvGrpSpPr>
              <p:cNvPr id="10" name="Group 9">
                <a:extLst>
                  <a:ext uri="{FF2B5EF4-FFF2-40B4-BE49-F238E27FC236}">
                    <a16:creationId xmlns:a16="http://schemas.microsoft.com/office/drawing/2014/main" id="{7BEA87AF-D2E7-CD57-293A-7CBCDA715D7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81AF894B-A2A1-03DD-A119-B95FD8994359}"/>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9A66B2E1-51AC-CEAC-F1F6-68414AD5998F}"/>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5F40BA06-724C-A70A-7D21-F61A86B001D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F6C9F0A4-06A0-3304-3E52-36E61D4AC39F}"/>
                </a:ext>
              </a:extLst>
            </p:cNvPr>
            <p:cNvSpPr txBox="1"/>
            <p:nvPr/>
          </p:nvSpPr>
          <p:spPr>
            <a:xfrm>
              <a:off x="179882" y="1767159"/>
              <a:ext cx="11917225" cy="43396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23: Kết quả nghiên cứu khoa học</a:t>
              </a:r>
            </a:p>
            <a:p>
              <a:r>
                <a:rPr lang="vi-VN" dirty="0"/>
                <a:t>Tiêu chí 23.1: </a:t>
              </a:r>
              <a:r>
                <a:rPr lang="vi-VN" b="0" dirty="0">
                  <a:solidFill>
                    <a:schemeClr val="tx1"/>
                  </a:solidFill>
                </a:rPr>
                <a:t>Loại hình và khối lượng </a:t>
              </a:r>
              <a:r>
                <a:rPr lang="en-US" b="0" dirty="0">
                  <a:solidFill>
                    <a:schemeClr val="tx1"/>
                  </a:solidFill>
                </a:rPr>
                <a:t>NC</a:t>
              </a:r>
              <a:r>
                <a:rPr lang="vi-VN" b="0" dirty="0">
                  <a:solidFill>
                    <a:schemeClr val="tx1"/>
                  </a:solidFill>
                </a:rPr>
                <a:t> của đội ngũ giảng viên và cán bộ nghiên cứu được xác lập, giám sát và </a:t>
              </a:r>
              <a:r>
                <a:rPr lang="vi-VN" dirty="0">
                  <a:solidFill>
                    <a:srgbClr val="3333FF"/>
                  </a:solidFill>
                </a:rPr>
                <a:t>đối sánh </a:t>
              </a:r>
              <a:r>
                <a:rPr lang="vi-VN" b="0" dirty="0">
                  <a:solidFill>
                    <a:schemeClr val="tx1"/>
                  </a:solidFill>
                </a:rPr>
                <a:t>để cải tiến.</a:t>
              </a:r>
            </a:p>
            <a:p>
              <a:r>
                <a:rPr lang="vi-VN" dirty="0"/>
                <a:t> Tiêu chí 23.2: </a:t>
              </a:r>
              <a:r>
                <a:rPr lang="vi-VN" b="0" dirty="0">
                  <a:solidFill>
                    <a:schemeClr val="tx1"/>
                  </a:solidFill>
                </a:rPr>
                <a:t>Loại hình và khối lượng nghiên cứu của người học được xác lập, giám sát và </a:t>
              </a:r>
              <a:r>
                <a:rPr lang="vi-VN" b="0" dirty="0">
                  <a:solidFill>
                    <a:srgbClr val="3333FF"/>
                  </a:solidFill>
                </a:rPr>
                <a:t>đối sánh </a:t>
              </a:r>
              <a:r>
                <a:rPr lang="vi-VN" b="0" dirty="0">
                  <a:solidFill>
                    <a:schemeClr val="tx1"/>
                  </a:solidFill>
                </a:rPr>
                <a:t>để cải tiến.</a:t>
              </a:r>
            </a:p>
            <a:p>
              <a:r>
                <a:rPr lang="vi-VN" dirty="0"/>
                <a:t> Tiêu chí 23.3: </a:t>
              </a:r>
              <a:r>
                <a:rPr lang="vi-VN" b="0" dirty="0">
                  <a:solidFill>
                    <a:schemeClr val="tx1"/>
                  </a:solidFill>
                </a:rPr>
                <a:t>Loại hình và </a:t>
              </a:r>
              <a:r>
                <a:rPr lang="en-US" b="0" dirty="0">
                  <a:solidFill>
                    <a:schemeClr val="tx1"/>
                  </a:solidFill>
                </a:rPr>
                <a:t>SL</a:t>
              </a:r>
              <a:r>
                <a:rPr lang="vi-VN" b="0" dirty="0">
                  <a:solidFill>
                    <a:schemeClr val="tx1"/>
                  </a:solidFill>
                </a:rPr>
                <a:t> các công bố </a:t>
              </a:r>
              <a:r>
                <a:rPr lang="en-US" b="0" dirty="0">
                  <a:solidFill>
                    <a:schemeClr val="tx1"/>
                  </a:solidFill>
                </a:rPr>
                <a:t>KH </a:t>
              </a:r>
              <a:r>
                <a:rPr lang="vi-VN" b="0" dirty="0">
                  <a:solidFill>
                    <a:schemeClr val="tx1"/>
                  </a:solidFill>
                </a:rPr>
                <a:t>bao gồm cả trích dẫn được xác lập, giám sát và </a:t>
              </a:r>
              <a:r>
                <a:rPr lang="vi-VN" b="0" dirty="0">
                  <a:solidFill>
                    <a:srgbClr val="3333FF"/>
                  </a:solidFill>
                </a:rPr>
                <a:t>đối sánh </a:t>
              </a:r>
              <a:r>
                <a:rPr lang="vi-VN" b="0" dirty="0">
                  <a:solidFill>
                    <a:schemeClr val="tx1"/>
                  </a:solidFill>
                </a:rPr>
                <a:t>để cải tiến.</a:t>
              </a:r>
            </a:p>
            <a:p>
              <a:r>
                <a:rPr lang="vi-VN" dirty="0"/>
                <a:t>Tiêu chí 23.4: </a:t>
              </a:r>
              <a:r>
                <a:rPr lang="vi-VN" b="0" dirty="0">
                  <a:solidFill>
                    <a:schemeClr val="tx1"/>
                  </a:solidFill>
                </a:rPr>
                <a:t>Loại hình và số lượng các tài sản trí tuệ được xác lập, giám sát và </a:t>
              </a:r>
              <a:r>
                <a:rPr lang="vi-VN" b="0" dirty="0">
                  <a:solidFill>
                    <a:srgbClr val="3333FF"/>
                  </a:solidFill>
                </a:rPr>
                <a:t>đối sánh </a:t>
              </a:r>
              <a:r>
                <a:rPr lang="vi-VN" b="0" dirty="0">
                  <a:solidFill>
                    <a:schemeClr val="tx1"/>
                  </a:solidFill>
                </a:rPr>
                <a:t>để cải tiến.</a:t>
              </a:r>
              <a:endParaRPr lang="en-US" b="0" dirty="0">
                <a:solidFill>
                  <a:schemeClr val="tx1"/>
                </a:solidFill>
              </a:endParaRPr>
            </a:p>
            <a:p>
              <a:r>
                <a:rPr lang="vi-VN" dirty="0"/>
                <a:t>Tiêu chí 23.5: </a:t>
              </a:r>
              <a:r>
                <a:rPr lang="vi-VN" b="0" dirty="0">
                  <a:solidFill>
                    <a:schemeClr val="tx1"/>
                  </a:solidFill>
                </a:rPr>
                <a:t>Ngân quỹ cho từng loại hoạt động nghiên cứu được xác lập, giám sát và </a:t>
              </a:r>
              <a:r>
                <a:rPr lang="vi-VN" b="0" dirty="0">
                  <a:solidFill>
                    <a:srgbClr val="3333FF"/>
                  </a:solidFill>
                </a:rPr>
                <a:t>đối sánh </a:t>
              </a:r>
              <a:r>
                <a:rPr lang="vi-VN" b="0" dirty="0">
                  <a:solidFill>
                    <a:schemeClr val="tx1"/>
                  </a:solidFill>
                </a:rPr>
                <a:t>để cải tiến.</a:t>
              </a:r>
            </a:p>
            <a:p>
              <a:r>
                <a:rPr lang="vi-VN" dirty="0"/>
                <a:t>Tiêu chí 23.6: </a:t>
              </a:r>
              <a:r>
                <a:rPr lang="vi-VN" b="0" dirty="0">
                  <a:solidFill>
                    <a:schemeClr val="tx1"/>
                  </a:solidFill>
                </a:rPr>
                <a:t>Kết quả nghiên cứu và sáng tạo, bao gồm việc thương mại hóa, thử nghiệm chuyển giao, thành lập các đơn vị khởi nghiệp, v.v. được xác lập, giám sát và </a:t>
              </a:r>
              <a:r>
                <a:rPr lang="vi-VN" b="0"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37508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8492439C-EFFD-F0B8-158B-0F5458E160D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B833175-7164-593F-DDF2-BD049E2ED625}"/>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125F2F3-0060-5691-0BDA-2DD95F1106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64B1B5D6-EDBF-694D-2BDE-2164B03EC35B}"/>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7" name="Group 6">
            <a:extLst>
              <a:ext uri="{FF2B5EF4-FFF2-40B4-BE49-F238E27FC236}">
                <a16:creationId xmlns:a16="http://schemas.microsoft.com/office/drawing/2014/main" id="{D3D51B5E-CD23-FF5B-D468-DF9A34A0BF3C}"/>
              </a:ext>
            </a:extLst>
          </p:cNvPr>
          <p:cNvGrpSpPr/>
          <p:nvPr/>
        </p:nvGrpSpPr>
        <p:grpSpPr>
          <a:xfrm>
            <a:off x="94892" y="978850"/>
            <a:ext cx="12002215" cy="4851217"/>
            <a:chOff x="94892" y="978850"/>
            <a:chExt cx="12002215" cy="4851217"/>
          </a:xfrm>
        </p:grpSpPr>
        <p:grpSp>
          <p:nvGrpSpPr>
            <p:cNvPr id="9" name="Group 8">
              <a:extLst>
                <a:ext uri="{FF2B5EF4-FFF2-40B4-BE49-F238E27FC236}">
                  <a16:creationId xmlns:a16="http://schemas.microsoft.com/office/drawing/2014/main" id="{509535B4-9BF3-20D7-2872-E1E53C634CF2}"/>
                </a:ext>
              </a:extLst>
            </p:cNvPr>
            <p:cNvGrpSpPr/>
            <p:nvPr/>
          </p:nvGrpSpPr>
          <p:grpSpPr>
            <a:xfrm>
              <a:off x="94892" y="978850"/>
              <a:ext cx="12002215" cy="4851217"/>
              <a:chOff x="170554" y="787687"/>
              <a:chExt cx="11901290" cy="3687798"/>
            </a:xfrm>
          </p:grpSpPr>
          <p:grpSp>
            <p:nvGrpSpPr>
              <p:cNvPr id="10" name="Group 9">
                <a:extLst>
                  <a:ext uri="{FF2B5EF4-FFF2-40B4-BE49-F238E27FC236}">
                    <a16:creationId xmlns:a16="http://schemas.microsoft.com/office/drawing/2014/main" id="{46958BBA-7262-0A00-6CA5-7403BE4A4D38}"/>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8FB819BD-5303-628D-2030-853EE12954B3}"/>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65C8287-44D2-ADC7-7887-B15E7B79338D}"/>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E66412EF-54BC-BBD7-F922-DAE15AA9183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67F2C215-9456-7E50-3E4E-B10BF3C14BFC}"/>
                </a:ext>
              </a:extLst>
            </p:cNvPr>
            <p:cNvSpPr txBox="1"/>
            <p:nvPr/>
          </p:nvSpPr>
          <p:spPr>
            <a:xfrm>
              <a:off x="179882" y="1734570"/>
              <a:ext cx="11917225" cy="4031873"/>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24: Kết quả phục vụ cộng đồng</a:t>
              </a:r>
            </a:p>
            <a:p>
              <a:r>
                <a:rPr lang="vi-VN" dirty="0">
                  <a:solidFill>
                    <a:schemeClr val="accent5">
                      <a:lumMod val="75000"/>
                    </a:schemeClr>
                  </a:solidFill>
                </a:rPr>
                <a:t>Tiêu chí 24.1: </a:t>
              </a:r>
              <a:r>
                <a:rPr lang="vi-VN" b="0" dirty="0">
                  <a:solidFill>
                    <a:schemeClr val="tx1"/>
                  </a:solidFill>
                </a:rPr>
                <a:t>Loại hình và khối lượng tham gia vào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24.2: </a:t>
              </a:r>
              <a:r>
                <a:rPr lang="vi-VN" b="0" dirty="0">
                  <a:solidFill>
                    <a:schemeClr val="tx1"/>
                  </a:solidFill>
                </a:rPr>
                <a:t>Tác động xã hội, kết quả của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24.3: </a:t>
              </a:r>
              <a:r>
                <a:rPr lang="vi-VN" b="0" dirty="0">
                  <a:solidFill>
                    <a:schemeClr val="tx1"/>
                  </a:solidFill>
                </a:rPr>
                <a:t>Tác động của hoạt động kết nối và phục vụ cộng đồng đối với người học và đội ngũ cán bộ, giảng viên, nhân viên được xác lập, giám sát và </a:t>
              </a:r>
              <a:r>
                <a:rPr lang="vi-VN" dirty="0">
                  <a:solidFill>
                    <a:srgbClr val="3333FF"/>
                  </a:solidFill>
                </a:rPr>
                <a:t>đối sánh </a:t>
              </a:r>
              <a:r>
                <a:rPr lang="vi-VN" b="0" dirty="0">
                  <a:solidFill>
                    <a:schemeClr val="tx1"/>
                  </a:solidFill>
                </a:rPr>
                <a:t>để cải tiến.</a:t>
              </a:r>
            </a:p>
            <a:p>
              <a:r>
                <a:rPr lang="vi-VN" dirty="0">
                  <a:solidFill>
                    <a:schemeClr val="accent5">
                      <a:lumMod val="75000"/>
                    </a:schemeClr>
                  </a:solidFill>
                </a:rPr>
                <a:t>Tiêu chí 24.4: </a:t>
              </a:r>
              <a:r>
                <a:rPr lang="vi-VN" b="0" dirty="0">
                  <a:solidFill>
                    <a:schemeClr val="tx1"/>
                  </a:solidFill>
                </a:rPr>
                <a:t>Sự hài lòng của các bên liên quan về hoạt động kết nối và phục vụ cộng đồng, đóng góp cho xã hội được xác lập, giám sát và </a:t>
              </a:r>
              <a:r>
                <a:rPr lang="vi-VN" dirty="0">
                  <a:solidFill>
                    <a:srgbClr val="3333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099096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98E23AC-DD91-22EA-9A0E-373D474C6B6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1EE9A8-6DAF-A6F5-7A13-F99398122739}"/>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1CFB9A1-49FE-7692-6D78-ED948F84192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E0518433-3D5F-522A-564C-8040E83B9F53}"/>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2" name="Group 1">
            <a:extLst>
              <a:ext uri="{FF2B5EF4-FFF2-40B4-BE49-F238E27FC236}">
                <a16:creationId xmlns:a16="http://schemas.microsoft.com/office/drawing/2014/main" id="{D3DF8B77-44A8-0D4A-C391-8D202C0002DA}"/>
              </a:ext>
            </a:extLst>
          </p:cNvPr>
          <p:cNvGrpSpPr/>
          <p:nvPr/>
        </p:nvGrpSpPr>
        <p:grpSpPr>
          <a:xfrm>
            <a:off x="94892" y="1304103"/>
            <a:ext cx="12002215" cy="3212664"/>
            <a:chOff x="94892" y="978847"/>
            <a:chExt cx="12002215" cy="3212664"/>
          </a:xfrm>
        </p:grpSpPr>
        <p:grpSp>
          <p:nvGrpSpPr>
            <p:cNvPr id="9" name="Group 8">
              <a:extLst>
                <a:ext uri="{FF2B5EF4-FFF2-40B4-BE49-F238E27FC236}">
                  <a16:creationId xmlns:a16="http://schemas.microsoft.com/office/drawing/2014/main" id="{2A02E6CA-0313-CBA8-63C0-F9B38955BA8F}"/>
                </a:ext>
              </a:extLst>
            </p:cNvPr>
            <p:cNvGrpSpPr/>
            <p:nvPr/>
          </p:nvGrpSpPr>
          <p:grpSpPr>
            <a:xfrm>
              <a:off x="94892" y="978847"/>
              <a:ext cx="12002215" cy="3212664"/>
              <a:chOff x="170554" y="787685"/>
              <a:chExt cx="11901290" cy="3687795"/>
            </a:xfrm>
          </p:grpSpPr>
          <p:grpSp>
            <p:nvGrpSpPr>
              <p:cNvPr id="10" name="Group 9">
                <a:extLst>
                  <a:ext uri="{FF2B5EF4-FFF2-40B4-BE49-F238E27FC236}">
                    <a16:creationId xmlns:a16="http://schemas.microsoft.com/office/drawing/2014/main" id="{7738866A-EBA6-B96D-E13D-8CAACFAE2200}"/>
                  </a:ext>
                </a:extLst>
              </p:cNvPr>
              <p:cNvGrpSpPr/>
              <p:nvPr/>
            </p:nvGrpSpPr>
            <p:grpSpPr>
              <a:xfrm>
                <a:off x="170554" y="787685"/>
                <a:ext cx="11901290" cy="3687795"/>
                <a:chOff x="539419" y="1183593"/>
                <a:chExt cx="11646202" cy="1434356"/>
              </a:xfrm>
            </p:grpSpPr>
            <p:sp>
              <p:nvSpPr>
                <p:cNvPr id="13" name="Content Placeholder 2">
                  <a:extLst>
                    <a:ext uri="{FF2B5EF4-FFF2-40B4-BE49-F238E27FC236}">
                      <a16:creationId xmlns:a16="http://schemas.microsoft.com/office/drawing/2014/main" id="{74A39D94-D381-502C-B542-3F164FFBC36A}"/>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25B55D88-A996-8BDE-02E0-56820853D426}"/>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E765C9F1-741D-685A-C993-A3A3FEA93CAF}"/>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31F713B0-534A-A7B2-2BC6-1BE57FEEFE20}"/>
                </a:ext>
              </a:extLst>
            </p:cNvPr>
            <p:cNvSpPr txBox="1"/>
            <p:nvPr/>
          </p:nvSpPr>
          <p:spPr>
            <a:xfrm>
              <a:off x="179882" y="1855383"/>
              <a:ext cx="11917225" cy="2246769"/>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25: Kết quả tài chính và thị trường</a:t>
              </a:r>
            </a:p>
            <a:p>
              <a:r>
                <a:rPr lang="vi-VN" dirty="0">
                  <a:solidFill>
                    <a:schemeClr val="accent5">
                      <a:lumMod val="75000"/>
                    </a:schemeClr>
                  </a:solidFill>
                </a:rPr>
                <a:t>Tiêu chí 25.1: </a:t>
              </a:r>
              <a:r>
                <a:rPr lang="vi-VN" b="0" dirty="0">
                  <a:solidFill>
                    <a:schemeClr val="tx1"/>
                  </a:solidFill>
                </a:rPr>
                <a:t>Kết quả và các chỉ số tài chính của hoạt động đào tạo, nghiên cứu khoa học và phục vụ cộng đồng được xác lập, giám sát và </a:t>
              </a:r>
              <a:r>
                <a:rPr lang="vi-VN" dirty="0">
                  <a:solidFill>
                    <a:srgbClr val="0000FF"/>
                  </a:solidFill>
                </a:rPr>
                <a:t>đối sánh </a:t>
              </a:r>
              <a:r>
                <a:rPr lang="vi-VN" b="0" dirty="0">
                  <a:solidFill>
                    <a:schemeClr val="tx1"/>
                  </a:solidFill>
                </a:rPr>
                <a:t>để cải tiến.</a:t>
              </a:r>
            </a:p>
            <a:p>
              <a:r>
                <a:rPr lang="vi-VN" dirty="0">
                  <a:solidFill>
                    <a:schemeClr val="accent5">
                      <a:lumMod val="75000"/>
                    </a:schemeClr>
                  </a:solidFill>
                </a:rPr>
                <a:t>Tiêu chí 25.2: </a:t>
              </a:r>
              <a:r>
                <a:rPr lang="vi-VN" b="0" dirty="0">
                  <a:solidFill>
                    <a:schemeClr val="tx1"/>
                  </a:solidFill>
                </a:rPr>
                <a:t>Kết quả và các chỉ số thị trường của hoạt động đào tạo, nghiên cứu khoa học và phục vụ cộng đồng được xác lập, giám sát và </a:t>
              </a:r>
              <a:r>
                <a:rPr lang="vi-VN" dirty="0">
                  <a:solidFill>
                    <a:srgbClr val="0000FF"/>
                  </a:solidFill>
                </a:rPr>
                <a:t>đối sánh </a:t>
              </a:r>
              <a:r>
                <a:rPr lang="vi-VN" b="0" dirty="0">
                  <a:solidFill>
                    <a:schemeClr val="tx1"/>
                  </a:solidFill>
                </a:rPr>
                <a:t>để cải tiến.</a:t>
              </a:r>
            </a:p>
          </p:txBody>
        </p:sp>
      </p:grpSp>
    </p:spTree>
    <p:extLst>
      <p:ext uri="{BB962C8B-B14F-4D97-AF65-F5344CB8AC3E}">
        <p14:creationId xmlns:p14="http://schemas.microsoft.com/office/powerpoint/2010/main" val="2886211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FAB6F0DD-F985-28E5-C576-BB4A5C51D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07875-D6A8-5CDE-E886-116D589CBBE3}"/>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70C6277-BCBD-51D7-1B38-D26F112F3B60}"/>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a:solidFill>
                  <a:srgbClr val="0000FF"/>
                </a:solidFill>
                <a:latin typeface="Bahnschrift SemiBold Condensed" panose="020B0502040204020203" pitchFamily="34" charset="0"/>
              </a:rPr>
              <a:t>QUY ĐỊNH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CỦA</a:t>
            </a:r>
            <a:r>
              <a:rPr lang="en-US" sz="3300" dirty="0">
                <a:solidFill>
                  <a:srgbClr val="0000FF"/>
                </a:solidFill>
                <a:latin typeface="Bahnschrift SemiBold Condensed" panose="020B0502040204020203" pitchFamily="34" charset="0"/>
              </a:rPr>
              <a:t> TRƯỜNG </a:t>
            </a:r>
            <a:r>
              <a:rPr lang="en-US" sz="3300" dirty="0" err="1">
                <a:solidFill>
                  <a:srgbClr val="0000FF"/>
                </a:solidFill>
                <a:latin typeface="Bahnschrift SemiBold Condensed" panose="020B0502040204020203" pitchFamily="34" charset="0"/>
              </a:rPr>
              <a:t>ĐẠI</a:t>
            </a:r>
            <a:r>
              <a:rPr lang="en-US" sz="3300" dirty="0">
                <a:solidFill>
                  <a:srgbClr val="0000FF"/>
                </a:solidFill>
                <a:latin typeface="Bahnschrift SemiBold Condensed" panose="020B0502040204020203" pitchFamily="34" charset="0"/>
              </a:rPr>
              <a:t> HỌC VINH</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FAF4021-E3BD-9664-C166-1531C7B11B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745E3C72-E894-95FA-77A6-E493287B2761}"/>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8CAE33FF-5FAC-1D6C-F409-AFEB81735A8D}"/>
              </a:ext>
            </a:extLst>
          </p:cNvPr>
          <p:cNvPicPr>
            <a:picLocks noChangeAspect="1"/>
          </p:cNvPicPr>
          <p:nvPr/>
        </p:nvPicPr>
        <p:blipFill>
          <a:blip r:embed="rId4"/>
          <a:stretch>
            <a:fillRect/>
          </a:stretch>
        </p:blipFill>
        <p:spPr>
          <a:xfrm>
            <a:off x="424331" y="920353"/>
            <a:ext cx="11343337" cy="2418128"/>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DBC2B33A-BE9C-E7D4-E38A-A119B16FCCA1}"/>
              </a:ext>
            </a:extLst>
          </p:cNvPr>
          <p:cNvPicPr>
            <a:picLocks noChangeAspect="1"/>
          </p:cNvPicPr>
          <p:nvPr/>
        </p:nvPicPr>
        <p:blipFill>
          <a:blip r:embed="rId5"/>
          <a:stretch>
            <a:fillRect/>
          </a:stretch>
        </p:blipFill>
        <p:spPr>
          <a:xfrm>
            <a:off x="384175" y="4174690"/>
            <a:ext cx="5310880" cy="142087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09F28B6-28F7-41E4-E59E-5BDB0B3D02FF}"/>
              </a:ext>
            </a:extLst>
          </p:cNvPr>
          <p:cNvPicPr>
            <a:picLocks noChangeAspect="1"/>
          </p:cNvPicPr>
          <p:nvPr/>
        </p:nvPicPr>
        <p:blipFill>
          <a:blip r:embed="rId6"/>
          <a:stretch>
            <a:fillRect/>
          </a:stretch>
        </p:blipFill>
        <p:spPr>
          <a:xfrm>
            <a:off x="6404850" y="4147450"/>
            <a:ext cx="5310880" cy="144812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12" name="Arrow: Up 11">
            <a:extLst>
              <a:ext uri="{FF2B5EF4-FFF2-40B4-BE49-F238E27FC236}">
                <a16:creationId xmlns:a16="http://schemas.microsoft.com/office/drawing/2014/main" id="{79FC63BC-8097-1873-2600-AA163BF13CF5}"/>
              </a:ext>
            </a:extLst>
          </p:cNvPr>
          <p:cNvSpPr/>
          <p:nvPr/>
        </p:nvSpPr>
        <p:spPr>
          <a:xfrm>
            <a:off x="2411804" y="3424701"/>
            <a:ext cx="883715" cy="695506"/>
          </a:xfrm>
          <a:prstGeom prst="up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Arrow: Up 13">
            <a:extLst>
              <a:ext uri="{FF2B5EF4-FFF2-40B4-BE49-F238E27FC236}">
                <a16:creationId xmlns:a16="http://schemas.microsoft.com/office/drawing/2014/main" id="{8BD3D22B-7D2F-3AC4-B6F5-12E06AEC9036}"/>
              </a:ext>
            </a:extLst>
          </p:cNvPr>
          <p:cNvSpPr/>
          <p:nvPr/>
        </p:nvSpPr>
        <p:spPr>
          <a:xfrm>
            <a:off x="8652027" y="3395210"/>
            <a:ext cx="883715" cy="695506"/>
          </a:xfrm>
          <a:prstGeom prst="upArrow">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6614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BA4E25F7-D74C-8F63-95C7-FEDCB901908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2E9E963-6900-D0DC-640C-8916C2D6BA3E}"/>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3.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ACD33FFB-F832-CAAE-2983-9D0C9604B8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6B86180E-E7F7-DF68-AD3F-67FF6A83D588}"/>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050B2EA1-805E-0ACD-23B1-118F4E48FB2B}"/>
              </a:ext>
            </a:extLst>
          </p:cNvPr>
          <p:cNvGrpSpPr/>
          <p:nvPr/>
        </p:nvGrpSpPr>
        <p:grpSpPr>
          <a:xfrm>
            <a:off x="69850" y="916995"/>
            <a:ext cx="12002215" cy="5237846"/>
            <a:chOff x="170554" y="787685"/>
            <a:chExt cx="11901290" cy="3687795"/>
          </a:xfrm>
        </p:grpSpPr>
        <p:grpSp>
          <p:nvGrpSpPr>
            <p:cNvPr id="10" name="Group 9">
              <a:extLst>
                <a:ext uri="{FF2B5EF4-FFF2-40B4-BE49-F238E27FC236}">
                  <a16:creationId xmlns:a16="http://schemas.microsoft.com/office/drawing/2014/main" id="{F9A0900E-3DA5-C463-D056-FBF3B3B6CA1A}"/>
                </a:ext>
              </a:extLst>
            </p:cNvPr>
            <p:cNvGrpSpPr/>
            <p:nvPr/>
          </p:nvGrpSpPr>
          <p:grpSpPr>
            <a:xfrm>
              <a:off x="170554" y="787685"/>
              <a:ext cx="11901290" cy="3687795"/>
              <a:chOff x="539419" y="1183593"/>
              <a:chExt cx="11646202" cy="1434356"/>
            </a:xfrm>
          </p:grpSpPr>
          <p:sp>
            <p:nvSpPr>
              <p:cNvPr id="13" name="Content Placeholder 2">
                <a:extLst>
                  <a:ext uri="{FF2B5EF4-FFF2-40B4-BE49-F238E27FC236}">
                    <a16:creationId xmlns:a16="http://schemas.microsoft.com/office/drawing/2014/main" id="{A4871442-CFE7-C2C2-68F3-2372BD64C3D5}"/>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B9EC302-BEA3-1DF4-233E-39D412ED533A}"/>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FD06BAE3-9B71-DE64-AD2D-02CC28F46DC0}"/>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7" name="TextBox 6">
            <a:extLst>
              <a:ext uri="{FF2B5EF4-FFF2-40B4-BE49-F238E27FC236}">
                <a16:creationId xmlns:a16="http://schemas.microsoft.com/office/drawing/2014/main" id="{0C6C957B-7443-ACD7-51EC-C1A5FF79DAA9}"/>
              </a:ext>
            </a:extLst>
          </p:cNvPr>
          <p:cNvSpPr txBox="1"/>
          <p:nvPr/>
        </p:nvSpPr>
        <p:spPr>
          <a:xfrm>
            <a:off x="92853" y="1748569"/>
            <a:ext cx="12002214" cy="4201150"/>
          </a:xfrm>
          <a:prstGeom prst="rect">
            <a:avLst/>
          </a:prstGeom>
          <a:noFill/>
        </p:spPr>
        <p:txBody>
          <a:bodyPr wrap="square">
            <a:spAutoFit/>
          </a:bodyPr>
          <a:lstStyle>
            <a:defPPr>
              <a:defRPr lang="vi-VN"/>
            </a:defPPr>
            <a:lvl1pPr>
              <a:spcBef>
                <a:spcPts val="600"/>
              </a:spcBef>
              <a:spcAft>
                <a:spcPts val="600"/>
              </a:spcAft>
              <a:buNone/>
              <a:defRPr sz="2400" b="1" i="0" u="none" strike="noStrike">
                <a:solidFill>
                  <a:srgbClr val="002060"/>
                </a:solidFill>
                <a:effectLst/>
                <a:latin typeface="Bahnschrift Condensed" panose="020B0502040204020203" pitchFamily="34" charset="0"/>
              </a:defRPr>
            </a:lvl1pPr>
          </a:lstStyle>
          <a:p>
            <a:r>
              <a:rPr lang="vi-VN" dirty="0"/>
              <a:t>Tiêu chuẩn 12: Nâng cao chất lượng</a:t>
            </a:r>
          </a:p>
          <a:p>
            <a:pPr>
              <a:spcBef>
                <a:spcPts val="1200"/>
              </a:spcBef>
              <a:spcAft>
                <a:spcPts val="1200"/>
              </a:spcAft>
            </a:pPr>
            <a:r>
              <a:rPr lang="vi-VN" dirty="0">
                <a:solidFill>
                  <a:schemeClr val="accent5">
                    <a:lumMod val="75000"/>
                  </a:schemeClr>
                </a:solidFill>
              </a:rPr>
              <a:t>Tiêu chí 12.2: </a:t>
            </a:r>
            <a:r>
              <a:rPr lang="vi-VN" b="0" dirty="0">
                <a:solidFill>
                  <a:schemeClr val="tx1"/>
                </a:solidFill>
              </a:rPr>
              <a:t>Các tiêu chí </a:t>
            </a:r>
            <a:r>
              <a:rPr lang="vi-VN" b="0" dirty="0">
                <a:solidFill>
                  <a:srgbClr val="0000FF"/>
                </a:solidFill>
              </a:rPr>
              <a:t>lựa chọn đối tác, các thông tin so chuẩn và đối sánh </a:t>
            </a:r>
            <a:r>
              <a:rPr lang="vi-VN" b="0" dirty="0">
                <a:solidFill>
                  <a:schemeClr val="tx1"/>
                </a:solidFill>
              </a:rPr>
              <a:t>để nâng cao chất lượng hoạt động được thiết lập.</a:t>
            </a:r>
          </a:p>
          <a:p>
            <a:pPr>
              <a:spcBef>
                <a:spcPts val="1200"/>
              </a:spcBef>
              <a:spcAft>
                <a:spcPts val="1200"/>
              </a:spcAft>
            </a:pPr>
            <a:r>
              <a:rPr lang="vi-VN" dirty="0">
                <a:solidFill>
                  <a:schemeClr val="accent5">
                    <a:lumMod val="75000"/>
                  </a:schemeClr>
                </a:solidFill>
              </a:rPr>
              <a:t>Tiêu chí 12.3: </a:t>
            </a:r>
            <a:r>
              <a:rPr lang="vi-VN" b="0" dirty="0">
                <a:solidFill>
                  <a:schemeClr val="tx1"/>
                </a:solidFill>
              </a:rPr>
              <a:t>Thực hiện việc </a:t>
            </a:r>
            <a:r>
              <a:rPr lang="vi-VN" b="0" dirty="0">
                <a:solidFill>
                  <a:srgbClr val="0000FF"/>
                </a:solidFill>
              </a:rPr>
              <a:t>so chuẩn và đối sánh </a:t>
            </a:r>
            <a:r>
              <a:rPr lang="vi-VN" b="0" dirty="0">
                <a:solidFill>
                  <a:schemeClr val="tx1"/>
                </a:solidFill>
              </a:rPr>
              <a:t>nhằm tăng cường các hoạt động đảm bảo chất lượng và khuyến khích đổi mới, sáng tạo.</a:t>
            </a:r>
          </a:p>
          <a:p>
            <a:pPr>
              <a:spcBef>
                <a:spcPts val="1200"/>
              </a:spcBef>
              <a:spcAft>
                <a:spcPts val="1200"/>
              </a:spcAft>
            </a:pPr>
            <a:r>
              <a:rPr lang="vi-VN" dirty="0">
                <a:solidFill>
                  <a:schemeClr val="accent5">
                    <a:lumMod val="75000"/>
                  </a:schemeClr>
                </a:solidFill>
              </a:rPr>
              <a:t>Tiêu chí 12.4</a:t>
            </a:r>
            <a:r>
              <a:rPr lang="vi-VN" b="0" dirty="0">
                <a:solidFill>
                  <a:schemeClr val="tx1"/>
                </a:solidFill>
              </a:rPr>
              <a:t>: Quy trình </a:t>
            </a:r>
            <a:r>
              <a:rPr lang="vi-VN" b="0" dirty="0">
                <a:solidFill>
                  <a:srgbClr val="0000FF"/>
                </a:solidFill>
              </a:rPr>
              <a:t>lựa chọn, sử dụng các thông tin so chuẩn và đối sánh</a:t>
            </a:r>
            <a:r>
              <a:rPr lang="vi-VN" b="0" dirty="0">
                <a:solidFill>
                  <a:schemeClr val="tx1"/>
                </a:solidFill>
              </a:rPr>
              <a:t> được rà soát.</a:t>
            </a:r>
          </a:p>
          <a:p>
            <a:pPr>
              <a:spcBef>
                <a:spcPts val="1200"/>
              </a:spcBef>
              <a:spcAft>
                <a:spcPts val="1200"/>
              </a:spcAft>
            </a:pPr>
            <a:r>
              <a:rPr lang="vi-VN" dirty="0">
                <a:solidFill>
                  <a:schemeClr val="accent5">
                    <a:lumMod val="75000"/>
                  </a:schemeClr>
                </a:solidFill>
              </a:rPr>
              <a:t>Tiêu chí 12.5: </a:t>
            </a:r>
            <a:r>
              <a:rPr lang="vi-VN" b="0" dirty="0">
                <a:solidFill>
                  <a:srgbClr val="0000FF"/>
                </a:solidFill>
              </a:rPr>
              <a:t>Quy trình lựa chọn, sử dụng các thông tin so chuẩn và đối sánh </a:t>
            </a:r>
            <a:r>
              <a:rPr lang="vi-VN" b="0" dirty="0">
                <a:solidFill>
                  <a:schemeClr val="tx1"/>
                </a:solidFill>
              </a:rPr>
              <a:t>được cải tiến để liên tục đạt được các kết quả tốt nhất trong đào tạo, nghiên cứu khoa học và phục vụ cộng đồng.</a:t>
            </a:r>
          </a:p>
        </p:txBody>
      </p:sp>
    </p:spTree>
    <p:extLst>
      <p:ext uri="{BB962C8B-B14F-4D97-AF65-F5344CB8AC3E}">
        <p14:creationId xmlns:p14="http://schemas.microsoft.com/office/powerpoint/2010/main" val="2731658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2</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GIỚI</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THIỆU</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KẾT</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QUẢ</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XẾP</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HẠNG</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CTĐT</a:t>
            </a:r>
            <a:r>
              <a:rPr lang="en-US" sz="4400" dirty="0">
                <a:latin typeface="Bahnschrift Condensed" panose="020B0502040204020203" pitchFamily="34" charset="0"/>
                <a:cs typeface="Arial" panose="020B0604020202020204" pitchFamily="34" charset="0"/>
              </a:rPr>
              <a:t> THEO QS-2025</a:t>
            </a:r>
          </a:p>
        </p:txBody>
      </p:sp>
    </p:spTree>
    <p:extLst>
      <p:ext uri="{BB962C8B-B14F-4D97-AF65-F5344CB8AC3E}">
        <p14:creationId xmlns:p14="http://schemas.microsoft.com/office/powerpoint/2010/main" val="316886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15C1C7D-3AFB-A452-349C-B45948251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1DCA0-32ED-158D-44CF-3ED272B2E959}"/>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5DE75C2E-22E2-6F08-D93B-3A4FE0B145B8}"/>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GIỚI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THIỆU</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VỀ</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CỦA</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E5EAEFD-2D4A-5E0A-11EA-5B5D7978C5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9FE9AA90-F29D-CFE9-ECF3-1F9359F520CC}"/>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sp>
        <p:nvSpPr>
          <p:cNvPr id="6" name="TextBox 5">
            <a:extLst>
              <a:ext uri="{FF2B5EF4-FFF2-40B4-BE49-F238E27FC236}">
                <a16:creationId xmlns:a16="http://schemas.microsoft.com/office/drawing/2014/main" id="{56507E92-F538-B268-4C48-27C5FAD2DCF6}"/>
              </a:ext>
            </a:extLst>
          </p:cNvPr>
          <p:cNvSpPr txBox="1"/>
          <p:nvPr/>
        </p:nvSpPr>
        <p:spPr>
          <a:xfrm>
            <a:off x="115639" y="1218537"/>
            <a:ext cx="4222992" cy="484632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defPPr>
              <a:defRPr lang="vi-VN"/>
            </a:defPPr>
            <a:lvl1pPr algn="just">
              <a:lnSpc>
                <a:spcPct val="130000"/>
              </a:lnSpc>
              <a:spcBef>
                <a:spcPts val="600"/>
              </a:spcBef>
              <a:spcAft>
                <a:spcPts val="600"/>
              </a:spcAft>
              <a:defRPr sz="2400" b="1">
                <a:solidFill>
                  <a:srgbClr val="002060"/>
                </a:solidFill>
                <a:latin typeface="Bahnschrift Condensed" panose="020B0502040204020203"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endParaRPr lang="en-US" sz="1000" dirty="0">
              <a:solidFill>
                <a:srgbClr val="0000FF"/>
              </a:solidFill>
            </a:endParaRPr>
          </a:p>
          <a:p>
            <a:pPr algn="ctr"/>
            <a:r>
              <a:rPr lang="vi-VN" dirty="0">
                <a:solidFill>
                  <a:srgbClr val="0000FF"/>
                </a:solidFill>
              </a:rPr>
              <a:t>Bảng xếp hạng bao gồm hơn </a:t>
            </a:r>
            <a:r>
              <a:rPr lang="vi-VN" dirty="0">
                <a:solidFill>
                  <a:srgbClr val="FF0000"/>
                </a:solidFill>
              </a:rPr>
              <a:t>50</a:t>
            </a:r>
            <a:r>
              <a:rPr lang="vi-VN" dirty="0">
                <a:solidFill>
                  <a:srgbClr val="0000FF"/>
                </a:solidFill>
              </a:rPr>
              <a:t> chuyên ngành hẹp thuộc </a:t>
            </a:r>
            <a:r>
              <a:rPr lang="en-US" dirty="0">
                <a:solidFill>
                  <a:srgbClr val="FF0000"/>
                </a:solidFill>
              </a:rPr>
              <a:t>5</a:t>
            </a:r>
            <a:r>
              <a:rPr lang="en-US" dirty="0">
                <a:solidFill>
                  <a:srgbClr val="0000FF"/>
                </a:solidFill>
              </a:rPr>
              <a:t> </a:t>
            </a:r>
            <a:r>
              <a:rPr lang="vi-VN" dirty="0">
                <a:solidFill>
                  <a:srgbClr val="0000FF"/>
                </a:solidFill>
              </a:rPr>
              <a:t>lĩnh vực </a:t>
            </a:r>
            <a:r>
              <a:rPr lang="en-US" dirty="0" err="1">
                <a:solidFill>
                  <a:srgbClr val="0000FF"/>
                </a:solidFill>
              </a:rPr>
              <a:t>đào</a:t>
            </a:r>
            <a:r>
              <a:rPr lang="en-US" dirty="0">
                <a:solidFill>
                  <a:srgbClr val="0000FF"/>
                </a:solidFill>
              </a:rPr>
              <a:t> </a:t>
            </a:r>
            <a:r>
              <a:rPr lang="en-US" dirty="0" err="1">
                <a:solidFill>
                  <a:srgbClr val="0000FF"/>
                </a:solidFill>
              </a:rPr>
              <a:t>tạo</a:t>
            </a:r>
            <a:r>
              <a:rPr lang="vi-VN" dirty="0">
                <a:solidFill>
                  <a:srgbClr val="0000FF"/>
                </a:solidFill>
              </a:rPr>
              <a:t>:</a:t>
            </a:r>
          </a:p>
          <a:p>
            <a:pPr marL="342900" indent="-342900">
              <a:buFont typeface="Wingdings" panose="05000000000000000000" pitchFamily="2" charset="2"/>
              <a:buChar char="v"/>
            </a:pPr>
            <a:r>
              <a:rPr lang="vi-VN" dirty="0"/>
              <a:t>Kỹ thuật và Công nghệ</a:t>
            </a:r>
            <a:endParaRPr lang="en-US" dirty="0"/>
          </a:p>
          <a:p>
            <a:pPr marL="342900" indent="-342900">
              <a:buFont typeface="Wingdings" panose="05000000000000000000" pitchFamily="2" charset="2"/>
              <a:buChar char="v"/>
            </a:pPr>
            <a:r>
              <a:rPr lang="vi-VN" dirty="0"/>
              <a:t>Khoa học tự nhiên</a:t>
            </a:r>
            <a:endParaRPr lang="en-US" dirty="0"/>
          </a:p>
          <a:p>
            <a:pPr marL="342900" indent="-342900">
              <a:buFont typeface="Wingdings" panose="05000000000000000000" pitchFamily="2" charset="2"/>
              <a:buChar char="v"/>
            </a:pPr>
            <a:r>
              <a:rPr lang="vi-VN" dirty="0"/>
              <a:t>Khoa học sự sống và Y học</a:t>
            </a:r>
            <a:endParaRPr lang="en-US" dirty="0"/>
          </a:p>
          <a:p>
            <a:pPr marL="342900" indent="-342900">
              <a:buFont typeface="Wingdings" panose="05000000000000000000" pitchFamily="2" charset="2"/>
              <a:buChar char="v"/>
            </a:pPr>
            <a:r>
              <a:rPr lang="vi-VN" dirty="0"/>
              <a:t>Nghệ thuật và Nhân văn</a:t>
            </a:r>
            <a:endParaRPr lang="en-US" dirty="0"/>
          </a:p>
          <a:p>
            <a:pPr marL="342900" indent="-342900">
              <a:buFont typeface="Wingdings" panose="05000000000000000000" pitchFamily="2" charset="2"/>
              <a:buChar char="v"/>
            </a:pPr>
            <a:r>
              <a:rPr lang="vi-VN" dirty="0"/>
              <a:t>Khoa học xã hội và quản lý</a:t>
            </a:r>
          </a:p>
        </p:txBody>
      </p:sp>
      <p:grpSp>
        <p:nvGrpSpPr>
          <p:cNvPr id="22" name="Group 21">
            <a:extLst>
              <a:ext uri="{FF2B5EF4-FFF2-40B4-BE49-F238E27FC236}">
                <a16:creationId xmlns:a16="http://schemas.microsoft.com/office/drawing/2014/main" id="{8550B944-7B5E-9955-0C8A-4BCD5FBEBFC2}"/>
              </a:ext>
            </a:extLst>
          </p:cNvPr>
          <p:cNvGrpSpPr/>
          <p:nvPr/>
        </p:nvGrpSpPr>
        <p:grpSpPr>
          <a:xfrm>
            <a:off x="5197047" y="702433"/>
            <a:ext cx="6163478" cy="1034292"/>
            <a:chOff x="5961052" y="402166"/>
            <a:chExt cx="6163478" cy="1873364"/>
          </a:xfrm>
        </p:grpSpPr>
        <p:sp>
          <p:nvSpPr>
            <p:cNvPr id="12" name="Rectangle 11">
              <a:extLst>
                <a:ext uri="{FF2B5EF4-FFF2-40B4-BE49-F238E27FC236}">
                  <a16:creationId xmlns:a16="http://schemas.microsoft.com/office/drawing/2014/main" id="{37879CE6-874A-FD3A-46CC-B396B27438CE}"/>
                </a:ext>
              </a:extLst>
            </p:cNvPr>
            <p:cNvSpPr/>
            <p:nvPr/>
          </p:nvSpPr>
          <p:spPr>
            <a:xfrm>
              <a:off x="5961052" y="915191"/>
              <a:ext cx="6114612" cy="1360339"/>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18" name="TextBox 17">
              <a:extLst>
                <a:ext uri="{FF2B5EF4-FFF2-40B4-BE49-F238E27FC236}">
                  <a16:creationId xmlns:a16="http://schemas.microsoft.com/office/drawing/2014/main" id="{B2385DFA-A0C2-1AF9-3A9D-0AC426BF1EEA}"/>
                </a:ext>
              </a:extLst>
            </p:cNvPr>
            <p:cNvSpPr txBox="1"/>
            <p:nvPr/>
          </p:nvSpPr>
          <p:spPr>
            <a:xfrm>
              <a:off x="5961052" y="1338970"/>
              <a:ext cx="6163478" cy="693285"/>
            </a:xfrm>
            <a:prstGeom prst="rect">
              <a:avLst/>
            </a:prstGeom>
            <a:noFill/>
          </p:spPr>
          <p:txBody>
            <a:bodyPr wrap="square">
              <a:spAutoFit/>
            </a:bodyPr>
            <a:lstStyle/>
            <a:p>
              <a:pPr algn="just">
                <a:lnSpc>
                  <a:spcPct val="130000"/>
                </a:lnSpc>
                <a:spcBef>
                  <a:spcPts val="600"/>
                </a:spcBef>
                <a:spcAft>
                  <a:spcPts val="600"/>
                </a:spcAft>
              </a:pPr>
              <a:r>
                <a:rPr lang="vi-VN" sz="2000" b="1" dirty="0">
                  <a:solidFill>
                    <a:srgbClr val="002060"/>
                  </a:solidFill>
                  <a:latin typeface="Bahnschrift Condensed" panose="020B0502040204020203" pitchFamily="34" charset="0"/>
                </a:rPr>
                <a:t>Dựa trên phản hồi từ </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nhà</a:t>
              </a:r>
              <a:r>
                <a:rPr lang="en-US" sz="2000" b="1" dirty="0">
                  <a:solidFill>
                    <a:srgbClr val="002060"/>
                  </a:solidFill>
                  <a:latin typeface="Bahnschrift Condensed" panose="020B0502040204020203" pitchFamily="34" charset="0"/>
                </a:rPr>
                <a:t> khoa </a:t>
              </a:r>
              <a:r>
                <a:rPr lang="en-US" sz="2000" b="1" dirty="0" err="1">
                  <a:solidFill>
                    <a:srgbClr val="002060"/>
                  </a:solidFill>
                  <a:latin typeface="Bahnschrift Condensed" panose="020B0502040204020203" pitchFamily="34" charset="0"/>
                </a:rPr>
                <a:t>học</a:t>
              </a:r>
              <a:r>
                <a:rPr lang="en-US" sz="2000" b="1" dirty="0">
                  <a:solidFill>
                    <a:srgbClr val="002060"/>
                  </a:solidFill>
                  <a:latin typeface="Bahnschrift Condensed" panose="020B0502040204020203" pitchFamily="34" charset="0"/>
                </a:rPr>
                <a:t> </a:t>
              </a:r>
              <a:r>
                <a:rPr lang="vi-VN" sz="2000" b="1" dirty="0">
                  <a:solidFill>
                    <a:srgbClr val="002060"/>
                  </a:solidFill>
                  <a:latin typeface="Bahnschrift Condensed" panose="020B0502040204020203" pitchFamily="34" charset="0"/>
                </a:rPr>
                <a:t>theo lĩnh vực chuyên môn hẹp.</a:t>
              </a:r>
              <a:endParaRPr lang="en-US" sz="2000" b="1" dirty="0">
                <a:solidFill>
                  <a:srgbClr val="002060"/>
                </a:solidFill>
                <a:latin typeface="Bahnschrift Condensed" panose="020B0502040204020203" pitchFamily="34" charset="0"/>
              </a:endParaRPr>
            </a:p>
          </p:txBody>
        </p:sp>
        <p:sp>
          <p:nvSpPr>
            <p:cNvPr id="19" name="Rectangle 18">
              <a:extLst>
                <a:ext uri="{FF2B5EF4-FFF2-40B4-BE49-F238E27FC236}">
                  <a16:creationId xmlns:a16="http://schemas.microsoft.com/office/drawing/2014/main" id="{0CD174BB-7EDA-1010-0F23-ADD4568CCDDF}"/>
                </a:ext>
              </a:extLst>
            </p:cNvPr>
            <p:cNvSpPr/>
            <p:nvPr/>
          </p:nvSpPr>
          <p:spPr>
            <a:xfrm>
              <a:off x="7414601" y="402166"/>
              <a:ext cx="3395974" cy="730066"/>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UY </a:t>
              </a:r>
              <a:r>
                <a:rPr lang="en-US" sz="2400" b="1" i="0" dirty="0" err="1">
                  <a:solidFill>
                    <a:schemeClr val="bg1"/>
                  </a:solidFill>
                  <a:effectLst/>
                  <a:latin typeface="Bahnschrift Condensed" panose="020B0502040204020203" pitchFamily="34" charset="0"/>
                </a:rPr>
                <a:t>TÍN</a:t>
              </a:r>
              <a:r>
                <a:rPr lang="en-US" sz="2400" b="1" i="0" dirty="0">
                  <a:solidFill>
                    <a:schemeClr val="bg1"/>
                  </a:solidFill>
                  <a:effectLst/>
                  <a:latin typeface="Bahnschrift Condensed" panose="020B0502040204020203" pitchFamily="34" charset="0"/>
                </a:rPr>
                <a:t> HỌC </a:t>
              </a:r>
              <a:r>
                <a:rPr lang="en-US" sz="2400" b="1" i="0" dirty="0" err="1">
                  <a:solidFill>
                    <a:schemeClr val="bg1"/>
                  </a:solidFill>
                  <a:effectLst/>
                  <a:latin typeface="Bahnschrift Condensed" panose="020B0502040204020203" pitchFamily="34" charset="0"/>
                </a:rPr>
                <a:t>THUẬT</a:t>
              </a:r>
              <a:endParaRPr lang="en-US" sz="2400" b="1" dirty="0">
                <a:solidFill>
                  <a:schemeClr val="bg1"/>
                </a:solidFill>
                <a:latin typeface="Bahnschrift Condensed" panose="020B0502040204020203" pitchFamily="34" charset="0"/>
              </a:endParaRPr>
            </a:p>
          </p:txBody>
        </p:sp>
      </p:grpSp>
      <p:grpSp>
        <p:nvGrpSpPr>
          <p:cNvPr id="24" name="Group 23">
            <a:extLst>
              <a:ext uri="{FF2B5EF4-FFF2-40B4-BE49-F238E27FC236}">
                <a16:creationId xmlns:a16="http://schemas.microsoft.com/office/drawing/2014/main" id="{E75A4403-5BBF-89B2-8669-391AF6ABE211}"/>
              </a:ext>
            </a:extLst>
          </p:cNvPr>
          <p:cNvGrpSpPr/>
          <p:nvPr/>
        </p:nvGrpSpPr>
        <p:grpSpPr>
          <a:xfrm>
            <a:off x="5197047" y="1929110"/>
            <a:ext cx="6285957" cy="998440"/>
            <a:chOff x="6149514" y="391910"/>
            <a:chExt cx="5926149" cy="1883620"/>
          </a:xfrm>
        </p:grpSpPr>
        <p:sp>
          <p:nvSpPr>
            <p:cNvPr id="25" name="Rectangle 24">
              <a:extLst>
                <a:ext uri="{FF2B5EF4-FFF2-40B4-BE49-F238E27FC236}">
                  <a16:creationId xmlns:a16="http://schemas.microsoft.com/office/drawing/2014/main" id="{E78EC4D5-1689-CDFF-E9CE-F15009F27D9E}"/>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26" name="TextBox 25">
              <a:extLst>
                <a:ext uri="{FF2B5EF4-FFF2-40B4-BE49-F238E27FC236}">
                  <a16:creationId xmlns:a16="http://schemas.microsoft.com/office/drawing/2014/main" id="{C77CB7B9-23DF-F047-D6C6-9681D6D3D706}"/>
                </a:ext>
              </a:extLst>
            </p:cNvPr>
            <p:cNvSpPr txBox="1"/>
            <p:nvPr/>
          </p:nvSpPr>
          <p:spPr>
            <a:xfrm>
              <a:off x="6226293" y="1186631"/>
              <a:ext cx="5849369" cy="785737"/>
            </a:xfrm>
            <a:prstGeom prst="rect">
              <a:avLst/>
            </a:prstGeom>
            <a:noFill/>
          </p:spPr>
          <p:txBody>
            <a:bodyPr wrap="square">
              <a:spAutoFit/>
            </a:bodyPr>
            <a:lstStyle/>
            <a:p>
              <a:pPr algn="ctr">
                <a:lnSpc>
                  <a:spcPct val="130000"/>
                </a:lnSpc>
                <a:spcBef>
                  <a:spcPts val="600"/>
                </a:spcBef>
                <a:spcAft>
                  <a:spcPts val="600"/>
                </a:spcAft>
              </a:pPr>
              <a:r>
                <a:rPr lang="en-US" sz="2000" b="1" dirty="0">
                  <a:solidFill>
                    <a:srgbClr val="002060"/>
                  </a:solidFill>
                  <a:latin typeface="Bahnschrift Condensed" panose="020B0502040204020203" pitchFamily="34" charset="0"/>
                </a:rPr>
                <a:t>K</a:t>
              </a:r>
              <a:r>
                <a:rPr lang="vi-VN" sz="2000" b="1" dirty="0">
                  <a:solidFill>
                    <a:srgbClr val="002060"/>
                  </a:solidFill>
                  <a:latin typeface="Bahnschrift Condensed" panose="020B0502040204020203" pitchFamily="34" charset="0"/>
                </a:rPr>
                <a:t>hảo sát của các nhà tuyển dụng </a:t>
              </a:r>
              <a:r>
                <a:rPr lang="en-US" sz="2000" b="1" dirty="0">
                  <a:solidFill>
                    <a:srgbClr val="002060"/>
                  </a:solidFill>
                  <a:latin typeface="Bahnschrift Condensed" panose="020B0502040204020203" pitchFamily="34" charset="0"/>
                </a:rPr>
                <a:t>NH </a:t>
              </a:r>
              <a:r>
                <a:rPr lang="vi-VN" sz="2000" b="1" dirty="0">
                  <a:solidFill>
                    <a:srgbClr val="002060"/>
                  </a:solidFill>
                  <a:latin typeface="Bahnschrift Condensed" panose="020B0502040204020203" pitchFamily="34" charset="0"/>
                </a:rPr>
                <a:t>tốt nghiệp</a:t>
              </a:r>
              <a:endParaRPr lang="en-US" sz="2000" b="1" dirty="0">
                <a:solidFill>
                  <a:srgbClr val="002060"/>
                </a:solidFill>
                <a:latin typeface="Bahnschrift Condensed" panose="020B0502040204020203" pitchFamily="34" charset="0"/>
              </a:endParaRPr>
            </a:p>
          </p:txBody>
        </p:sp>
        <p:sp>
          <p:nvSpPr>
            <p:cNvPr id="27" name="Rectangle 26">
              <a:extLst>
                <a:ext uri="{FF2B5EF4-FFF2-40B4-BE49-F238E27FC236}">
                  <a16:creationId xmlns:a16="http://schemas.microsoft.com/office/drawing/2014/main" id="{67C6E425-45EE-DD99-C2C3-07B18B61DD8C}"/>
                </a:ext>
              </a:extLst>
            </p:cNvPr>
            <p:cNvSpPr/>
            <p:nvPr/>
          </p:nvSpPr>
          <p:spPr>
            <a:xfrm>
              <a:off x="7414601" y="391910"/>
              <a:ext cx="3395974" cy="740324"/>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UY </a:t>
              </a:r>
              <a:r>
                <a:rPr lang="en-US" sz="2400" b="1" i="0" dirty="0" err="1">
                  <a:solidFill>
                    <a:schemeClr val="bg1"/>
                  </a:solidFill>
                  <a:effectLst/>
                  <a:latin typeface="Bahnschrift Condensed" panose="020B0502040204020203" pitchFamily="34" charset="0"/>
                </a:rPr>
                <a:t>TÍN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TUYỂN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DỤNG</a:t>
              </a:r>
              <a:endParaRPr lang="en-US" sz="2400" b="1" dirty="0">
                <a:solidFill>
                  <a:schemeClr val="bg1"/>
                </a:solidFill>
                <a:latin typeface="Bahnschrift Condensed" panose="020B0502040204020203" pitchFamily="34" charset="0"/>
              </a:endParaRPr>
            </a:p>
          </p:txBody>
        </p:sp>
      </p:grpSp>
      <p:grpSp>
        <p:nvGrpSpPr>
          <p:cNvPr id="37" name="Group 36">
            <a:extLst>
              <a:ext uri="{FF2B5EF4-FFF2-40B4-BE49-F238E27FC236}">
                <a16:creationId xmlns:a16="http://schemas.microsoft.com/office/drawing/2014/main" id="{5235CDEE-AA4E-FF35-49CA-727FA195FCEF}"/>
              </a:ext>
            </a:extLst>
          </p:cNvPr>
          <p:cNvGrpSpPr/>
          <p:nvPr/>
        </p:nvGrpSpPr>
        <p:grpSpPr>
          <a:xfrm>
            <a:off x="5151172" y="3118028"/>
            <a:ext cx="6352688" cy="889093"/>
            <a:chOff x="5646940" y="3429000"/>
            <a:chExt cx="6352688" cy="852704"/>
          </a:xfrm>
        </p:grpSpPr>
        <p:sp>
          <p:nvSpPr>
            <p:cNvPr id="29" name="Rectangle 28">
              <a:extLst>
                <a:ext uri="{FF2B5EF4-FFF2-40B4-BE49-F238E27FC236}">
                  <a16:creationId xmlns:a16="http://schemas.microsoft.com/office/drawing/2014/main" id="{56D1FE47-BB18-880F-DFAB-1D7E47C65AEB}"/>
                </a:ext>
              </a:extLst>
            </p:cNvPr>
            <p:cNvSpPr/>
            <p:nvPr/>
          </p:nvSpPr>
          <p:spPr>
            <a:xfrm>
              <a:off x="5646940" y="3658185"/>
              <a:ext cx="6337982" cy="623519"/>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31" name="TextBox 30">
              <a:extLst>
                <a:ext uri="{FF2B5EF4-FFF2-40B4-BE49-F238E27FC236}">
                  <a16:creationId xmlns:a16="http://schemas.microsoft.com/office/drawing/2014/main" id="{953ABC3B-00DE-789F-0409-AE74F489A801}"/>
                </a:ext>
              </a:extLst>
            </p:cNvPr>
            <p:cNvSpPr txBox="1"/>
            <p:nvPr/>
          </p:nvSpPr>
          <p:spPr>
            <a:xfrm>
              <a:off x="5743762" y="3800133"/>
              <a:ext cx="6255866" cy="314240"/>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Tổ</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chức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lấy</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dữ</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liệu</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từ</a:t>
              </a:r>
              <a:r>
                <a:rPr lang="en-US" sz="2000" b="1" dirty="0">
                  <a:solidFill>
                    <a:srgbClr val="002060"/>
                  </a:solidFill>
                  <a:latin typeface="Bahnschrift Condensed" panose="020B0502040204020203" pitchFamily="34" charset="0"/>
                </a:rPr>
                <a:t>  </a:t>
              </a:r>
              <a:r>
                <a:rPr lang="en-US" sz="2000" b="0" i="0" u="none" strike="noStrike" dirty="0">
                  <a:solidFill>
                    <a:srgbClr val="0A66C2"/>
                  </a:solidFill>
                  <a:effectLst/>
                  <a:latin typeface="Bahnschrift Condensed" panose="020B0502040204020203" pitchFamily="34" charset="0"/>
                  <a:hlinkClick r:id="rId4"/>
                </a:rPr>
                <a:t>Elsevier Scopus</a:t>
              </a:r>
              <a:r>
                <a:rPr lang="en-US" sz="2000" b="0" i="0" dirty="0">
                  <a:solidFill>
                    <a:srgbClr val="1D1D1B"/>
                  </a:solidFill>
                  <a:effectLst/>
                  <a:latin typeface="Bahnschrift Condensed" panose="020B0502040204020203" pitchFamily="34" charset="0"/>
                </a:rPr>
                <a:t> </a:t>
              </a:r>
              <a:endParaRPr lang="en-US" sz="2000" b="1" dirty="0">
                <a:solidFill>
                  <a:srgbClr val="002060"/>
                </a:solidFill>
                <a:latin typeface="Bahnschrift Condensed" panose="020B0502040204020203" pitchFamily="34" charset="0"/>
              </a:endParaRPr>
            </a:p>
          </p:txBody>
        </p:sp>
        <p:sp>
          <p:nvSpPr>
            <p:cNvPr id="32" name="Rectangle 31">
              <a:extLst>
                <a:ext uri="{FF2B5EF4-FFF2-40B4-BE49-F238E27FC236}">
                  <a16:creationId xmlns:a16="http://schemas.microsoft.com/office/drawing/2014/main" id="{D1988EC9-A20D-1731-D5FB-C928C6FF7D5D}"/>
                </a:ext>
              </a:extLst>
            </p:cNvPr>
            <p:cNvSpPr/>
            <p:nvPr/>
          </p:nvSpPr>
          <p:spPr>
            <a:xfrm>
              <a:off x="6999943" y="3429000"/>
              <a:ext cx="3631975" cy="395797"/>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CHỈ</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TRÍCH</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DẪN</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BÀI</a:t>
              </a:r>
              <a:r>
                <a:rPr lang="en-US" sz="2400" b="1" i="0" dirty="0">
                  <a:solidFill>
                    <a:schemeClr val="bg1"/>
                  </a:solidFill>
                  <a:effectLst/>
                  <a:latin typeface="Bahnschrift Condensed" panose="020B0502040204020203" pitchFamily="34" charset="0"/>
                </a:rPr>
                <a:t> BÁO</a:t>
              </a:r>
              <a:endParaRPr lang="en-US" sz="2400" b="1" dirty="0">
                <a:solidFill>
                  <a:schemeClr val="bg1"/>
                </a:solidFill>
                <a:latin typeface="Bahnschrift Condensed" panose="020B0502040204020203" pitchFamily="34" charset="0"/>
              </a:endParaRPr>
            </a:p>
          </p:txBody>
        </p:sp>
      </p:grpSp>
      <p:grpSp>
        <p:nvGrpSpPr>
          <p:cNvPr id="33" name="Group 32">
            <a:extLst>
              <a:ext uri="{FF2B5EF4-FFF2-40B4-BE49-F238E27FC236}">
                <a16:creationId xmlns:a16="http://schemas.microsoft.com/office/drawing/2014/main" id="{EAC4F06C-DC59-7BFE-E486-F35A6C34453F}"/>
              </a:ext>
            </a:extLst>
          </p:cNvPr>
          <p:cNvGrpSpPr/>
          <p:nvPr/>
        </p:nvGrpSpPr>
        <p:grpSpPr>
          <a:xfrm>
            <a:off x="5165878" y="4246086"/>
            <a:ext cx="6337982" cy="801429"/>
            <a:chOff x="6149514" y="713795"/>
            <a:chExt cx="5926149" cy="1561735"/>
          </a:xfrm>
        </p:grpSpPr>
        <p:sp>
          <p:nvSpPr>
            <p:cNvPr id="34" name="Rectangle 33">
              <a:extLst>
                <a:ext uri="{FF2B5EF4-FFF2-40B4-BE49-F238E27FC236}">
                  <a16:creationId xmlns:a16="http://schemas.microsoft.com/office/drawing/2014/main" id="{D8714CED-1355-73E7-4B3D-B7B8A30A29D2}"/>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35" name="TextBox 34">
              <a:extLst>
                <a:ext uri="{FF2B5EF4-FFF2-40B4-BE49-F238E27FC236}">
                  <a16:creationId xmlns:a16="http://schemas.microsoft.com/office/drawing/2014/main" id="{60046110-9C4D-6361-C99B-91A30451783D}"/>
                </a:ext>
              </a:extLst>
            </p:cNvPr>
            <p:cNvSpPr txBox="1"/>
            <p:nvPr/>
          </p:nvSpPr>
          <p:spPr>
            <a:xfrm>
              <a:off x="6226294" y="1341818"/>
              <a:ext cx="5849369" cy="678643"/>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Thống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kê</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số</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lượng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trích</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dẫn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của</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giảng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viên</a:t>
              </a:r>
              <a:endParaRPr lang="en-US" sz="2000" b="1" dirty="0">
                <a:solidFill>
                  <a:srgbClr val="002060"/>
                </a:solidFill>
                <a:latin typeface="Bahnschrift Condensed" panose="020B0502040204020203" pitchFamily="34" charset="0"/>
              </a:endParaRPr>
            </a:p>
          </p:txBody>
        </p:sp>
        <p:sp>
          <p:nvSpPr>
            <p:cNvPr id="36" name="Rectangle 35">
              <a:extLst>
                <a:ext uri="{FF2B5EF4-FFF2-40B4-BE49-F238E27FC236}">
                  <a16:creationId xmlns:a16="http://schemas.microsoft.com/office/drawing/2014/main" id="{3617D86F-1486-4C59-1864-2500391BE8C2}"/>
                </a:ext>
              </a:extLst>
            </p:cNvPr>
            <p:cNvSpPr/>
            <p:nvPr/>
          </p:nvSpPr>
          <p:spPr>
            <a:xfrm>
              <a:off x="7414601" y="713795"/>
              <a:ext cx="3395974" cy="564893"/>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CHỈ</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SỐ</a:t>
              </a:r>
              <a:r>
                <a:rPr lang="en-US" sz="2400" b="1" dirty="0">
                  <a:solidFill>
                    <a:schemeClr val="bg1"/>
                  </a:solidFill>
                  <a:latin typeface="Bahnschrift Condensed" panose="020B0502040204020203" pitchFamily="34" charset="0"/>
                </a:rPr>
                <a:t> H</a:t>
              </a:r>
            </a:p>
          </p:txBody>
        </p:sp>
      </p:grpSp>
      <p:grpSp>
        <p:nvGrpSpPr>
          <p:cNvPr id="38" name="Group 37">
            <a:extLst>
              <a:ext uri="{FF2B5EF4-FFF2-40B4-BE49-F238E27FC236}">
                <a16:creationId xmlns:a16="http://schemas.microsoft.com/office/drawing/2014/main" id="{83899A68-BBAD-2FCB-DEDD-0D64A3D77BE0}"/>
              </a:ext>
            </a:extLst>
          </p:cNvPr>
          <p:cNvGrpSpPr/>
          <p:nvPr/>
        </p:nvGrpSpPr>
        <p:grpSpPr>
          <a:xfrm>
            <a:off x="5179592" y="5346642"/>
            <a:ext cx="6337982" cy="830120"/>
            <a:chOff x="6149514" y="535801"/>
            <a:chExt cx="5926149" cy="1739729"/>
          </a:xfrm>
        </p:grpSpPr>
        <p:sp>
          <p:nvSpPr>
            <p:cNvPr id="39" name="Rectangle 38">
              <a:extLst>
                <a:ext uri="{FF2B5EF4-FFF2-40B4-BE49-F238E27FC236}">
                  <a16:creationId xmlns:a16="http://schemas.microsoft.com/office/drawing/2014/main" id="{B1CF60DA-72FB-FB53-0F0B-DCD1061668AD}"/>
                </a:ext>
              </a:extLst>
            </p:cNvPr>
            <p:cNvSpPr/>
            <p:nvPr/>
          </p:nvSpPr>
          <p:spPr>
            <a:xfrm>
              <a:off x="6149514" y="915190"/>
              <a:ext cx="5926149" cy="1360340"/>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just">
                <a:lnSpc>
                  <a:spcPct val="130000"/>
                </a:lnSpc>
                <a:spcBef>
                  <a:spcPts val="600"/>
                </a:spcBef>
                <a:spcAft>
                  <a:spcPts val="600"/>
                </a:spcAft>
              </a:pPr>
              <a:endParaRPr lang="en-US" sz="2400" b="1" dirty="0">
                <a:solidFill>
                  <a:srgbClr val="002060"/>
                </a:solidFill>
                <a:latin typeface="Bahnschrift Condensed" panose="020B0502040204020203" pitchFamily="34" charset="0"/>
              </a:endParaRPr>
            </a:p>
          </p:txBody>
        </p:sp>
        <p:sp>
          <p:nvSpPr>
            <p:cNvPr id="40" name="TextBox 39">
              <a:extLst>
                <a:ext uri="{FF2B5EF4-FFF2-40B4-BE49-F238E27FC236}">
                  <a16:creationId xmlns:a16="http://schemas.microsoft.com/office/drawing/2014/main" id="{77AE0077-BA1D-8868-B376-D6F934BA7592}"/>
                </a:ext>
              </a:extLst>
            </p:cNvPr>
            <p:cNvSpPr txBox="1"/>
            <p:nvPr/>
          </p:nvSpPr>
          <p:spPr>
            <a:xfrm>
              <a:off x="6226293" y="1407923"/>
              <a:ext cx="5849369" cy="755764"/>
            </a:xfrm>
            <a:prstGeom prst="rect">
              <a:avLst/>
            </a:prstGeom>
            <a:noFill/>
          </p:spPr>
          <p:txBody>
            <a:bodyPr wrap="square">
              <a:spAutoFit/>
            </a:bodyPr>
            <a:lstStyle/>
            <a:p>
              <a:pPr algn="ctr">
                <a:lnSpc>
                  <a:spcPct val="130000"/>
                </a:lnSpc>
                <a:spcBef>
                  <a:spcPts val="600"/>
                </a:spcBef>
                <a:spcAft>
                  <a:spcPts val="600"/>
                </a:spcAft>
              </a:pPr>
              <a:r>
                <a:rPr lang="en-US" sz="2000" b="1" dirty="0" err="1">
                  <a:solidFill>
                    <a:srgbClr val="002060"/>
                  </a:solidFill>
                  <a:latin typeface="Bahnschrift Condensed" panose="020B0502040204020203" pitchFamily="34" charset="0"/>
                </a:rPr>
                <a:t>Đánh</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giá</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dựa</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trên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các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hợp</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tác</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bền</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vững</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và</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phát</a:t>
              </a:r>
              <a:r>
                <a:rPr lang="en-US" sz="2000" b="1" dirty="0">
                  <a:solidFill>
                    <a:srgbClr val="002060"/>
                  </a:solidFill>
                  <a:latin typeface="Bahnschrift Condensed" panose="020B0502040204020203" pitchFamily="34" charset="0"/>
                </a:rPr>
                <a:t> </a:t>
              </a:r>
              <a:r>
                <a:rPr lang="en-US" sz="2000" b="1" dirty="0" err="1">
                  <a:solidFill>
                    <a:srgbClr val="002060"/>
                  </a:solidFill>
                  <a:latin typeface="Bahnschrift Condensed" panose="020B0502040204020203" pitchFamily="34" charset="0"/>
                </a:rPr>
                <a:t>triển</a:t>
              </a:r>
              <a:endParaRPr lang="en-US" sz="2000" b="1" dirty="0">
                <a:solidFill>
                  <a:srgbClr val="002060"/>
                </a:solidFill>
                <a:latin typeface="Bahnschrift Condensed" panose="020B0502040204020203" pitchFamily="34" charset="0"/>
              </a:endParaRPr>
            </a:p>
          </p:txBody>
        </p:sp>
        <p:sp>
          <p:nvSpPr>
            <p:cNvPr id="41" name="Rectangle 40">
              <a:extLst>
                <a:ext uri="{FF2B5EF4-FFF2-40B4-BE49-F238E27FC236}">
                  <a16:creationId xmlns:a16="http://schemas.microsoft.com/office/drawing/2014/main" id="{6771E7DE-D493-95D7-DE91-44E7DF146C85}"/>
                </a:ext>
              </a:extLst>
            </p:cNvPr>
            <p:cNvSpPr/>
            <p:nvPr/>
          </p:nvSpPr>
          <p:spPr>
            <a:xfrm>
              <a:off x="7414601" y="535801"/>
              <a:ext cx="3395974" cy="742886"/>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Bahnschrift Condensed" panose="020B0502040204020203" pitchFamily="34" charset="0"/>
                </a:rPr>
                <a:t>MẠNG</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LƯỚI</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NGHIÊN</a:t>
              </a:r>
              <a:r>
                <a:rPr lang="en-US" sz="2400" b="1" dirty="0">
                  <a:solidFill>
                    <a:schemeClr val="bg1"/>
                  </a:solidFill>
                  <a:latin typeface="Bahnschrift Condensed" panose="020B0502040204020203" pitchFamily="34" charset="0"/>
                </a:rPr>
                <a:t> </a:t>
              </a:r>
              <a:r>
                <a:rPr lang="en-US" sz="2400" b="1" dirty="0" err="1">
                  <a:solidFill>
                    <a:schemeClr val="bg1"/>
                  </a:solidFill>
                  <a:latin typeface="Bahnschrift Condensed" panose="020B0502040204020203" pitchFamily="34" charset="0"/>
                </a:rPr>
                <a:t>CỨU</a:t>
              </a:r>
              <a:r>
                <a:rPr lang="en-US" sz="2400" b="1" dirty="0">
                  <a:solidFill>
                    <a:schemeClr val="bg1"/>
                  </a:solidFill>
                  <a:latin typeface="Bahnschrift Condensed" panose="020B0502040204020203" pitchFamily="34" charset="0"/>
                </a:rPr>
                <a:t> QUỐC </a:t>
              </a:r>
              <a:r>
                <a:rPr lang="en-US" sz="2400" b="1" dirty="0" err="1">
                  <a:solidFill>
                    <a:schemeClr val="bg1"/>
                  </a:solidFill>
                  <a:latin typeface="Bahnschrift Condensed" panose="020B0502040204020203" pitchFamily="34" charset="0"/>
                </a:rPr>
                <a:t>TẾ</a:t>
              </a:r>
              <a:endParaRPr lang="en-US" sz="2400" b="1" dirty="0">
                <a:solidFill>
                  <a:schemeClr val="bg1"/>
                </a:solidFill>
                <a:latin typeface="Bahnschrift Condensed" panose="020B0502040204020203" pitchFamily="34" charset="0"/>
              </a:endParaRPr>
            </a:p>
          </p:txBody>
        </p:sp>
      </p:grpSp>
      <p:grpSp>
        <p:nvGrpSpPr>
          <p:cNvPr id="50" name="Group 49">
            <a:extLst>
              <a:ext uri="{FF2B5EF4-FFF2-40B4-BE49-F238E27FC236}">
                <a16:creationId xmlns:a16="http://schemas.microsoft.com/office/drawing/2014/main" id="{84979B8F-BC06-D659-8B07-2530895FD2D2}"/>
              </a:ext>
            </a:extLst>
          </p:cNvPr>
          <p:cNvGrpSpPr/>
          <p:nvPr/>
        </p:nvGrpSpPr>
        <p:grpSpPr>
          <a:xfrm>
            <a:off x="4339635" y="1152769"/>
            <a:ext cx="796071" cy="4934134"/>
            <a:chOff x="4504726" y="1116618"/>
            <a:chExt cx="796071" cy="4934134"/>
          </a:xfrm>
          <a:solidFill>
            <a:schemeClr val="accent6">
              <a:lumMod val="60000"/>
              <a:lumOff val="40000"/>
            </a:schemeClr>
          </a:solidFill>
        </p:grpSpPr>
        <p:sp>
          <p:nvSpPr>
            <p:cNvPr id="43" name="Rectangle 42">
              <a:extLst>
                <a:ext uri="{FF2B5EF4-FFF2-40B4-BE49-F238E27FC236}">
                  <a16:creationId xmlns:a16="http://schemas.microsoft.com/office/drawing/2014/main" id="{E37A21A2-F46E-6F4C-B941-E5061BDF324B}"/>
                </a:ext>
              </a:extLst>
            </p:cNvPr>
            <p:cNvSpPr/>
            <p:nvPr/>
          </p:nvSpPr>
          <p:spPr>
            <a:xfrm>
              <a:off x="4504726" y="3612995"/>
              <a:ext cx="274320" cy="21796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7422295-FDAC-FA50-9D7C-78C978622F35}"/>
                </a:ext>
              </a:extLst>
            </p:cNvPr>
            <p:cNvSpPr/>
            <p:nvPr/>
          </p:nvSpPr>
          <p:spPr>
            <a:xfrm>
              <a:off x="4779046" y="1206245"/>
              <a:ext cx="191143" cy="475488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CFF67C6C-DA82-BD20-4041-9FA63A8E68C0}"/>
                </a:ext>
              </a:extLst>
            </p:cNvPr>
            <p:cNvSpPr/>
            <p:nvPr/>
          </p:nvSpPr>
          <p:spPr>
            <a:xfrm>
              <a:off x="4975813" y="1116618"/>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Right 45">
              <a:extLst>
                <a:ext uri="{FF2B5EF4-FFF2-40B4-BE49-F238E27FC236}">
                  <a16:creationId xmlns:a16="http://schemas.microsoft.com/office/drawing/2014/main" id="{01AA5BA1-09C5-1C4F-F2A6-CA64478875C3}"/>
                </a:ext>
              </a:extLst>
            </p:cNvPr>
            <p:cNvSpPr/>
            <p:nvPr/>
          </p:nvSpPr>
          <p:spPr>
            <a:xfrm>
              <a:off x="4962437" y="2390501"/>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2BEE12E4-8DDA-09FD-C185-55935029896E}"/>
                </a:ext>
              </a:extLst>
            </p:cNvPr>
            <p:cNvSpPr/>
            <p:nvPr/>
          </p:nvSpPr>
          <p:spPr>
            <a:xfrm>
              <a:off x="4962438" y="3539690"/>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788FF919-3C10-7609-82BF-9D398A58AFF5}"/>
                </a:ext>
              </a:extLst>
            </p:cNvPr>
            <p:cNvSpPr/>
            <p:nvPr/>
          </p:nvSpPr>
          <p:spPr>
            <a:xfrm>
              <a:off x="4974178" y="4611050"/>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FA17EE4-254C-7D3D-8689-3C8FD0F1FF48}"/>
                </a:ext>
              </a:extLst>
            </p:cNvPr>
            <p:cNvSpPr/>
            <p:nvPr/>
          </p:nvSpPr>
          <p:spPr>
            <a:xfrm>
              <a:off x="4985654" y="5680597"/>
              <a:ext cx="315143" cy="370155"/>
            </a:xfrm>
            <a:prstGeom prst="rightArrow">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9167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9A74E54-DB96-A01C-FCBE-559083D3E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584B1-8470-7253-2E0B-170E7C0C42E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D84F79C-87BE-44BC-457E-C60BB4C74D0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FA69A2D-EBD6-B265-BA05-CA68803114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297CC022-0902-45D2-3084-345A6D13A5B0}"/>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8" name="Chart 7">
            <a:extLst>
              <a:ext uri="{FF2B5EF4-FFF2-40B4-BE49-F238E27FC236}">
                <a16:creationId xmlns:a16="http://schemas.microsoft.com/office/drawing/2014/main" id="{FBBADC89-DF90-3D77-10A0-30D6801D9856}"/>
              </a:ext>
            </a:extLst>
          </p:cNvPr>
          <p:cNvGraphicFramePr>
            <a:graphicFrameLocks/>
          </p:cNvGraphicFramePr>
          <p:nvPr/>
        </p:nvGraphicFramePr>
        <p:xfrm>
          <a:off x="1" y="689924"/>
          <a:ext cx="12046526" cy="5682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015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BE1C152-9A7E-A417-8FA4-61988059A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A853-7ABF-BC97-DF7D-1516F7A81DE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4357E633-F873-8FAE-195C-1ABE67EBCD32}"/>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F5850D6-EBD9-264B-F0FA-900AD7D789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6" y="0"/>
            <a:ext cx="628650" cy="628650"/>
          </a:xfrm>
          <a:prstGeom prst="rect">
            <a:avLst/>
          </a:prstGeom>
        </p:spPr>
      </p:pic>
      <p:sp>
        <p:nvSpPr>
          <p:cNvPr id="30" name="Title 1">
            <a:extLst>
              <a:ext uri="{FF2B5EF4-FFF2-40B4-BE49-F238E27FC236}">
                <a16:creationId xmlns:a16="http://schemas.microsoft.com/office/drawing/2014/main" id="{AD1DABE2-C091-893D-AA7C-A683F5DAF0CF}"/>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C9A6B70B-CBFA-42DF-868D-D634D6BBFD4A}"/>
              </a:ext>
            </a:extLst>
          </p:cNvPr>
          <p:cNvGraphicFramePr>
            <a:graphicFrameLocks/>
          </p:cNvGraphicFramePr>
          <p:nvPr>
            <p:extLst>
              <p:ext uri="{D42A27DB-BD31-4B8C-83A1-F6EECF244321}">
                <p14:modId xmlns:p14="http://schemas.microsoft.com/office/powerpoint/2010/main" val="3869246734"/>
              </p:ext>
            </p:extLst>
          </p:nvPr>
        </p:nvGraphicFramePr>
        <p:xfrm>
          <a:off x="131618" y="796636"/>
          <a:ext cx="11956473"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667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BBD-9581-4EAE-82CE-E08CB23771F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sp>
        <p:nvSpPr>
          <p:cNvPr id="4" name="Title 1">
            <a:extLst>
              <a:ext uri="{FF2B5EF4-FFF2-40B4-BE49-F238E27FC236}">
                <a16:creationId xmlns:a16="http://schemas.microsoft.com/office/drawing/2014/main" id="{3F31DB59-E77F-9D1F-46ED-688E6546D06B}"/>
              </a:ext>
            </a:extLst>
          </p:cNvPr>
          <p:cNvSpPr txBox="1">
            <a:spLocks/>
          </p:cNvSpPr>
          <p:nvPr/>
        </p:nvSpPr>
        <p:spPr>
          <a:xfrm>
            <a:off x="-49095" y="-19456"/>
            <a:ext cx="12241095" cy="82296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sz="4400" dirty="0">
                <a:latin typeface="Bahnschrift Condensed" panose="020B0502040204020203" pitchFamily="34" charset="0"/>
              </a:rPr>
              <a:t> NỘI DUNG</a:t>
            </a:r>
            <a:endParaRPr lang="vi-VN" sz="4400" dirty="0">
              <a:solidFill>
                <a:srgbClr val="FF0000"/>
              </a:solidFill>
              <a:latin typeface="Bahnschrift Condensed" panose="020B0502040204020203" pitchFamily="34" charset="0"/>
            </a:endParaRPr>
          </a:p>
        </p:txBody>
      </p:sp>
      <p:pic>
        <p:nvPicPr>
          <p:cNvPr id="6" name="Picture 5" descr="Logo&#10;&#10;Description automatically generated">
            <a:extLst>
              <a:ext uri="{FF2B5EF4-FFF2-40B4-BE49-F238E27FC236}">
                <a16:creationId xmlns:a16="http://schemas.microsoft.com/office/drawing/2014/main" id="{180656E5-9A01-673B-6A82-F05F413CB0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014" y="-21600"/>
            <a:ext cx="822959" cy="822959"/>
          </a:xfrm>
          <a:prstGeom prst="rect">
            <a:avLst/>
          </a:prstGeom>
        </p:spPr>
      </p:pic>
      <p:grpSp>
        <p:nvGrpSpPr>
          <p:cNvPr id="13" name="Group 12"/>
          <p:cNvGrpSpPr/>
          <p:nvPr/>
        </p:nvGrpSpPr>
        <p:grpSpPr>
          <a:xfrm>
            <a:off x="576194" y="1185381"/>
            <a:ext cx="10955082" cy="1305444"/>
            <a:chOff x="1618873" y="1269279"/>
            <a:chExt cx="9586286" cy="607786"/>
          </a:xfrm>
        </p:grpSpPr>
        <p:sp>
          <p:nvSpPr>
            <p:cNvPr id="14" name="Rounded Rectangle 13"/>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5" name="Rounded Rectangle 14"/>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1. </a:t>
              </a:r>
              <a:r>
                <a:rPr lang="en-US" sz="4000" b="1" dirty="0" err="1">
                  <a:solidFill>
                    <a:srgbClr val="0000FF"/>
                  </a:solidFill>
                  <a:latin typeface="Bahnschrift Condensed" panose="020B0502040204020203" pitchFamily="34" charset="0"/>
                </a:rPr>
                <a:t>ĐỐI</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SÁNH</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CHƯƠNG</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TRÌNH</a:t>
              </a:r>
              <a:r>
                <a:rPr lang="en-US" sz="4000" b="1" dirty="0">
                  <a:solidFill>
                    <a:srgbClr val="0000FF"/>
                  </a:solidFill>
                  <a:latin typeface="Bahnschrift Condensed" panose="020B0502040204020203" pitchFamily="34" charset="0"/>
                </a:rPr>
                <a:t> ĐÀO </a:t>
              </a:r>
              <a:r>
                <a:rPr lang="en-US" sz="4000" b="1" dirty="0" err="1">
                  <a:solidFill>
                    <a:srgbClr val="0000FF"/>
                  </a:solidFill>
                  <a:latin typeface="Bahnschrift Condensed" panose="020B0502040204020203" pitchFamily="34" charset="0"/>
                </a:rPr>
                <a:t>TẠO</a:t>
              </a:r>
              <a:endParaRPr lang="en-US" sz="4000" b="1" dirty="0">
                <a:solidFill>
                  <a:srgbClr val="0000FF"/>
                </a:solidFill>
                <a:latin typeface="Bahnschrift Condensed" panose="020B0502040204020203" pitchFamily="34" charset="0"/>
              </a:endParaRPr>
            </a:p>
          </p:txBody>
        </p:sp>
      </p:grpSp>
      <p:grpSp>
        <p:nvGrpSpPr>
          <p:cNvPr id="2" name="Group 1">
            <a:extLst>
              <a:ext uri="{FF2B5EF4-FFF2-40B4-BE49-F238E27FC236}">
                <a16:creationId xmlns:a16="http://schemas.microsoft.com/office/drawing/2014/main" id="{D414E5C3-0A70-DFC4-DA94-5E48332415F3}"/>
              </a:ext>
            </a:extLst>
          </p:cNvPr>
          <p:cNvGrpSpPr/>
          <p:nvPr/>
        </p:nvGrpSpPr>
        <p:grpSpPr>
          <a:xfrm>
            <a:off x="627318" y="2876993"/>
            <a:ext cx="10972800" cy="1370612"/>
            <a:chOff x="1618873" y="1269279"/>
            <a:chExt cx="9586286" cy="607786"/>
          </a:xfrm>
        </p:grpSpPr>
        <p:sp>
          <p:nvSpPr>
            <p:cNvPr id="9" name="Rounded Rectangle 13">
              <a:extLst>
                <a:ext uri="{FF2B5EF4-FFF2-40B4-BE49-F238E27FC236}">
                  <a16:creationId xmlns:a16="http://schemas.microsoft.com/office/drawing/2014/main" id="{664FB150-7D63-C2A2-002A-0000CD45394F}"/>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0" name="Rounded Rectangle 14">
              <a:extLst>
                <a:ext uri="{FF2B5EF4-FFF2-40B4-BE49-F238E27FC236}">
                  <a16:creationId xmlns:a16="http://schemas.microsoft.com/office/drawing/2014/main" id="{7CDD46D6-B36E-0850-1F95-A49A3C26EB56}"/>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2. </a:t>
              </a:r>
              <a:r>
                <a:rPr lang="en-US" sz="4000" b="1" dirty="0" err="1">
                  <a:solidFill>
                    <a:srgbClr val="0000FF"/>
                  </a:solidFill>
                  <a:latin typeface="Bahnschrift Condensed" panose="020B0502040204020203" pitchFamily="34" charset="0"/>
                </a:rPr>
                <a:t>XẾP</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HẠNG</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CTĐT</a:t>
              </a:r>
              <a:r>
                <a:rPr lang="en-US" sz="4000" b="1" dirty="0">
                  <a:solidFill>
                    <a:srgbClr val="0000FF"/>
                  </a:solidFill>
                  <a:latin typeface="Bahnschrift Condensed" panose="020B0502040204020203" pitchFamily="34" charset="0"/>
                </a:rPr>
                <a:t> THEO QS </a:t>
              </a:r>
              <a:r>
                <a:rPr lang="en-US" sz="4000" b="1" dirty="0" err="1">
                  <a:solidFill>
                    <a:srgbClr val="0000FF"/>
                  </a:solidFill>
                  <a:latin typeface="Bahnschrift Condensed" panose="020B0502040204020203" pitchFamily="34" charset="0"/>
                </a:rPr>
                <a:t>NĂM</a:t>
              </a:r>
              <a:r>
                <a:rPr lang="en-US" sz="4000" b="1" dirty="0">
                  <a:solidFill>
                    <a:srgbClr val="0000FF"/>
                  </a:solidFill>
                  <a:latin typeface="Bahnschrift Condensed" panose="020B0502040204020203" pitchFamily="34" charset="0"/>
                </a:rPr>
                <a:t> 2025</a:t>
              </a:r>
            </a:p>
          </p:txBody>
        </p:sp>
      </p:grpSp>
      <p:grpSp>
        <p:nvGrpSpPr>
          <p:cNvPr id="3" name="Group 2">
            <a:extLst>
              <a:ext uri="{FF2B5EF4-FFF2-40B4-BE49-F238E27FC236}">
                <a16:creationId xmlns:a16="http://schemas.microsoft.com/office/drawing/2014/main" id="{3279B4D9-0652-BA65-5252-F6AC1B4A1F7E}"/>
              </a:ext>
            </a:extLst>
          </p:cNvPr>
          <p:cNvGrpSpPr/>
          <p:nvPr/>
        </p:nvGrpSpPr>
        <p:grpSpPr>
          <a:xfrm>
            <a:off x="702603" y="4723101"/>
            <a:ext cx="10897515" cy="1370612"/>
            <a:chOff x="1618873" y="1269279"/>
            <a:chExt cx="9586286" cy="607786"/>
          </a:xfrm>
        </p:grpSpPr>
        <p:sp>
          <p:nvSpPr>
            <p:cNvPr id="7" name="Rounded Rectangle 13">
              <a:extLst>
                <a:ext uri="{FF2B5EF4-FFF2-40B4-BE49-F238E27FC236}">
                  <a16:creationId xmlns:a16="http://schemas.microsoft.com/office/drawing/2014/main" id="{97F5E14F-8A7A-5978-E21B-789483E7AA50}"/>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8" name="Rounded Rectangle 14">
              <a:extLst>
                <a:ext uri="{FF2B5EF4-FFF2-40B4-BE49-F238E27FC236}">
                  <a16:creationId xmlns:a16="http://schemas.microsoft.com/office/drawing/2014/main" id="{4D515A3A-097A-43C5-86BB-ACDE0046928D}"/>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3. </a:t>
              </a:r>
              <a:r>
                <a:rPr lang="en-US" sz="4000" b="1" dirty="0" err="1">
                  <a:solidFill>
                    <a:srgbClr val="0000FF"/>
                  </a:solidFill>
                  <a:latin typeface="Bahnschrift Condensed" panose="020B0502040204020203" pitchFamily="34" charset="0"/>
                </a:rPr>
                <a:t>MỘT</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SỐ</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KHUYẾN</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NGHỊ</a:t>
              </a:r>
              <a:endParaRPr lang="en-US" sz="4000" b="1" dirty="0">
                <a:solidFill>
                  <a:srgbClr val="0000FF"/>
                </a:solidFill>
                <a:latin typeface="Bahnschrift Condensed" panose="020B0502040204020203" pitchFamily="34" charset="0"/>
              </a:endParaRPr>
            </a:p>
          </p:txBody>
        </p:sp>
      </p:grpSp>
    </p:spTree>
    <p:extLst>
      <p:ext uri="{BB962C8B-B14F-4D97-AF65-F5344CB8AC3E}">
        <p14:creationId xmlns:p14="http://schemas.microsoft.com/office/powerpoint/2010/main" val="300073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E2D2B80-F024-708A-8C9E-BF509D4B4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50B8B-D53B-3BDC-C351-83684611BBC3}"/>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20939578-4C3B-3FB1-E255-F13B0384E0A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43DC3589-65C7-F06C-95C0-E4290857CD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0B7CC600-6346-E6AD-89B0-359962121DC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4095E4A6-0142-8F12-2AF4-22E4028E5A9B}"/>
              </a:ext>
            </a:extLst>
          </p:cNvPr>
          <p:cNvGraphicFramePr>
            <a:graphicFrameLocks/>
          </p:cNvGraphicFramePr>
          <p:nvPr>
            <p:extLst>
              <p:ext uri="{D42A27DB-BD31-4B8C-83A1-F6EECF244321}">
                <p14:modId xmlns:p14="http://schemas.microsoft.com/office/powerpoint/2010/main" val="1645709135"/>
              </p:ext>
            </p:extLst>
          </p:nvPr>
        </p:nvGraphicFramePr>
        <p:xfrm>
          <a:off x="69850" y="689924"/>
          <a:ext cx="12052877" cy="56919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311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8B846CA-C61D-B7C3-E779-C3BEC381E0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AA235-769C-93CF-C291-0BEFAC985C3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83BBD308-7659-BA4D-03ED-64D5411B098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C1008B73-26FD-1D6F-207D-FAE5DD24C5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57527C34-C732-FD11-F853-02A73AB0BEC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7" name="Chart 6">
            <a:extLst>
              <a:ext uri="{FF2B5EF4-FFF2-40B4-BE49-F238E27FC236}">
                <a16:creationId xmlns:a16="http://schemas.microsoft.com/office/drawing/2014/main" id="{4B72C28C-53CF-AE57-C7A0-19E481EA5420}"/>
              </a:ext>
            </a:extLst>
          </p:cNvPr>
          <p:cNvGraphicFramePr>
            <a:graphicFrameLocks/>
          </p:cNvGraphicFramePr>
          <p:nvPr>
            <p:extLst>
              <p:ext uri="{D42A27DB-BD31-4B8C-83A1-F6EECF244321}">
                <p14:modId xmlns:p14="http://schemas.microsoft.com/office/powerpoint/2010/main" val="4031202472"/>
              </p:ext>
            </p:extLst>
          </p:nvPr>
        </p:nvGraphicFramePr>
        <p:xfrm>
          <a:off x="131617" y="762000"/>
          <a:ext cx="12054949" cy="5458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2198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6C67AD2D-97B7-549A-D110-57BC2D07F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5B61A-349E-4E7A-C20E-05D20C41AA9E}"/>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BA416CE-BBA8-3E26-FB52-5C9656434D93}"/>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LĨNH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VỰC</a:t>
            </a:r>
            <a:r>
              <a:rPr lang="en-US" sz="3300" dirty="0">
                <a:solidFill>
                  <a:srgbClr val="0000FF"/>
                </a:solidFill>
                <a:latin typeface="Bahnschrift SemiBold Condensed" panose="020B0502040204020203" pitchFamily="34" charset="0"/>
              </a:rPr>
              <a:t>, CÁC TIÊU CHÍ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TRỌNG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THEO TIÊU CHÍ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DCD7794D-5722-2873-7BCE-00499A7FED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19014143-409F-0CF9-D202-32B5BCD5D3F4}"/>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388DDB2C-86C8-DFF9-76FB-551EAA6DBE3A}"/>
              </a:ext>
            </a:extLst>
          </p:cNvPr>
          <p:cNvGraphicFramePr>
            <a:graphicFrameLocks/>
          </p:cNvGraphicFramePr>
          <p:nvPr>
            <p:extLst>
              <p:ext uri="{D42A27DB-BD31-4B8C-83A1-F6EECF244321}">
                <p14:modId xmlns:p14="http://schemas.microsoft.com/office/powerpoint/2010/main" val="816656442"/>
              </p:ext>
            </p:extLst>
          </p:nvPr>
        </p:nvGraphicFramePr>
        <p:xfrm>
          <a:off x="69851" y="689924"/>
          <a:ext cx="12017374" cy="5596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55384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F65FEE3-6D8A-60A0-C0CC-BC02A4D3A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A84AC-CE3C-3029-83E1-7A2EBD54E47C}"/>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B4F4E31-3650-5C88-AB84-A5C4CB3BC765}"/>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EEE976AF-339F-89F0-C17A-24DAFB6DBC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00846AD8-1CB0-B0BE-E9B4-B155F43834D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9CBEAE4A-DA56-F9FC-9A8D-DB74810D7483}"/>
              </a:ext>
            </a:extLst>
          </p:cNvPr>
          <p:cNvGraphicFramePr>
            <a:graphicFrameLocks/>
          </p:cNvGraphicFramePr>
          <p:nvPr>
            <p:extLst>
              <p:ext uri="{D42A27DB-BD31-4B8C-83A1-F6EECF244321}">
                <p14:modId xmlns:p14="http://schemas.microsoft.com/office/powerpoint/2010/main" val="3803079844"/>
              </p:ext>
            </p:extLst>
          </p:nvPr>
        </p:nvGraphicFramePr>
        <p:xfrm>
          <a:off x="69851" y="767817"/>
          <a:ext cx="12116716" cy="56048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7973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510425A-5E32-8B31-7431-0F9023F3B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4DC3A-7F42-FB2E-23C5-C70396E75299}"/>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C6FE3A6-99FE-6F73-C712-0DD211B8C952}"/>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8DA84972-8169-852A-DC8D-EA9CA6A2EE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6A429C46-0F30-DCC3-0A09-C87A70BFBBDE}"/>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7" name="Chart 6">
            <a:extLst>
              <a:ext uri="{FF2B5EF4-FFF2-40B4-BE49-F238E27FC236}">
                <a16:creationId xmlns:a16="http://schemas.microsoft.com/office/drawing/2014/main" id="{1132447E-FECE-D52A-DE11-6FB38AF91177}"/>
              </a:ext>
            </a:extLst>
          </p:cNvPr>
          <p:cNvGraphicFramePr>
            <a:graphicFrameLocks/>
          </p:cNvGraphicFramePr>
          <p:nvPr>
            <p:extLst>
              <p:ext uri="{D42A27DB-BD31-4B8C-83A1-F6EECF244321}">
                <p14:modId xmlns:p14="http://schemas.microsoft.com/office/powerpoint/2010/main" val="3973297473"/>
              </p:ext>
            </p:extLst>
          </p:nvPr>
        </p:nvGraphicFramePr>
        <p:xfrm>
          <a:off x="153563" y="739896"/>
          <a:ext cx="11817399" cy="5679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594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1C2A541-BC28-ADDD-DD4A-385DA34F6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85FBB-0BC2-855E-42AE-5067ED728F7A}"/>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66014F1-A410-6275-C562-66E34CC617EF}"/>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2E8F3BA-99F4-B980-1002-10E13C94BF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2EA70A0B-3E62-C0AF-D9CE-39CEDC5295C3}"/>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008998BE-87D8-36DB-0CF9-D4318DFD85DE}"/>
              </a:ext>
            </a:extLst>
          </p:cNvPr>
          <p:cNvGraphicFramePr>
            <a:graphicFrameLocks/>
          </p:cNvGraphicFramePr>
          <p:nvPr>
            <p:extLst>
              <p:ext uri="{D42A27DB-BD31-4B8C-83A1-F6EECF244321}">
                <p14:modId xmlns:p14="http://schemas.microsoft.com/office/powerpoint/2010/main" val="2181993330"/>
              </p:ext>
            </p:extLst>
          </p:nvPr>
        </p:nvGraphicFramePr>
        <p:xfrm>
          <a:off x="69851" y="739895"/>
          <a:ext cx="12116716" cy="5632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915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1CDAEDF-7CA3-C045-B1AF-747A08276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3AF8B-5035-E45D-B7B6-3A8E0086C3FB}"/>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E6985A9-983D-5CB1-CFC1-435E5B3E074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F8DAE79-DC6F-8B4D-8E3F-508E19A442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906FAEA4-C78D-A513-2ECD-5DE5CFA5742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C4314342-5B1E-2C4A-34DF-89B87DC44251}"/>
              </a:ext>
            </a:extLst>
          </p:cNvPr>
          <p:cNvGraphicFramePr>
            <a:graphicFrameLocks/>
          </p:cNvGraphicFramePr>
          <p:nvPr>
            <p:extLst>
              <p:ext uri="{D42A27DB-BD31-4B8C-83A1-F6EECF244321}">
                <p14:modId xmlns:p14="http://schemas.microsoft.com/office/powerpoint/2010/main" val="544353264"/>
              </p:ext>
            </p:extLst>
          </p:nvPr>
        </p:nvGraphicFramePr>
        <p:xfrm>
          <a:off x="153563" y="837619"/>
          <a:ext cx="11922101" cy="53118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43208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A27B2D5-B7CB-5106-B099-678AB899F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A8E37F-E2DD-BDB8-4524-DA1B766F8567}"/>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FD6D5FD2-EF67-0C2F-E232-C5F141773BD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28BC0B8-9135-DFF8-DE3E-FE445D8E8F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52320912-3F7B-B61B-F303-054B301090F0}"/>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DA0C47F5-00E6-0FE2-12D2-003245A5F4CB}"/>
              </a:ext>
            </a:extLst>
          </p:cNvPr>
          <p:cNvGraphicFramePr>
            <a:graphicFrameLocks/>
          </p:cNvGraphicFramePr>
          <p:nvPr>
            <p:extLst>
              <p:ext uri="{D42A27DB-BD31-4B8C-83A1-F6EECF244321}">
                <p14:modId xmlns:p14="http://schemas.microsoft.com/office/powerpoint/2010/main" val="1278346468"/>
              </p:ext>
            </p:extLst>
          </p:nvPr>
        </p:nvGraphicFramePr>
        <p:xfrm>
          <a:off x="69850" y="753856"/>
          <a:ext cx="12116717" cy="5618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5258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57015E90-7644-6771-05A0-35DB707CB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BA3F0-261A-5D07-598F-9A6031BD5111}"/>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6EE2C38-DD33-8233-672F-F234C602F3B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6E4A4087-24F1-FF14-8C6C-16176F5160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C1F62DC7-DB7E-EFA8-1E66-A43FA344555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FF4FD9E8-4872-C5C0-612F-EDCBD05F1F00}"/>
              </a:ext>
            </a:extLst>
          </p:cNvPr>
          <p:cNvGraphicFramePr>
            <a:graphicFrameLocks/>
          </p:cNvGraphicFramePr>
          <p:nvPr>
            <p:extLst>
              <p:ext uri="{D42A27DB-BD31-4B8C-83A1-F6EECF244321}">
                <p14:modId xmlns:p14="http://schemas.microsoft.com/office/powerpoint/2010/main" val="3845112653"/>
              </p:ext>
            </p:extLst>
          </p:nvPr>
        </p:nvGraphicFramePr>
        <p:xfrm>
          <a:off x="69850" y="760837"/>
          <a:ext cx="11998834" cy="55562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448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1D7F5950-78F2-2120-D179-33357DBF3F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5752A5-651E-A859-F365-69BDA365A21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3EE011A4-5D6A-EFA1-2CEC-B6C98A710925}"/>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2.2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KHMT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VÀ</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CNTT</a:t>
            </a:r>
            <a:r>
              <a:rPr lang="en-US" sz="3300" dirty="0">
                <a:solidFill>
                  <a:srgbClr val="FF0000"/>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QS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850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EDAC941-B148-B19C-F41F-6DD61BCCA0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47D059EB-50F3-C0FF-D1D2-F79F1A9532E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CC5A8FEC-BB57-B675-887E-EE3573719970}"/>
              </a:ext>
            </a:extLst>
          </p:cNvPr>
          <p:cNvGraphicFramePr>
            <a:graphicFrameLocks/>
          </p:cNvGraphicFramePr>
          <p:nvPr>
            <p:extLst>
              <p:ext uri="{D42A27DB-BD31-4B8C-83A1-F6EECF244321}">
                <p14:modId xmlns:p14="http://schemas.microsoft.com/office/powerpoint/2010/main" val="189735298"/>
              </p:ext>
            </p:extLst>
          </p:nvPr>
        </p:nvGraphicFramePr>
        <p:xfrm>
          <a:off x="237326" y="816678"/>
          <a:ext cx="11817398" cy="5472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0260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74175-544C-BB4B-0D23-2E4B2BD503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2D81FA-284F-1823-1CF2-21B3924FDFD0}"/>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1</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ĐỐI</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SÁNH</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CHƯƠNG</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TRÌNH</a:t>
            </a:r>
            <a:r>
              <a:rPr lang="en-US" sz="4400" dirty="0">
                <a:latin typeface="Bahnschrift Condensed" panose="020B0502040204020203" pitchFamily="34" charset="0"/>
                <a:cs typeface="Arial" panose="020B0604020202020204" pitchFamily="34" charset="0"/>
              </a:rPr>
              <a:t> ĐÀO </a:t>
            </a:r>
            <a:r>
              <a:rPr lang="en-US" sz="4400" dirty="0" err="1">
                <a:latin typeface="Bahnschrift Condensed" panose="020B0502040204020203" pitchFamily="34" charset="0"/>
                <a:cs typeface="Arial" panose="020B0604020202020204" pitchFamily="34" charset="0"/>
              </a:rPr>
              <a:t>TẠO</a:t>
            </a:r>
            <a:endParaRPr lang="en-US" sz="4400" dirty="0">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167025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64A34D2-5119-CA23-5246-CA6FF2371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732F13-E320-248E-E015-2029EC6C7E17}"/>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2F95BB5C-5DB2-0AE7-EDE9-3258FC30A661}"/>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2.3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NGÀNH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TOÁN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TÀI </a:t>
            </a:r>
            <a:r>
              <a:rPr lang="en-US" sz="3300" dirty="0" err="1">
                <a:solidFill>
                  <a:srgbClr val="0000FF"/>
                </a:solidFill>
                <a:latin typeface="Bahnschrift SemiBold Condensed" panose="020B0502040204020203" pitchFamily="34" charset="0"/>
              </a:rPr>
              <a:t>CHÍNH</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379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AC0389C-8347-3134-D0DB-63A614DAC7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7C766B5E-AEC7-3017-139F-BC2B22F878A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85CC0475-F980-D5FD-8171-C94AD27AF3F0}"/>
              </a:ext>
            </a:extLst>
          </p:cNvPr>
          <p:cNvGraphicFramePr>
            <a:graphicFrameLocks/>
          </p:cNvGraphicFramePr>
          <p:nvPr>
            <p:extLst>
              <p:ext uri="{D42A27DB-BD31-4B8C-83A1-F6EECF244321}">
                <p14:modId xmlns:p14="http://schemas.microsoft.com/office/powerpoint/2010/main" val="1864796037"/>
              </p:ext>
            </p:extLst>
          </p:nvPr>
        </p:nvGraphicFramePr>
        <p:xfrm>
          <a:off x="69850" y="746876"/>
          <a:ext cx="12040715" cy="5514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5871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A70FE31-436F-5B6B-2B4B-C8F94B79E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D4F82-681F-D540-2419-F75F92198825}"/>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7C93BCAB-DA55-02AF-3193-E51FD353E051}"/>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2.4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GIÁO</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DỤC</a:t>
            </a:r>
            <a:r>
              <a:rPr lang="en-US" sz="3300" dirty="0">
                <a:solidFill>
                  <a:srgbClr val="0000FF"/>
                </a:solidFill>
                <a:latin typeface="Bahnschrift SemiBold Condensed" panose="020B0502040204020203" pitchFamily="34" charset="0"/>
              </a:rPr>
              <a:t> HỌC: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450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NĂM</a:t>
            </a:r>
            <a:r>
              <a:rPr lang="en-US" sz="3300" dirty="0">
                <a:solidFill>
                  <a:srgbClr val="FF0000"/>
                </a:solidFill>
                <a:latin typeface="Bahnschrift SemiBold Condensed" panose="020B0502040204020203" pitchFamily="34" charset="0"/>
              </a:rPr>
              <a:t> 2025</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6C14D389-8668-58AB-3E58-42784DA4FF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F0A24DAF-E339-AAAE-EF9E-425B8048D74D}"/>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a:latin typeface="Bahnschrift SemiBold Condensed" panose="020B0502040204020203" pitchFamily="34" charset="0"/>
              </a:rPr>
              <a:t>Báo </a:t>
            </a:r>
            <a:r>
              <a:rPr lang="en-US" sz="1800" dirty="0" err="1">
                <a:latin typeface="Bahnschrift SemiBold Condensed" panose="020B0502040204020203" pitchFamily="34" charset="0"/>
              </a:rPr>
              <a:t>cáo</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định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hướng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đối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sánh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68490732-941D-2E93-BE83-9B1040C57BCD}"/>
              </a:ext>
            </a:extLst>
          </p:cNvPr>
          <p:cNvGraphicFramePr>
            <a:graphicFrameLocks/>
          </p:cNvGraphicFramePr>
          <p:nvPr>
            <p:extLst>
              <p:ext uri="{D42A27DB-BD31-4B8C-83A1-F6EECF244321}">
                <p14:modId xmlns:p14="http://schemas.microsoft.com/office/powerpoint/2010/main" val="4181393716"/>
              </p:ext>
            </p:extLst>
          </p:nvPr>
        </p:nvGraphicFramePr>
        <p:xfrm>
          <a:off x="203201" y="798286"/>
          <a:ext cx="11900384"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9225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2DF44707-F066-574F-93FA-5A6A75FE8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3BBA4-17C8-82FA-0025-7A4D21210CF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D404FCF-D08F-2798-5530-4050BC0C7A7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2.5. </a:t>
            </a:r>
            <a:r>
              <a:rPr lang="en-US" sz="3300" dirty="0">
                <a:solidFill>
                  <a:srgbClr val="0000FF"/>
                </a:solidFill>
                <a:latin typeface="Bahnschrift SemiBold Condensed" panose="020B0502040204020203" pitchFamily="34" charset="0"/>
              </a:rPr>
              <a:t>CÁC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NGHÀNH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LUẬT</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CÓ</a:t>
            </a:r>
            <a:r>
              <a:rPr lang="en-US" sz="3300" dirty="0">
                <a:solidFill>
                  <a:srgbClr val="FF0000"/>
                </a:solidFill>
                <a:latin typeface="Bahnschrift SemiBold Condensed" panose="020B0502040204020203" pitchFamily="34" charset="0"/>
              </a:rPr>
              <a:t> 401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ĐƯỢC</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XẾP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HẠNG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NĂM</a:t>
            </a:r>
            <a:r>
              <a:rPr lang="en-US" sz="3300" dirty="0">
                <a:solidFill>
                  <a:srgbClr val="FF0000"/>
                </a:solidFill>
                <a:latin typeface="Bahnschrift SemiBold Condensed" panose="020B0502040204020203" pitchFamily="34" charset="0"/>
              </a:rPr>
              <a:t> 2025</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575640D-9837-FA78-C409-0AA763AFD35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C8D7BEDE-7468-6B42-BB35-3D3AACE46028}"/>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DC72BE6B-8707-5786-120E-C46F46CEF39C}"/>
              </a:ext>
            </a:extLst>
          </p:cNvPr>
          <p:cNvGraphicFramePr>
            <a:graphicFrameLocks/>
          </p:cNvGraphicFramePr>
          <p:nvPr>
            <p:extLst>
              <p:ext uri="{D42A27DB-BD31-4B8C-83A1-F6EECF244321}">
                <p14:modId xmlns:p14="http://schemas.microsoft.com/office/powerpoint/2010/main" val="1143326708"/>
              </p:ext>
            </p:extLst>
          </p:nvPr>
        </p:nvGraphicFramePr>
        <p:xfrm>
          <a:off x="69850" y="885371"/>
          <a:ext cx="11998833" cy="5392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5466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6807E2A-26E8-CFA6-88E4-28AE4EA33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50934-75E5-EF06-C416-A63B5B0B37FD}"/>
              </a:ext>
            </a:extLst>
          </p:cNvPr>
          <p:cNvSpPr txBox="1">
            <a:spLocks/>
          </p:cNvSpPr>
          <p:nvPr/>
        </p:nvSpPr>
        <p:spPr>
          <a:xfrm>
            <a:off x="-1"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ECC9AF2-E16A-FE14-0B35-0E999FE05F9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200" dirty="0">
                <a:solidFill>
                  <a:schemeClr val="tx1"/>
                </a:solidFill>
                <a:latin typeface="Bahnschrift SemiBold Condensed" panose="020B0502040204020203" pitchFamily="34" charset="0"/>
              </a:rPr>
              <a:t>         2.7 </a:t>
            </a:r>
            <a:r>
              <a:rPr lang="en-US" sz="3200" dirty="0">
                <a:solidFill>
                  <a:srgbClr val="0000FF"/>
                </a:solidFill>
                <a:latin typeface="Bahnschrift SemiBold Condensed" panose="020B0502040204020203" pitchFamily="34" charset="0"/>
              </a:rPr>
              <a:t>CÁC </a:t>
            </a:r>
            <a:r>
              <a:rPr lang="en-US" sz="3200" dirty="0" err="1">
                <a:solidFill>
                  <a:srgbClr val="0000FF"/>
                </a:solidFill>
                <a:latin typeface="Bahnschrift SemiBold Condensed" panose="020B0502040204020203" pitchFamily="34" charset="0"/>
              </a:rPr>
              <a:t>CTĐT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NGÀNH</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NÔNG</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NGHIỆP</a:t>
            </a:r>
            <a:r>
              <a:rPr lang="en-US" sz="3200" dirty="0">
                <a:solidFill>
                  <a:srgbClr val="0000FF"/>
                </a:solidFill>
                <a:latin typeface="Bahnschrift SemiBold Condensed" panose="020B0502040204020203" pitchFamily="34" charset="0"/>
              </a:rPr>
              <a:t> &amp; LÂM </a:t>
            </a:r>
            <a:r>
              <a:rPr lang="en-US" sz="3200" dirty="0" err="1">
                <a:solidFill>
                  <a:srgbClr val="0000FF"/>
                </a:solidFill>
                <a:latin typeface="Bahnschrift SemiBold Condensed" panose="020B0502040204020203" pitchFamily="34" charset="0"/>
              </a:rPr>
              <a:t>NGHIỆP</a:t>
            </a:r>
            <a:r>
              <a:rPr lang="en-US" sz="3200" dirty="0">
                <a:solidFill>
                  <a:srgbClr val="0000FF"/>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CÓ</a:t>
            </a:r>
            <a:r>
              <a:rPr lang="en-US" sz="3200" dirty="0">
                <a:solidFill>
                  <a:srgbClr val="FF0000"/>
                </a:solidFill>
                <a:latin typeface="Bahnschrift SemiBold Condensed" panose="020B0502040204020203" pitchFamily="34" charset="0"/>
              </a:rPr>
              <a:t> 477 </a:t>
            </a:r>
            <a:r>
              <a:rPr lang="en-US" sz="3200" dirty="0" err="1">
                <a:solidFill>
                  <a:srgbClr val="FF0000"/>
                </a:solidFill>
                <a:latin typeface="Bahnschrift SemiBold Condensed" panose="020B0502040204020203" pitchFamily="34" charset="0"/>
              </a:rPr>
              <a:t>CTĐT</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XẾP</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HẠNG</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NĂM</a:t>
            </a:r>
            <a:r>
              <a:rPr lang="en-US" sz="3200" dirty="0">
                <a:solidFill>
                  <a:srgbClr val="FF0000"/>
                </a:solidFill>
                <a:latin typeface="Bahnschrift SemiBold Condensed" panose="020B0502040204020203" pitchFamily="34" charset="0"/>
              </a:rPr>
              <a:t> 2025</a:t>
            </a:r>
            <a:endParaRPr lang="vi-VN" sz="32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69721BD-20BB-8C02-6E24-0F0C386CDE1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0"/>
            <a:ext cx="628650" cy="628650"/>
          </a:xfrm>
          <a:prstGeom prst="rect">
            <a:avLst/>
          </a:prstGeom>
        </p:spPr>
      </p:pic>
      <p:sp>
        <p:nvSpPr>
          <p:cNvPr id="30" name="Title 1">
            <a:extLst>
              <a:ext uri="{FF2B5EF4-FFF2-40B4-BE49-F238E27FC236}">
                <a16:creationId xmlns:a16="http://schemas.microsoft.com/office/drawing/2014/main" id="{2449E161-0EBA-E9C8-E36E-7DD4CB4E23AF}"/>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graphicFrame>
        <p:nvGraphicFramePr>
          <p:cNvPr id="6" name="Chart 5">
            <a:extLst>
              <a:ext uri="{FF2B5EF4-FFF2-40B4-BE49-F238E27FC236}">
                <a16:creationId xmlns:a16="http://schemas.microsoft.com/office/drawing/2014/main" id="{BF5B6C7A-CC1C-FF1B-F82D-F1543B604966}"/>
              </a:ext>
            </a:extLst>
          </p:cNvPr>
          <p:cNvGraphicFramePr>
            <a:graphicFrameLocks/>
          </p:cNvGraphicFramePr>
          <p:nvPr>
            <p:extLst>
              <p:ext uri="{D42A27DB-BD31-4B8C-83A1-F6EECF244321}">
                <p14:modId xmlns:p14="http://schemas.microsoft.com/office/powerpoint/2010/main" val="1183568681"/>
              </p:ext>
            </p:extLst>
          </p:nvPr>
        </p:nvGraphicFramePr>
        <p:xfrm>
          <a:off x="123372" y="914399"/>
          <a:ext cx="11924372" cy="5458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3539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43F5E-C689-D0C9-A9BA-9BF084482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F2C198-FE2E-0225-A880-5789B8165664}"/>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3</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MỘT</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SỐ</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KHUYẾN</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NGHỊ</a:t>
            </a:r>
            <a:endParaRPr lang="en-US" sz="4400" dirty="0">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3051622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C6D209B-C520-4265-4764-34CBD19F7E0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9643E2D-0A4A-3220-734C-FD84DCE866D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MỘT</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SỐ</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KHUYẾN</a:t>
            </a:r>
            <a:r>
              <a:rPr lang="en-US" sz="3200" dirty="0">
                <a:solidFill>
                  <a:schemeClr val="tx1"/>
                </a:solidFill>
                <a:latin typeface="Bahnschrift SemiBold Condensed" panose="020B0502040204020203" pitchFamily="34" charset="0"/>
              </a:rPr>
              <a:t> </a:t>
            </a:r>
            <a:r>
              <a:rPr lang="en-US" sz="3200" dirty="0" err="1">
                <a:solidFill>
                  <a:schemeClr val="tx1"/>
                </a:solidFill>
                <a:latin typeface="Bahnschrift SemiBold Condensed" panose="020B0502040204020203" pitchFamily="34" charset="0"/>
              </a:rPr>
              <a:t>NGHỊ</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1A20F5BE-065E-6C19-5475-F1953F05ACA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42F50875-8456-B431-709F-8322998998ED}"/>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solidFill>
                  <a:srgbClr val="FFFF00"/>
                </a:solidFill>
                <a:latin typeface="Bahnschrift SemiBold Condensed" panose="020B0502040204020203" pitchFamily="34" charset="0"/>
              </a:rPr>
              <a:t>Hội</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nghị</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đầu</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tư</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phát</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triển</a:t>
            </a:r>
            <a:r>
              <a:rPr lang="en-US" sz="1800" dirty="0">
                <a:solidFill>
                  <a:srgbClr val="FFFF00"/>
                </a:solidFill>
                <a:latin typeface="Bahnschrift SemiBold Condensed" panose="020B0502040204020203" pitchFamily="34" charset="0"/>
              </a:rPr>
              <a:t> </a:t>
            </a:r>
            <a:r>
              <a:rPr lang="en-US" sz="1800" dirty="0" err="1">
                <a:solidFill>
                  <a:srgbClr val="FFFF00"/>
                </a:solidFill>
                <a:latin typeface="Bahnschrift SemiBold Condensed" panose="020B0502040204020203" pitchFamily="34" charset="0"/>
              </a:rPr>
              <a:t>CTĐT</a:t>
            </a:r>
            <a:endParaRPr lang="vi-VN" sz="1800" dirty="0">
              <a:solidFill>
                <a:srgbClr val="FFFF00"/>
              </a:solidFill>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7D2F5685-3132-27EB-6C4C-700735CEFCE2}"/>
              </a:ext>
            </a:extLst>
          </p:cNvPr>
          <p:cNvSpPr/>
          <p:nvPr/>
        </p:nvSpPr>
        <p:spPr>
          <a:xfrm>
            <a:off x="0" y="767112"/>
            <a:ext cx="12131505" cy="546559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yêu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bắt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buộc</a:t>
            </a:r>
            <a:r>
              <a:rPr lang="en-US" sz="2400" dirty="0">
                <a:solidFill>
                  <a:schemeClr val="tx1"/>
                </a:solidFill>
                <a:latin typeface="Bahnschrift Condensed" panose="020B0502040204020203" pitchFamily="34" charset="0"/>
              </a:rPr>
              <a:t>;</a:t>
            </a:r>
          </a:p>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GV</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chủ</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trì</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ngành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ngành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mình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xác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định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vị</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trí</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trong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bảng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xếp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hạng</a:t>
            </a:r>
            <a:r>
              <a:rPr lang="en-US" sz="2400" dirty="0">
                <a:solidFill>
                  <a:schemeClr val="tx1"/>
                </a:solidFill>
                <a:latin typeface="Bahnschrift Condensed" panose="020B0502040204020203" pitchFamily="34" charset="0"/>
              </a:rPr>
              <a:t> ở </a:t>
            </a:r>
            <a:r>
              <a:rPr lang="en-US" sz="2400" dirty="0" err="1">
                <a:solidFill>
                  <a:schemeClr val="tx1"/>
                </a:solidFill>
                <a:latin typeface="Bahnschrift Condensed" panose="020B0502040204020203" pitchFamily="34" charset="0"/>
              </a:rPr>
              <a:t>thời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điểm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hiện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tại</a:t>
            </a:r>
            <a:r>
              <a:rPr lang="en-US" sz="2400" dirty="0">
                <a:solidFill>
                  <a:schemeClr val="tx1"/>
                </a:solidFill>
                <a:latin typeface="Bahnschrift Condensed" panose="020B0502040204020203" pitchFamily="34" charset="0"/>
              </a:rPr>
              <a:t>;</a:t>
            </a:r>
          </a:p>
          <a:p>
            <a:pPr marL="514350" indent="-5143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Đề</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xuất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phấn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đấu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sẽ</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vị</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thế</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đến</a:t>
            </a:r>
            <a:r>
              <a:rPr lang="en-US" sz="2400" dirty="0">
                <a:solidFill>
                  <a:schemeClr val="tx1"/>
                </a:solidFill>
                <a:latin typeface="Bahnschrift Condensed" panose="020B0502040204020203" pitchFamily="34" charset="0"/>
              </a:rPr>
              <a:t> 2030:</a:t>
            </a:r>
          </a:p>
          <a:p>
            <a:pPr marL="971550" lvl="1" indent="-514350">
              <a:lnSpc>
                <a:spcPct val="150000"/>
              </a:lnSpc>
              <a:buFont typeface="Wingdings" panose="05000000000000000000" pitchFamily="2" charset="2"/>
              <a:buChar char="ü"/>
            </a:pPr>
            <a:r>
              <a:rPr lang="en-US" sz="2000" dirty="0" err="1">
                <a:solidFill>
                  <a:srgbClr val="0000FF"/>
                </a:solidFill>
                <a:latin typeface="Bahnschrift Condensed" panose="020B0502040204020203" pitchFamily="34" charset="0"/>
              </a:rPr>
              <a:t>Xác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tiêu</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chí</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chỉ</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số</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cần</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để</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đến</a:t>
            </a:r>
            <a:r>
              <a:rPr lang="en-US" sz="2000" dirty="0">
                <a:solidFill>
                  <a:srgbClr val="0000FF"/>
                </a:solidFill>
                <a:latin typeface="Bahnschrift Condensed" panose="020B0502040204020203" pitchFamily="34" charset="0"/>
              </a:rPr>
              <a:t> 2030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được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thứ</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hạng</a:t>
            </a:r>
            <a:endParaRPr lang="en-US" sz="2000" dirty="0">
              <a:solidFill>
                <a:srgbClr val="0000FF"/>
              </a:solidFill>
              <a:latin typeface="Bahnschrift Condensed" panose="020B0502040204020203" pitchFamily="34" charset="0"/>
            </a:endParaRPr>
          </a:p>
          <a:p>
            <a:pPr marL="971550" lvl="1" indent="-514350">
              <a:lnSpc>
                <a:spcPct val="150000"/>
              </a:lnSpc>
              <a:buFont typeface="Wingdings" panose="05000000000000000000" pitchFamily="2" charset="2"/>
              <a:buChar char="ü"/>
            </a:pPr>
            <a:r>
              <a:rPr lang="en-US" sz="2000" dirty="0" err="1">
                <a:solidFill>
                  <a:srgbClr val="0000FF"/>
                </a:solidFill>
                <a:latin typeface="Bahnschrift Condensed" panose="020B0502040204020203" pitchFamily="34" charset="0"/>
              </a:rPr>
              <a:t>Xác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định</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hướng</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đầu</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tư</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để</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đạt</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được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các</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chỉ</a:t>
            </a:r>
            <a:r>
              <a:rPr lang="en-US" sz="2000" dirty="0">
                <a:solidFill>
                  <a:srgbClr val="0000FF"/>
                </a:solidFill>
                <a:latin typeface="Bahnschrift Condensed" panose="020B0502040204020203" pitchFamily="34" charset="0"/>
              </a:rPr>
              <a:t> </a:t>
            </a:r>
            <a:r>
              <a:rPr lang="en-US" sz="2000" dirty="0" err="1">
                <a:solidFill>
                  <a:srgbClr val="0000FF"/>
                </a:solidFill>
                <a:latin typeface="Bahnschrift Condensed" panose="020B0502040204020203" pitchFamily="34" charset="0"/>
              </a:rPr>
              <a:t>số</a:t>
            </a:r>
            <a:r>
              <a:rPr lang="en-US" sz="2000" dirty="0">
                <a:solidFill>
                  <a:srgbClr val="0000FF"/>
                </a:solidFill>
                <a:latin typeface="Bahnschrift Condensed" panose="020B0502040204020203" pitchFamily="34" charset="0"/>
              </a:rPr>
              <a:t> ( </a:t>
            </a:r>
            <a:r>
              <a:rPr lang="en-US" sz="2000" dirty="0" err="1">
                <a:solidFill>
                  <a:srgbClr val="FF0000"/>
                </a:solidFill>
                <a:latin typeface="Bahnschrift Condensed" panose="020B0502040204020203" pitchFamily="34" charset="0"/>
              </a:rPr>
              <a:t>Phát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triển</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CTĐT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NCKH</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PT </a:t>
            </a:r>
            <a:r>
              <a:rPr lang="en-US" sz="2000" dirty="0" err="1">
                <a:solidFill>
                  <a:srgbClr val="FF0000"/>
                </a:solidFill>
                <a:latin typeface="Bahnschrift Condensed" panose="020B0502040204020203" pitchFamily="34" charset="0"/>
              </a:rPr>
              <a:t>đội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ngũ</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Đầu</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tư</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CSVC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trang</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thiết</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bị</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mạng</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lưới</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nghiên</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hợp</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tác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quốc</a:t>
            </a:r>
            <a:r>
              <a:rPr lang="en-US" sz="2000" dirty="0">
                <a:solidFill>
                  <a:srgbClr val="FF0000"/>
                </a:solidFill>
                <a:latin typeface="Bahnschrift Condensed" panose="020B0502040204020203" pitchFamily="34" charset="0"/>
              </a:rPr>
              <a:t> </a:t>
            </a:r>
            <a:r>
              <a:rPr lang="en-US" sz="2000" dirty="0" err="1">
                <a:solidFill>
                  <a:srgbClr val="FF0000"/>
                </a:solidFill>
                <a:latin typeface="Bahnschrift Condensed" panose="020B0502040204020203" pitchFamily="34" charset="0"/>
              </a:rPr>
              <a:t>tế.v.v</a:t>
            </a:r>
            <a:r>
              <a:rPr lang="en-US" sz="2000" dirty="0">
                <a:solidFill>
                  <a:srgbClr val="FF0000"/>
                </a:solidFill>
                <a:latin typeface="Bahnschrift Condensed" panose="020B0502040204020203" pitchFamily="34" charset="0"/>
              </a:rPr>
              <a:t>. .)</a:t>
            </a:r>
          </a:p>
          <a:p>
            <a:pPr marL="285750" indent="-285750">
              <a:lnSpc>
                <a:spcPct val="150000"/>
              </a:lnSpc>
              <a:buFont typeface="Wingdings" panose="05000000000000000000" pitchFamily="2" charset="2"/>
              <a:buChar char="v"/>
            </a:pPr>
            <a:r>
              <a:rPr lang="en-US" sz="2400" dirty="0" err="1">
                <a:solidFill>
                  <a:schemeClr val="tx1"/>
                </a:solidFill>
                <a:latin typeface="Bahnschrift Condensed" panose="020B0502040204020203" pitchFamily="34" charset="0"/>
              </a:rPr>
              <a:t>Nhà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trường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có</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tạo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điều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kiện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GV</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chủ</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trì</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tham</a:t>
            </a:r>
            <a:r>
              <a:rPr lang="en-US" sz="2400" dirty="0">
                <a:solidFill>
                  <a:schemeClr val="tx1"/>
                </a:solidFill>
                <a:latin typeface="Bahnschrift Condensed" panose="020B0502040204020203" pitchFamily="34" charset="0"/>
              </a:rPr>
              <a:t> quan </a:t>
            </a:r>
            <a:r>
              <a:rPr lang="en-US" sz="2400" dirty="0" err="1">
                <a:solidFill>
                  <a:schemeClr val="tx1"/>
                </a:solidFill>
                <a:latin typeface="Bahnschrift Condensed" panose="020B0502040204020203" pitchFamily="34" charset="0"/>
              </a:rPr>
              <a:t>học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hỏi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mô</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hình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các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CSGD</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trong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ngoài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nước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thứ</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hạng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cao</a:t>
            </a:r>
            <a:endParaRPr lang="en-US" sz="2400" dirty="0">
              <a:solidFill>
                <a:schemeClr val="tx1"/>
              </a:solidFill>
              <a:latin typeface="Bahnschrift Condensed" panose="020B0502040204020203" pitchFamily="34" charset="0"/>
            </a:endParaRPr>
          </a:p>
          <a:p>
            <a:pPr marL="285750" indent="-285750">
              <a:lnSpc>
                <a:spcPct val="150000"/>
              </a:lnSpc>
              <a:buFont typeface="Wingdings" panose="05000000000000000000" pitchFamily="2" charset="2"/>
              <a:buChar char="v"/>
            </a:pP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Đưa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hoạt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động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đối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sánh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CTĐT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vào</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kế</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hoach</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học</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từng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ĐVĐT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để</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triển</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khai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hàng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năm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làm</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cơ</a:t>
            </a:r>
            <a:r>
              <a:rPr lang="en-US" sz="2400" dirty="0">
                <a:solidFill>
                  <a:schemeClr val="tx1"/>
                </a:solidFill>
                <a:latin typeface="Bahnschrift Condensed" panose="020B0502040204020203" pitchFamily="34" charset="0"/>
              </a:rPr>
              <a:t> sở </a:t>
            </a:r>
            <a:r>
              <a:rPr lang="en-US" sz="2400" dirty="0" err="1">
                <a:solidFill>
                  <a:schemeClr val="tx1"/>
                </a:solidFill>
                <a:latin typeface="Bahnschrift Condensed" panose="020B0502040204020203" pitchFamily="34" charset="0"/>
              </a:rPr>
              <a:t>cải</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tiết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chất</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lượng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và</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đáp</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ứng</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yêu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cầu</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của</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Bộ</a:t>
            </a:r>
            <a:r>
              <a:rPr lang="en-US" sz="2400" dirty="0">
                <a:solidFill>
                  <a:schemeClr val="tx1"/>
                </a:solidFill>
                <a:latin typeface="Bahnschrift Condensed" panose="020B0502040204020203" pitchFamily="34" charset="0"/>
              </a:rPr>
              <a:t> </a:t>
            </a:r>
            <a:r>
              <a:rPr lang="en-US" sz="2400" dirty="0" err="1">
                <a:solidFill>
                  <a:schemeClr val="tx1"/>
                </a:solidFill>
                <a:latin typeface="Bahnschrift Condensed" panose="020B0502040204020203" pitchFamily="34" charset="0"/>
              </a:rPr>
              <a:t>GD&amp;ĐT</a:t>
            </a:r>
            <a:r>
              <a:rPr lang="en-US" sz="2400" dirty="0">
                <a:solidFill>
                  <a:schemeClr val="tx1"/>
                </a:solidFill>
                <a:latin typeface="Bahnschrift Condensed" panose="020B0502040204020203" pitchFamily="34" charset="0"/>
              </a:rPr>
              <a:t>.</a:t>
            </a:r>
          </a:p>
        </p:txBody>
      </p:sp>
      <p:sp>
        <p:nvSpPr>
          <p:cNvPr id="7" name="Rectangle 1">
            <a:extLst>
              <a:ext uri="{FF2B5EF4-FFF2-40B4-BE49-F238E27FC236}">
                <a16:creationId xmlns:a16="http://schemas.microsoft.com/office/drawing/2014/main" id="{AE1BA0A9-E7F4-4B45-BAAA-8FDE3D2FA335}"/>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449904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barn(inVertical)">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barn(inVertical)">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barn(inVertical)">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barn(inVertical)">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barn(inVertical)">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812800" y="1898017"/>
            <a:ext cx="10305360" cy="838911"/>
          </a:xfrm>
        </p:spPr>
        <p:txBody>
          <a:bodyPr>
            <a:noAutofit/>
          </a:bodyPr>
          <a:lstStyle/>
          <a:p>
            <a:pPr algn="ctr"/>
            <a:r>
              <a:rPr lang="en-US" sz="8000" b="1" i="1" dirty="0">
                <a:latin typeface="Times New Roman" panose="02020603050405020304" pitchFamily="18" charset="0"/>
                <a:cs typeface="Times New Roman" panose="02020603050405020304" pitchFamily="18" charset="0"/>
              </a:rPr>
              <a:t>Thank you!</a:t>
            </a:r>
            <a:endParaRPr lang="vi-VN" sz="8000" b="1" i="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B4C6F30-CF98-9A88-3A49-376AD3F27EA0}"/>
              </a:ext>
            </a:extLst>
          </p:cNvPr>
          <p:cNvPicPr>
            <a:picLocks noChangeAspect="1"/>
          </p:cNvPicPr>
          <p:nvPr/>
        </p:nvPicPr>
        <p:blipFill>
          <a:blip r:embed="rId3"/>
          <a:stretch>
            <a:fillRect/>
          </a:stretch>
        </p:blipFill>
        <p:spPr>
          <a:xfrm>
            <a:off x="-94511" y="2955"/>
            <a:ext cx="12357397" cy="6855044"/>
          </a:xfrm>
          <a:prstGeom prst="rect">
            <a:avLst/>
          </a:prstGeom>
        </p:spPr>
      </p:pic>
    </p:spTree>
    <p:extLst>
      <p:ext uri="{BB962C8B-B14F-4D97-AF65-F5344CB8AC3E}">
        <p14:creationId xmlns:p14="http://schemas.microsoft.com/office/powerpoint/2010/main" val="26853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6FE530E-D319-4FBF-A331-FB235C0C783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7218DAE-5AD2-3287-B2DB-34C5E10449ED}"/>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HIỆN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XÂY</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DỰNG</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PHÁT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CDC24F3B-1CAC-702A-8141-0198DAA332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5FF9CFCB-93AC-31DF-4FEA-4568E4AAE966}"/>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pSp>
        <p:nvGrpSpPr>
          <p:cNvPr id="21" name="Group 20">
            <a:extLst>
              <a:ext uri="{FF2B5EF4-FFF2-40B4-BE49-F238E27FC236}">
                <a16:creationId xmlns:a16="http://schemas.microsoft.com/office/drawing/2014/main" id="{1706F8A4-AF22-04B8-D753-FDCDA3FD2E34}"/>
              </a:ext>
            </a:extLst>
          </p:cNvPr>
          <p:cNvGrpSpPr/>
          <p:nvPr/>
        </p:nvGrpSpPr>
        <p:grpSpPr>
          <a:xfrm>
            <a:off x="240917" y="1105859"/>
            <a:ext cx="11709832" cy="4705225"/>
            <a:chOff x="240917" y="1105859"/>
            <a:chExt cx="11709832" cy="4705225"/>
          </a:xfrm>
        </p:grpSpPr>
        <p:sp>
          <p:nvSpPr>
            <p:cNvPr id="13" name="Content Placeholder 2">
              <a:extLst>
                <a:ext uri="{FF2B5EF4-FFF2-40B4-BE49-F238E27FC236}">
                  <a16:creationId xmlns:a16="http://schemas.microsoft.com/office/drawing/2014/main" id="{97E356FE-BDFB-4D99-44CD-4E310665D4F2}"/>
                </a:ext>
              </a:extLst>
            </p:cNvPr>
            <p:cNvSpPr txBox="1">
              <a:spLocks/>
            </p:cNvSpPr>
            <p:nvPr/>
          </p:nvSpPr>
          <p:spPr>
            <a:xfrm>
              <a:off x="240917" y="1498130"/>
              <a:ext cx="11709832" cy="431295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5E26EECD-5EFF-4529-D5BC-107939F8BE1A}"/>
                </a:ext>
              </a:extLst>
            </p:cNvPr>
            <p:cNvSpPr/>
            <p:nvPr/>
          </p:nvSpPr>
          <p:spPr>
            <a:xfrm>
              <a:off x="4347793" y="1105859"/>
              <a:ext cx="3246426" cy="721262"/>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17</a:t>
              </a:r>
              <a:r>
                <a:rPr lang="en-US" sz="2400" b="1" i="0" dirty="0">
                  <a:solidFill>
                    <a:schemeClr val="bg1"/>
                  </a:solidFill>
                  <a:effectLst/>
                  <a:latin typeface="Bahnschrift Condensed" panose="020B0502040204020203" pitchFamily="34" charset="0"/>
                </a:rPr>
                <a:t>/2021/</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490B2610-79EF-791A-834D-57721E0E1FE6}"/>
              </a:ext>
            </a:extLst>
          </p:cNvPr>
          <p:cNvSpPr txBox="1"/>
          <p:nvPr/>
        </p:nvSpPr>
        <p:spPr>
          <a:xfrm>
            <a:off x="325192" y="2036963"/>
            <a:ext cx="11709832" cy="4770538"/>
          </a:xfrm>
          <a:prstGeom prst="rect">
            <a:avLst/>
          </a:prstGeom>
          <a:noFill/>
        </p:spPr>
        <p:txBody>
          <a:bodyPr wrap="square">
            <a:spAutoFit/>
          </a:bodyPr>
          <a:lstStyle/>
          <a:p>
            <a:pPr>
              <a:buFont typeface="Wingdings" panose="05000000000000000000" pitchFamily="2" charset="2"/>
              <a:buChar char="ü"/>
            </a:pPr>
            <a:r>
              <a:rPr lang="en-US" sz="2800" b="1" dirty="0" err="1">
                <a:solidFill>
                  <a:srgbClr val="FF0000"/>
                </a:solidFill>
                <a:latin typeface="Bahnschrift Condensed" panose="020B0502040204020203" pitchFamily="34" charset="0"/>
                <a:ea typeface="Times New Roman" panose="02020603050405020304" pitchFamily="18" charset="0"/>
              </a:rPr>
              <a:t>Điểm</a:t>
            </a:r>
            <a:r>
              <a:rPr lang="en-US" sz="2800" b="1" dirty="0">
                <a:solidFill>
                  <a:srgbClr val="FF0000"/>
                </a:solidFill>
                <a:latin typeface="Bahnschrift Condensed" panose="020B0502040204020203" pitchFamily="34" charset="0"/>
                <a:ea typeface="Times New Roman" panose="02020603050405020304" pitchFamily="18" charset="0"/>
              </a:rPr>
              <a:t> đ, </a:t>
            </a:r>
            <a:r>
              <a:rPr lang="en-US" sz="2800" b="1" dirty="0" err="1">
                <a:solidFill>
                  <a:srgbClr val="FF0000"/>
                </a:solidFill>
                <a:latin typeface="Bahnschrift Condensed" panose="020B0502040204020203" pitchFamily="34" charset="0"/>
                <a:ea typeface="Times New Roman" panose="02020603050405020304" pitchFamily="18" charset="0"/>
              </a:rPr>
              <a:t>khoản</a:t>
            </a:r>
            <a:r>
              <a:rPr lang="en-US" sz="2800" b="1" dirty="0">
                <a:solidFill>
                  <a:srgbClr val="FF0000"/>
                </a:solidFill>
                <a:latin typeface="Bahnschrift Condensed" panose="020B0502040204020203" pitchFamily="34" charset="0"/>
                <a:ea typeface="Times New Roman" panose="02020603050405020304" pitchFamily="18" charset="0"/>
              </a:rPr>
              <a:t> 1, </a:t>
            </a:r>
            <a:r>
              <a:rPr lang="vi-VN" sz="2800" b="1" dirty="0">
                <a:solidFill>
                  <a:srgbClr val="FF0000"/>
                </a:solidFill>
                <a:effectLst/>
                <a:latin typeface="Bahnschrift Condensed" panose="020B0502040204020203" pitchFamily="34" charset="0"/>
                <a:ea typeface="Times New Roman" panose="02020603050405020304" pitchFamily="18" charset="0"/>
              </a:rPr>
              <a:t>Điều 12. </a:t>
            </a:r>
            <a:r>
              <a:rPr lang="vi-VN" sz="2800" b="1" dirty="0">
                <a:solidFill>
                  <a:srgbClr val="002060"/>
                </a:solidFill>
                <a:effectLst/>
                <a:latin typeface="Bahnschrift Condensed" panose="020B0502040204020203" pitchFamily="34" charset="0"/>
                <a:ea typeface="Times New Roman" panose="02020603050405020304" pitchFamily="18" charset="0"/>
              </a:rPr>
              <a:t>Xây dựng chuẩn </a:t>
            </a:r>
            <a:r>
              <a:rPr lang="en-US" sz="2800" b="1" dirty="0" err="1">
                <a:solidFill>
                  <a:srgbClr val="002060"/>
                </a:solidFill>
                <a:effectLst/>
                <a:latin typeface="Bahnschrift Condensed" panose="020B0502040204020203" pitchFamily="34" charset="0"/>
                <a:ea typeface="Times New Roman" panose="02020603050405020304" pitchFamily="18" charset="0"/>
              </a:rPr>
              <a:t>chương</a:t>
            </a:r>
            <a:r>
              <a:rPr lang="en-US" sz="2800" b="1" dirty="0">
                <a:solidFill>
                  <a:srgbClr val="002060"/>
                </a:solidFill>
                <a:effectLst/>
                <a:latin typeface="Bahnschrift Condensed" panose="020B0502040204020203" pitchFamily="34" charset="0"/>
                <a:ea typeface="Times New Roman" panose="02020603050405020304" pitchFamily="18" charset="0"/>
              </a:rPr>
              <a:t> </a:t>
            </a:r>
            <a:r>
              <a:rPr lang="en-US" sz="2800" b="1" dirty="0" err="1">
                <a:solidFill>
                  <a:srgbClr val="002060"/>
                </a:solidFill>
                <a:effectLst/>
                <a:latin typeface="Bahnschrift Condensed" panose="020B0502040204020203" pitchFamily="34" charset="0"/>
                <a:ea typeface="Times New Roman" panose="02020603050405020304" pitchFamily="18" charset="0"/>
              </a:rPr>
              <a:t>trình</a:t>
            </a:r>
            <a:r>
              <a:rPr lang="vi-VN" sz="2800" b="1" dirty="0">
                <a:solidFill>
                  <a:srgbClr val="002060"/>
                </a:solidFill>
                <a:effectLst/>
                <a:latin typeface="Bahnschrift Condensed" panose="020B0502040204020203" pitchFamily="34" charset="0"/>
                <a:ea typeface="Times New Roman" panose="02020603050405020304" pitchFamily="18" charset="0"/>
              </a:rPr>
              <a:t> cho các lĩnh vực và ngành </a:t>
            </a:r>
            <a:r>
              <a:rPr lang="en-US" sz="2800" b="1" dirty="0" err="1">
                <a:solidFill>
                  <a:srgbClr val="002060"/>
                </a:solidFill>
                <a:latin typeface="Bahnschrift Condensed" panose="020B0502040204020203" pitchFamily="34" charset="0"/>
                <a:ea typeface="Times New Roman" panose="02020603050405020304" pitchFamily="18" charset="0"/>
              </a:rPr>
              <a:t>ĐT</a:t>
            </a:r>
            <a:r>
              <a:rPr lang="en-US" sz="2800" b="1" dirty="0">
                <a:solidFill>
                  <a:srgbClr val="002060"/>
                </a:solidFill>
                <a:latin typeface="Bahnschrift Condensed" panose="020B0502040204020203" pitchFamily="34" charset="0"/>
              </a:rPr>
              <a:t>: </a:t>
            </a:r>
          </a:p>
          <a:p>
            <a:pPr>
              <a:spcBef>
                <a:spcPts val="1200"/>
              </a:spcBef>
              <a:spcAft>
                <a:spcPts val="600"/>
              </a:spcAft>
            </a:pP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Có tham khảo, </a:t>
            </a:r>
            <a:r>
              <a:rPr lang="vi-VN" sz="2800" dirty="0">
                <a:solidFill>
                  <a:srgbClr val="3333FF"/>
                </a:solidFill>
                <a:effectLst/>
                <a:latin typeface="Bahnschrift Condensed" panose="020B0502040204020203" pitchFamily="34" charset="0"/>
                <a:ea typeface="Times New Roman" panose="02020603050405020304" pitchFamily="18" charset="0"/>
              </a:rPr>
              <a:t>đối sánh</a:t>
            </a:r>
            <a:r>
              <a:rPr lang="vi-VN" sz="2800" dirty="0">
                <a:effectLst/>
                <a:latin typeface="Bahnschrift Condensed" panose="020B0502040204020203" pitchFamily="34" charset="0"/>
                <a:ea typeface="Times New Roman" panose="02020603050405020304" pitchFamily="18" charset="0"/>
              </a:rPr>
              <a:t> với mô hình, chuẩn hoặc tiêu chuẩn đối với các </a:t>
            </a:r>
            <a:r>
              <a:rPr lang="en-US" sz="2800" dirty="0" err="1">
                <a:effectLst/>
                <a:latin typeface="Bahnschrift Condensed" panose="020B0502040204020203" pitchFamily="34" charset="0"/>
                <a:ea typeface="Times New Roman" panose="02020603050405020304" pitchFamily="18" charset="0"/>
              </a:rPr>
              <a:t>CTĐT</a:t>
            </a: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của các nước hoặc các tổ chức quốc tế liên quan;</a:t>
            </a:r>
            <a:endParaRPr lang="en-US" sz="2800" dirty="0">
              <a:effectLst/>
              <a:latin typeface="Bahnschrift Condensed" panose="020B0502040204020203" pitchFamily="34" charset="0"/>
              <a:ea typeface="Times New Roman" panose="02020603050405020304" pitchFamily="18" charset="0"/>
            </a:endParaRPr>
          </a:p>
          <a:p>
            <a:pPr marL="457200" indent="-457200">
              <a:spcBef>
                <a:spcPts val="3600"/>
              </a:spcBef>
              <a:spcAft>
                <a:spcPts val="600"/>
              </a:spcAft>
              <a:buFont typeface="Wingdings" panose="05000000000000000000" pitchFamily="2" charset="2"/>
              <a:buChar char="ü"/>
            </a:pPr>
            <a:r>
              <a:rPr lang="en-US" sz="2800" b="1" dirty="0" err="1">
                <a:solidFill>
                  <a:srgbClr val="FF0000"/>
                </a:solidFill>
                <a:latin typeface="Bahnschrift Condensed" panose="020B0502040204020203" pitchFamily="34" charset="0"/>
              </a:rPr>
              <a:t>Điểm</a:t>
            </a:r>
            <a:r>
              <a:rPr lang="en-US" sz="2800" b="1" dirty="0">
                <a:solidFill>
                  <a:srgbClr val="FF0000"/>
                </a:solidFill>
                <a:latin typeface="Bahnschrift Condensed" panose="020B0502040204020203" pitchFamily="34" charset="0"/>
              </a:rPr>
              <a:t> d, </a:t>
            </a:r>
            <a:r>
              <a:rPr lang="en-US" sz="2800" b="1" dirty="0" err="1">
                <a:solidFill>
                  <a:srgbClr val="FF0000"/>
                </a:solidFill>
                <a:latin typeface="Bahnschrift Condensed" panose="020B0502040204020203" pitchFamily="34" charset="0"/>
              </a:rPr>
              <a:t>Khoản</a:t>
            </a:r>
            <a:r>
              <a:rPr lang="en-US" sz="2800" b="1" dirty="0">
                <a:solidFill>
                  <a:srgbClr val="FF0000"/>
                </a:solidFill>
                <a:latin typeface="Bahnschrift Condensed" panose="020B0502040204020203" pitchFamily="34" charset="0"/>
              </a:rPr>
              <a:t> 1, </a:t>
            </a:r>
            <a:r>
              <a:rPr lang="vi-VN" sz="2800" b="1" dirty="0">
                <a:solidFill>
                  <a:srgbClr val="FF0000"/>
                </a:solidFill>
                <a:latin typeface="Bahnschrift Condensed" panose="020B0502040204020203" pitchFamily="34" charset="0"/>
              </a:rPr>
              <a:t>Điều 17. </a:t>
            </a:r>
            <a:r>
              <a:rPr lang="vi-VN" sz="2800" b="1" dirty="0">
                <a:solidFill>
                  <a:srgbClr val="002060"/>
                </a:solidFill>
                <a:latin typeface="Bahnschrift Condensed" panose="020B0502040204020203" pitchFamily="34" charset="0"/>
              </a:rPr>
              <a:t>Tổ chức xây dựng chương trình đào tạo</a:t>
            </a:r>
            <a:endParaRPr lang="en-US" sz="2800" b="1" dirty="0">
              <a:solidFill>
                <a:srgbClr val="002060"/>
              </a:solidFill>
              <a:latin typeface="Bahnschrift Condensed" panose="020B0502040204020203" pitchFamily="34" charset="0"/>
            </a:endParaRPr>
          </a:p>
          <a:p>
            <a:pPr>
              <a:spcBef>
                <a:spcPts val="1200"/>
              </a:spcBef>
              <a:spcAft>
                <a:spcPts val="600"/>
              </a:spcAft>
            </a:pPr>
            <a:r>
              <a:rPr lang="en-US" sz="2800" dirty="0">
                <a:latin typeface="Bahnschrift Condensed" panose="020B0502040204020203" pitchFamily="34" charset="0"/>
              </a:rPr>
              <a:t>	</a:t>
            </a:r>
            <a:r>
              <a:rPr lang="vi-VN" sz="2800" dirty="0">
                <a:latin typeface="Bahnschrift Condensed" panose="020B0502040204020203" pitchFamily="34" charset="0"/>
              </a:rPr>
              <a:t>Được tham khảo, </a:t>
            </a:r>
            <a:r>
              <a:rPr lang="vi-VN" sz="2800" dirty="0">
                <a:solidFill>
                  <a:srgbClr val="3333FF"/>
                </a:solidFill>
                <a:latin typeface="Bahnschrift Condensed" panose="020B0502040204020203" pitchFamily="34" charset="0"/>
              </a:rPr>
              <a:t>đối sánh </a:t>
            </a:r>
            <a:r>
              <a:rPr lang="vi-VN" sz="2800" dirty="0">
                <a:latin typeface="Bahnschrift Condensed" panose="020B0502040204020203" pitchFamily="34" charset="0"/>
              </a:rPr>
              <a:t>với </a:t>
            </a:r>
            <a:r>
              <a:rPr lang="en-US" sz="2800" dirty="0" err="1">
                <a:latin typeface="Bahnschrift Condensed" panose="020B0502040204020203" pitchFamily="34" charset="0"/>
              </a:rPr>
              <a:t>CTĐT</a:t>
            </a:r>
            <a:r>
              <a:rPr lang="en-US" sz="2800" dirty="0">
                <a:latin typeface="Bahnschrift Condensed" panose="020B0502040204020203" pitchFamily="34" charset="0"/>
              </a:rPr>
              <a:t> </a:t>
            </a:r>
            <a:r>
              <a:rPr lang="vi-VN" sz="2800" dirty="0">
                <a:latin typeface="Bahnschrift Condensed" panose="020B0502040204020203" pitchFamily="34" charset="0"/>
              </a:rPr>
              <a:t>cùng trình độ, cùng ngành đã được kiểm định của các cơ sở đào tạo có uy tín ở trong nước và nước ngoài;</a:t>
            </a:r>
            <a:endParaRPr lang="en-US" sz="2800" dirty="0">
              <a:latin typeface="Bahnschrift Condensed" panose="020B0502040204020203" pitchFamily="34" charset="0"/>
            </a:endParaRPr>
          </a:p>
          <a:p>
            <a:pPr>
              <a:spcBef>
                <a:spcPts val="1200"/>
              </a:spcBef>
              <a:spcAft>
                <a:spcPts val="600"/>
              </a:spcAft>
            </a:pPr>
            <a:endParaRPr lang="en-US" sz="1800" dirty="0">
              <a:effectLst/>
              <a:latin typeface="Times New Roman" panose="02020603050405020304" pitchFamily="18" charset="0"/>
              <a:ea typeface="Times New Roman" panose="02020603050405020304" pitchFamily="18" charset="0"/>
            </a:endParaRPr>
          </a:p>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B3D3A03A-AAF3-F2C8-9E2F-67662CA60CEF}"/>
              </a:ext>
            </a:extLst>
          </p:cNvPr>
          <p:cNvCxnSpPr>
            <a:cxnSpLocks/>
          </p:cNvCxnSpPr>
          <p:nvPr/>
        </p:nvCxnSpPr>
        <p:spPr>
          <a:xfrm>
            <a:off x="4786793" y="3093006"/>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7D8723-1627-2495-BABB-45D5E5FBDBE9}"/>
              </a:ext>
            </a:extLst>
          </p:cNvPr>
          <p:cNvCxnSpPr>
            <a:cxnSpLocks/>
          </p:cNvCxnSpPr>
          <p:nvPr/>
        </p:nvCxnSpPr>
        <p:spPr>
          <a:xfrm>
            <a:off x="9204345" y="3093006"/>
            <a:ext cx="26398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0E8D3B-C6B2-07F6-0E55-74D4701BD15A}"/>
              </a:ext>
            </a:extLst>
          </p:cNvPr>
          <p:cNvCxnSpPr>
            <a:cxnSpLocks/>
          </p:cNvCxnSpPr>
          <p:nvPr/>
        </p:nvCxnSpPr>
        <p:spPr>
          <a:xfrm>
            <a:off x="1526046" y="3503154"/>
            <a:ext cx="265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5236AD-E502-7A94-F316-39435F700C30}"/>
              </a:ext>
            </a:extLst>
          </p:cNvPr>
          <p:cNvCxnSpPr>
            <a:cxnSpLocks/>
          </p:cNvCxnSpPr>
          <p:nvPr/>
        </p:nvCxnSpPr>
        <p:spPr>
          <a:xfrm>
            <a:off x="4963740" y="5129438"/>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32C310-EB66-DB21-920F-B9F57FC59485}"/>
              </a:ext>
            </a:extLst>
          </p:cNvPr>
          <p:cNvCxnSpPr>
            <a:cxnSpLocks/>
          </p:cNvCxnSpPr>
          <p:nvPr/>
        </p:nvCxnSpPr>
        <p:spPr>
          <a:xfrm>
            <a:off x="2912987" y="5576412"/>
            <a:ext cx="3474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259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down)">
                                      <p:cBhvr>
                                        <p:cTn id="35" dur="500"/>
                                        <p:tgtEl>
                                          <p:spTgt spid="11">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down)">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9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b="1" dirty="0" err="1">
                  <a:solidFill>
                    <a:srgbClr val="FFFF00"/>
                  </a:solidFill>
                  <a:latin typeface="Bahnschrift SemiBold Condensed" panose="020B0502040204020203" pitchFamily="34" charset="0"/>
                </a:rPr>
                <a:t>Hội</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nghị</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đầu</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tư</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phát</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triển</a:t>
              </a:r>
              <a:r>
                <a:rPr lang="en-US" sz="1600" b="1" dirty="0">
                  <a:solidFill>
                    <a:srgbClr val="FFFF00"/>
                  </a:solidFill>
                  <a:latin typeface="Bahnschrift SemiBold Condensed" panose="020B0502040204020203" pitchFamily="34" charset="0"/>
                </a:rPr>
                <a:t> </a:t>
              </a:r>
              <a:r>
                <a:rPr lang="en-US" sz="1600" b="1" dirty="0" err="1">
                  <a:solidFill>
                    <a:srgbClr val="FFFF00"/>
                  </a:solidFill>
                  <a:latin typeface="Bahnschrift SemiBold Condensed" panose="020B0502040204020203" pitchFamily="34" charset="0"/>
                </a:rPr>
                <a:t>CTĐT</a:t>
              </a:r>
              <a:endParaRPr lang="vi-VN" sz="1600" b="1" dirty="0">
                <a:solidFill>
                  <a:srgbClr val="FFFF00"/>
                </a:solidFill>
                <a:latin typeface="Bahnschrift SemiBold Condensed" panose="020B0502040204020203" pitchFamily="34" charset="0"/>
              </a:endParaRPr>
            </a:p>
          </p:txBody>
        </p:sp>
      </p:grpSp>
      <p:sp>
        <p:nvSpPr>
          <p:cNvPr id="7" name="Title 1">
            <a:extLst>
              <a:ext uri="{FF2B5EF4-FFF2-40B4-BE49-F238E27FC236}">
                <a16:creationId xmlns:a16="http://schemas.microsoft.com/office/drawing/2014/main" id="{794A1BE1-4BC5-0C84-E736-B8C927D84A7C}"/>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chemeClr val="tx1"/>
                </a:solidFill>
                <a:latin typeface="Bahnschrift Condensed" panose="020B0502040204020203" pitchFamily="34" charset="0"/>
              </a:rPr>
              <a:t>         1.1. </a:t>
            </a:r>
            <a:r>
              <a:rPr lang="en-US" sz="3100" dirty="0" err="1">
                <a:solidFill>
                  <a:srgbClr val="3333FF"/>
                </a:solidFill>
                <a:latin typeface="Bahnschrift Condensed" panose="020B0502040204020203" pitchFamily="34" charset="0"/>
              </a:rPr>
              <a:t>Đối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sánh</a:t>
            </a:r>
            <a:r>
              <a:rPr lang="en-US" sz="3100" dirty="0">
                <a:solidFill>
                  <a:srgbClr val="3333FF"/>
                </a:solidFill>
                <a:latin typeface="Bahnschrift Condensed" panose="020B0502040204020203" pitchFamily="34" charset="0"/>
              </a:rPr>
              <a:t> CĐR </a:t>
            </a:r>
            <a:r>
              <a:rPr lang="en-US" sz="3100" dirty="0" err="1">
                <a:solidFill>
                  <a:srgbClr val="3333FF"/>
                </a:solidFill>
                <a:latin typeface="Bahnschrift Condensed" panose="020B0502040204020203" pitchFamily="34" charset="0"/>
              </a:rPr>
              <a:t>với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khung</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trình</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độ</a:t>
            </a:r>
            <a:r>
              <a:rPr lang="en-US" sz="3100" dirty="0">
                <a:solidFill>
                  <a:srgbClr val="3333FF"/>
                </a:solidFill>
                <a:latin typeface="Bahnschrift Condensed" panose="020B0502040204020203" pitchFamily="34" charset="0"/>
              </a:rPr>
              <a:t> Quốc </a:t>
            </a:r>
            <a:r>
              <a:rPr lang="en-US" sz="3100" dirty="0" err="1">
                <a:solidFill>
                  <a:srgbClr val="3333FF"/>
                </a:solidFill>
                <a:latin typeface="Bahnschrift Condensed" panose="020B0502040204020203" pitchFamily="34" charset="0"/>
              </a:rPr>
              <a:t>gia</a:t>
            </a:r>
            <a:endParaRPr lang="vi-VN" sz="3100" dirty="0">
              <a:solidFill>
                <a:srgbClr val="C00000"/>
              </a:solidFill>
              <a:latin typeface="Bahnschrift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3ADD974-FC21-D1AD-A78A-0592ADC9DD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1513" y="-53349"/>
            <a:ext cx="760474" cy="760474"/>
          </a:xfrm>
          <a:prstGeom prst="rect">
            <a:avLst/>
          </a:prstGeom>
        </p:spPr>
      </p:pic>
      <p:pic>
        <p:nvPicPr>
          <p:cNvPr id="13" name="Picture 12">
            <a:extLst>
              <a:ext uri="{FF2B5EF4-FFF2-40B4-BE49-F238E27FC236}">
                <a16:creationId xmlns:a16="http://schemas.microsoft.com/office/drawing/2014/main" id="{27ED0EDB-AF3A-F633-304A-3510AB9520D3}"/>
              </a:ext>
            </a:extLst>
          </p:cNvPr>
          <p:cNvPicPr>
            <a:picLocks noChangeAspect="1"/>
          </p:cNvPicPr>
          <p:nvPr/>
        </p:nvPicPr>
        <p:blipFill>
          <a:blip r:embed="rId4"/>
          <a:stretch>
            <a:fillRect/>
          </a:stretch>
        </p:blipFill>
        <p:spPr>
          <a:xfrm>
            <a:off x="314961" y="724923"/>
            <a:ext cx="11623040" cy="5692633"/>
          </a:xfrm>
          <a:prstGeom prst="rect">
            <a:avLst/>
          </a:prstGeom>
        </p:spPr>
      </p:pic>
    </p:spTree>
    <p:extLst>
      <p:ext uri="{BB962C8B-B14F-4D97-AF65-F5344CB8AC3E}">
        <p14:creationId xmlns:p14="http://schemas.microsoft.com/office/powerpoint/2010/main" val="32085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dirty="0" err="1">
                  <a:solidFill>
                    <a:srgbClr val="FFFF00"/>
                  </a:solidFill>
                  <a:latin typeface="Bahnschrift SemiBold Condensed" panose="020B0502040204020203" pitchFamily="34" charset="0"/>
                </a:rPr>
                <a:t>Hội</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nghị</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đầu</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tư</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phát</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triển</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CTĐT</a:t>
              </a:r>
              <a:r>
                <a:rPr lang="en-US" sz="1600" dirty="0">
                  <a:solidFill>
                    <a:srgbClr val="FFFF00"/>
                  </a:solidFill>
                  <a:latin typeface="Bahnschrift SemiBold Condensed" panose="020B0502040204020203" pitchFamily="34" charset="0"/>
                </a:rPr>
                <a:t>.</a:t>
              </a:r>
              <a:endParaRPr lang="vi-VN" sz="1600" dirty="0">
                <a:solidFill>
                  <a:srgbClr val="FFFF00"/>
                </a:solidFill>
                <a:latin typeface="Bahnschrift SemiBold Condensed" panose="020B0502040204020203" pitchFamily="34" charset="0"/>
              </a:endParaRPr>
            </a:p>
          </p:txBody>
        </p:sp>
      </p:grpSp>
      <p:sp>
        <p:nvSpPr>
          <p:cNvPr id="7" name="Title 1">
            <a:extLst>
              <a:ext uri="{FF2B5EF4-FFF2-40B4-BE49-F238E27FC236}">
                <a16:creationId xmlns:a16="http://schemas.microsoft.com/office/drawing/2014/main" id="{794A1BE1-4BC5-0C84-E736-B8C927D84A7C}"/>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chemeClr val="tx1"/>
                </a:solidFill>
                <a:latin typeface="Bahnschrift Condensed" panose="020B0502040204020203" pitchFamily="34" charset="0"/>
              </a:rPr>
              <a:t>        1.1. </a:t>
            </a:r>
            <a:r>
              <a:rPr lang="en-US" sz="3100" dirty="0" err="1">
                <a:solidFill>
                  <a:srgbClr val="3333FF"/>
                </a:solidFill>
                <a:latin typeface="Bahnschrift Condensed" panose="020B0502040204020203" pitchFamily="34" charset="0"/>
              </a:rPr>
              <a:t>Đối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sánh</a:t>
            </a:r>
            <a:r>
              <a:rPr lang="en-US" sz="3100" dirty="0">
                <a:solidFill>
                  <a:srgbClr val="3333FF"/>
                </a:solidFill>
                <a:latin typeface="Bahnschrift Condensed" panose="020B0502040204020203" pitchFamily="34" charset="0"/>
              </a:rPr>
              <a:t> CĐR </a:t>
            </a:r>
            <a:r>
              <a:rPr lang="en-US" sz="3100" dirty="0" err="1">
                <a:solidFill>
                  <a:srgbClr val="3333FF"/>
                </a:solidFill>
                <a:latin typeface="Bahnschrift Condensed" panose="020B0502040204020203" pitchFamily="34" charset="0"/>
              </a:rPr>
              <a:t>với</a:t>
            </a:r>
            <a:r>
              <a:rPr lang="en-US" sz="3100" dirty="0">
                <a:solidFill>
                  <a:srgbClr val="3333FF"/>
                </a:solidFill>
                <a:latin typeface="Bahnschrift Condensed" panose="020B0502040204020203" pitchFamily="34" charset="0"/>
              </a:rPr>
              <a:t> </a:t>
            </a:r>
            <a:r>
              <a:rPr lang="en-US" sz="3100" dirty="0" err="1">
                <a:solidFill>
                  <a:srgbClr val="3333FF"/>
                </a:solidFill>
                <a:latin typeface="Bahnschrift Condensed" panose="020B0502040204020203" pitchFamily="34" charset="0"/>
              </a:rPr>
              <a:t>khung</a:t>
            </a:r>
            <a:r>
              <a:rPr lang="en-US" sz="3100" dirty="0">
                <a:solidFill>
                  <a:srgbClr val="3333FF"/>
                </a:solidFill>
                <a:latin typeface="Bahnschrift Condensed" panose="020B0502040204020203" pitchFamily="34" charset="0"/>
              </a:rPr>
              <a:t> trình </a:t>
            </a:r>
            <a:r>
              <a:rPr lang="en-US" sz="3100" dirty="0" err="1">
                <a:solidFill>
                  <a:srgbClr val="3333FF"/>
                </a:solidFill>
                <a:latin typeface="Bahnschrift Condensed" panose="020B0502040204020203" pitchFamily="34" charset="0"/>
              </a:rPr>
              <a:t>độ</a:t>
            </a:r>
            <a:r>
              <a:rPr lang="en-US" sz="3100" dirty="0">
                <a:solidFill>
                  <a:srgbClr val="3333FF"/>
                </a:solidFill>
                <a:latin typeface="Bahnschrift Condensed" panose="020B0502040204020203" pitchFamily="34" charset="0"/>
              </a:rPr>
              <a:t> Quốc </a:t>
            </a:r>
            <a:r>
              <a:rPr lang="en-US" sz="3100" dirty="0" err="1">
                <a:solidFill>
                  <a:srgbClr val="3333FF"/>
                </a:solidFill>
                <a:latin typeface="Bahnschrift Condensed" panose="020B0502040204020203" pitchFamily="34" charset="0"/>
              </a:rPr>
              <a:t>gia</a:t>
            </a:r>
            <a:endParaRPr lang="vi-VN" sz="3100" dirty="0">
              <a:solidFill>
                <a:srgbClr val="3333FF"/>
              </a:solidFill>
              <a:latin typeface="Bahnschrift Condensed" panose="020B0502040204020203" pitchFamily="34" charset="0"/>
            </a:endParaRPr>
          </a:p>
        </p:txBody>
      </p:sp>
      <p:grpSp>
        <p:nvGrpSpPr>
          <p:cNvPr id="2" name="Group 1">
            <a:extLst>
              <a:ext uri="{FF2B5EF4-FFF2-40B4-BE49-F238E27FC236}">
                <a16:creationId xmlns:a16="http://schemas.microsoft.com/office/drawing/2014/main" id="{C2D35D86-85F1-A119-02D5-1F9E9CAD4067}"/>
              </a:ext>
            </a:extLst>
          </p:cNvPr>
          <p:cNvGrpSpPr/>
          <p:nvPr/>
        </p:nvGrpSpPr>
        <p:grpSpPr>
          <a:xfrm>
            <a:off x="313974" y="5168177"/>
            <a:ext cx="11719321" cy="1049744"/>
            <a:chOff x="588297" y="3046392"/>
            <a:chExt cx="11719321" cy="1760737"/>
          </a:xfrm>
        </p:grpSpPr>
        <p:sp>
          <p:nvSpPr>
            <p:cNvPr id="8" name="Rectangle 7">
              <a:extLst>
                <a:ext uri="{FF2B5EF4-FFF2-40B4-BE49-F238E27FC236}">
                  <a16:creationId xmlns:a16="http://schemas.microsoft.com/office/drawing/2014/main" id="{0C6D5AD6-379D-6133-E0A2-BF769B2509C3}"/>
                </a:ext>
              </a:extLst>
            </p:cNvPr>
            <p:cNvSpPr/>
            <p:nvPr/>
          </p:nvSpPr>
          <p:spPr>
            <a:xfrm>
              <a:off x="588297" y="3631352"/>
              <a:ext cx="11719321" cy="117577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Bahnschrift Condensed" panose="020B0502040204020203"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Bahnschrift Condensed" panose="020B0502040204020203" pitchFamily="34" charset="0"/>
              </a:endParaRPr>
            </a:p>
          </p:txBody>
        </p:sp>
        <p:sp>
          <p:nvSpPr>
            <p:cNvPr id="12" name="Rectangle: Rounded Corners 11">
              <a:extLst>
                <a:ext uri="{FF2B5EF4-FFF2-40B4-BE49-F238E27FC236}">
                  <a16:creationId xmlns:a16="http://schemas.microsoft.com/office/drawing/2014/main" id="{8D62C6FE-A3EB-12E2-9D49-2C3D457CC25D}"/>
                </a:ext>
              </a:extLst>
            </p:cNvPr>
            <p:cNvSpPr/>
            <p:nvPr/>
          </p:nvSpPr>
          <p:spPr>
            <a:xfrm>
              <a:off x="737423" y="3046392"/>
              <a:ext cx="3795391" cy="867079"/>
            </a:xfrm>
            <a:prstGeom prst="roundRect">
              <a:avLst/>
            </a:prstGeom>
            <a:solidFill>
              <a:srgbClr val="3333F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900" b="1" kern="0" dirty="0" err="1">
                  <a:solidFill>
                    <a:srgbClr val="FFFF00"/>
                  </a:solidFill>
                  <a:latin typeface="Bahnschrift Condensed" panose="020B0502040204020203" pitchFamily="34" charset="0"/>
                  <a:ea typeface="Times New Roman" panose="02020603050405020304" pitchFamily="18" charset="0"/>
                </a:rPr>
                <a:t>Kết</a:t>
              </a:r>
              <a:r>
                <a:rPr lang="en-US" sz="2900" b="1" kern="0" dirty="0">
                  <a:solidFill>
                    <a:srgbClr val="FFFF00"/>
                  </a:solidFill>
                  <a:latin typeface="Bahnschrift Condensed" panose="020B0502040204020203" pitchFamily="34" charset="0"/>
                  <a:ea typeface="Times New Roman" panose="02020603050405020304" pitchFamily="18" charset="0"/>
                </a:rPr>
                <a:t> </a:t>
              </a:r>
              <a:r>
                <a:rPr lang="en-US" sz="2900" b="1" kern="0" dirty="0" err="1">
                  <a:solidFill>
                    <a:srgbClr val="FFFF00"/>
                  </a:solidFill>
                  <a:latin typeface="Bahnschrift Condensed" panose="020B0502040204020203" pitchFamily="34" charset="0"/>
                  <a:ea typeface="Times New Roman" panose="02020603050405020304" pitchFamily="18" charset="0"/>
                </a:rPr>
                <a:t>quả</a:t>
              </a:r>
              <a:r>
                <a:rPr lang="en-US" sz="2900" b="1" kern="0" dirty="0">
                  <a:solidFill>
                    <a:srgbClr val="FFFF00"/>
                  </a:solidFill>
                  <a:latin typeface="Bahnschrift Condensed" panose="020B0502040204020203" pitchFamily="34" charset="0"/>
                  <a:ea typeface="Times New Roman" panose="02020603050405020304" pitchFamily="18" charset="0"/>
                </a:rPr>
                <a:t> đối </a:t>
              </a:r>
              <a:r>
                <a:rPr lang="en-US" sz="2900" b="1" kern="0" dirty="0" err="1">
                  <a:solidFill>
                    <a:srgbClr val="FFFF00"/>
                  </a:solidFill>
                  <a:latin typeface="Bahnschrift Condensed" panose="020B0502040204020203" pitchFamily="34" charset="0"/>
                  <a:ea typeface="Times New Roman" panose="02020603050405020304" pitchFamily="18" charset="0"/>
                </a:rPr>
                <a:t>sánh</a:t>
              </a:r>
              <a:endParaRPr kumimoji="0" lang="en-US" sz="2900" b="1" i="0" u="none" strike="noStrike" kern="0" cap="none" spc="0" normalizeH="0" baseline="0" noProof="0" dirty="0">
                <a:ln>
                  <a:noFill/>
                </a:ln>
                <a:solidFill>
                  <a:srgbClr val="FFFF00"/>
                </a:solidFill>
                <a:effectLst/>
                <a:uLnTx/>
                <a:uFillTx/>
                <a:latin typeface="Bahnschrift Condensed" panose="020B0502040204020203" pitchFamily="34" charset="0"/>
              </a:endParaRPr>
            </a:p>
          </p:txBody>
        </p:sp>
        <p:sp>
          <p:nvSpPr>
            <p:cNvPr id="13" name="TextBox 12">
              <a:extLst>
                <a:ext uri="{FF2B5EF4-FFF2-40B4-BE49-F238E27FC236}">
                  <a16:creationId xmlns:a16="http://schemas.microsoft.com/office/drawing/2014/main" id="{7A9A1A51-24C1-00AA-B471-07701BD1369E}"/>
                </a:ext>
              </a:extLst>
            </p:cNvPr>
            <p:cNvSpPr txBox="1"/>
            <p:nvPr/>
          </p:nvSpPr>
          <p:spPr>
            <a:xfrm>
              <a:off x="671420" y="3900997"/>
              <a:ext cx="10833101" cy="800163"/>
            </a:xfrm>
            <a:prstGeom prst="rect">
              <a:avLst/>
            </a:prstGeom>
            <a:noFill/>
          </p:spPr>
          <p:txBody>
            <a:bodyPr wrap="square">
              <a:spAutoFit/>
            </a:bodyPr>
            <a:lstStyle/>
            <a:p>
              <a:pPr algn="ctr"/>
              <a:r>
                <a:rPr lang="en-US" sz="2500" dirty="0">
                  <a:latin typeface="Bahnschrift Condensed" panose="020B0502040204020203" pitchFamily="34" charset="0"/>
                </a:rPr>
                <a:t>CĐR bao </a:t>
              </a:r>
              <a:r>
                <a:rPr lang="en-US" sz="2500" dirty="0" err="1">
                  <a:latin typeface="Bahnschrift Condensed" panose="020B0502040204020203" pitchFamily="34" charset="0"/>
                </a:rPr>
                <a:t>phủ</a:t>
              </a:r>
              <a:r>
                <a:rPr lang="en-US" sz="2500" dirty="0">
                  <a:latin typeface="Bahnschrift Condensed" panose="020B0502040204020203" pitchFamily="34" charset="0"/>
                </a:rPr>
                <a:t> </a:t>
              </a:r>
              <a:r>
                <a:rPr lang="en-US" sz="2500" dirty="0" err="1">
                  <a:latin typeface="Bahnschrift Condensed" panose="020B0502040204020203" pitchFamily="34" charset="0"/>
                </a:rPr>
                <a:t>hết</a:t>
              </a:r>
              <a:r>
                <a:rPr lang="en-US" sz="2500" dirty="0">
                  <a:latin typeface="Bahnschrift Condensed" panose="020B0502040204020203" pitchFamily="34" charset="0"/>
                </a:rPr>
                <a:t> </a:t>
              </a:r>
              <a:r>
                <a:rPr lang="en-US" sz="2500" dirty="0" err="1">
                  <a:latin typeface="Bahnschrift Condensed" panose="020B0502040204020203" pitchFamily="34" charset="0"/>
                </a:rPr>
                <a:t>khung</a:t>
              </a:r>
              <a:r>
                <a:rPr lang="en-US" sz="2500" dirty="0">
                  <a:latin typeface="Bahnschrift Condensed" panose="020B0502040204020203" pitchFamily="34" charset="0"/>
                </a:rPr>
                <a:t> trình </a:t>
              </a:r>
              <a:r>
                <a:rPr lang="en-US" sz="2500" dirty="0" err="1">
                  <a:latin typeface="Bahnschrift Condensed" panose="020B0502040204020203" pitchFamily="34" charset="0"/>
                </a:rPr>
                <a:t>độ</a:t>
              </a:r>
              <a:r>
                <a:rPr lang="en-US" sz="2500" dirty="0">
                  <a:latin typeface="Bahnschrift Condensed" panose="020B0502040204020203" pitchFamily="34" charset="0"/>
                </a:rPr>
                <a:t> Quốc </a:t>
              </a:r>
              <a:r>
                <a:rPr lang="en-US" sz="2500" dirty="0" err="1">
                  <a:latin typeface="Bahnschrift Condensed" panose="020B0502040204020203" pitchFamily="34" charset="0"/>
                </a:rPr>
                <a:t>gia</a:t>
              </a:r>
              <a:r>
                <a:rPr lang="en-US" sz="2500" dirty="0">
                  <a:latin typeface="Bahnschrift Condensed" panose="020B0502040204020203" pitchFamily="34" charset="0"/>
                </a:rPr>
                <a:t> </a:t>
              </a:r>
              <a:r>
                <a:rPr lang="en-US" sz="2500" dirty="0" err="1">
                  <a:latin typeface="Bahnschrift Condensed" panose="020B0502040204020203" pitchFamily="34" charset="0"/>
                </a:rPr>
                <a:t>và</a:t>
              </a:r>
              <a:r>
                <a:rPr lang="en-US" sz="2500" dirty="0">
                  <a:latin typeface="Bahnschrift Condensed" panose="020B0502040204020203" pitchFamily="34" charset="0"/>
                </a:rPr>
                <a:t> </a:t>
              </a:r>
              <a:r>
                <a:rPr lang="en-US" sz="2500" dirty="0" err="1">
                  <a:latin typeface="Bahnschrift Condensed" panose="020B0502040204020203" pitchFamily="34" charset="0"/>
                </a:rPr>
                <a:t>một</a:t>
              </a:r>
              <a:r>
                <a:rPr lang="en-US" sz="2500" dirty="0">
                  <a:latin typeface="Bahnschrift Condensed" panose="020B0502040204020203" pitchFamily="34" charset="0"/>
                </a:rPr>
                <a:t> </a:t>
              </a:r>
              <a:r>
                <a:rPr lang="en-US" sz="2500" dirty="0" err="1">
                  <a:latin typeface="Bahnschrift Condensed" panose="020B0502040204020203" pitchFamily="34" charset="0"/>
                </a:rPr>
                <a:t>số</a:t>
              </a:r>
              <a:r>
                <a:rPr lang="en-US" sz="2500" dirty="0">
                  <a:latin typeface="Bahnschrift Condensed" panose="020B0502040204020203" pitchFamily="34" charset="0"/>
                </a:rPr>
                <a:t> </a:t>
              </a:r>
              <a:r>
                <a:rPr lang="en-US" sz="2500" dirty="0" err="1">
                  <a:latin typeface="Bahnschrift Condensed" panose="020B0502040204020203" pitchFamily="34" charset="0"/>
                </a:rPr>
                <a:t>mức</a:t>
              </a:r>
              <a:r>
                <a:rPr lang="en-US" sz="2500" dirty="0">
                  <a:latin typeface="Bahnschrift Condensed" panose="020B0502040204020203" pitchFamily="34" charset="0"/>
                </a:rPr>
                <a:t> </a:t>
              </a:r>
              <a:r>
                <a:rPr lang="en-US" sz="2500" dirty="0" err="1">
                  <a:latin typeface="Bahnschrift Condensed" panose="020B0502040204020203" pitchFamily="34" charset="0"/>
                </a:rPr>
                <a:t>độ</a:t>
              </a:r>
              <a:r>
                <a:rPr lang="en-US" sz="2500" dirty="0">
                  <a:latin typeface="Bahnschrift Condensed" panose="020B0502040204020203" pitchFamily="34" charset="0"/>
                </a:rPr>
                <a:t> </a:t>
              </a:r>
              <a:r>
                <a:rPr lang="en-US" sz="2500" dirty="0" err="1">
                  <a:latin typeface="Bahnschrift Condensed" panose="020B0502040204020203" pitchFamily="34" charset="0"/>
                </a:rPr>
                <a:t>năng</a:t>
              </a:r>
              <a:r>
                <a:rPr lang="en-US" sz="2500" dirty="0">
                  <a:latin typeface="Bahnschrift Condensed" panose="020B0502040204020203" pitchFamily="34" charset="0"/>
                </a:rPr>
                <a:t> </a:t>
              </a:r>
              <a:r>
                <a:rPr lang="en-US" sz="2500" dirty="0" err="1">
                  <a:latin typeface="Bahnschrift Condensed" panose="020B0502040204020203" pitchFamily="34" charset="0"/>
                </a:rPr>
                <a:t>lực</a:t>
              </a:r>
              <a:r>
                <a:rPr lang="en-US" sz="2500" dirty="0">
                  <a:latin typeface="Bahnschrift Condensed" panose="020B0502040204020203" pitchFamily="34" charset="0"/>
                </a:rPr>
                <a:t> </a:t>
              </a:r>
              <a:r>
                <a:rPr lang="en-US" sz="2500" dirty="0" err="1">
                  <a:latin typeface="Bahnschrift Condensed" panose="020B0502040204020203" pitchFamily="34" charset="0"/>
                </a:rPr>
                <a:t>cao</a:t>
              </a:r>
              <a:r>
                <a:rPr lang="en-US" sz="2500" dirty="0">
                  <a:latin typeface="Bahnschrift Condensed" panose="020B0502040204020203" pitchFamily="34" charset="0"/>
                </a:rPr>
                <a:t> </a:t>
              </a:r>
              <a:r>
                <a:rPr lang="en-US" sz="2500" dirty="0" err="1">
                  <a:latin typeface="Bahnschrift Condensed" panose="020B0502040204020203" pitchFamily="34" charset="0"/>
                </a:rPr>
                <a:t>hơn</a:t>
              </a:r>
              <a:endParaRPr lang="en-US" sz="2500" dirty="0">
                <a:solidFill>
                  <a:srgbClr val="25256F"/>
                </a:solidFill>
                <a:latin typeface="Bahnschrift Condensed" panose="020B0502040204020203" pitchFamily="34" charset="0"/>
              </a:endParaRPr>
            </a:p>
          </p:txBody>
        </p:sp>
      </p:grpSp>
      <p:pic>
        <p:nvPicPr>
          <p:cNvPr id="14" name="Picture 13" descr="Logo&#10;&#10;Description automatically generated">
            <a:extLst>
              <a:ext uri="{FF2B5EF4-FFF2-40B4-BE49-F238E27FC236}">
                <a16:creationId xmlns:a16="http://schemas.microsoft.com/office/drawing/2014/main" id="{9D3A0E8B-7FD0-16C0-E3AC-5FA775CA60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1513" y="-53349"/>
            <a:ext cx="760474" cy="760474"/>
          </a:xfrm>
          <a:prstGeom prst="rect">
            <a:avLst/>
          </a:prstGeom>
        </p:spPr>
      </p:pic>
      <p:pic>
        <p:nvPicPr>
          <p:cNvPr id="15" name="Picture 14">
            <a:extLst>
              <a:ext uri="{FF2B5EF4-FFF2-40B4-BE49-F238E27FC236}">
                <a16:creationId xmlns:a16="http://schemas.microsoft.com/office/drawing/2014/main" id="{23479E5F-6BA3-AAC8-A5AD-C56AB8086E25}"/>
              </a:ext>
            </a:extLst>
          </p:cNvPr>
          <p:cNvPicPr>
            <a:picLocks noChangeAspect="1"/>
          </p:cNvPicPr>
          <p:nvPr/>
        </p:nvPicPr>
        <p:blipFill>
          <a:blip r:embed="rId4"/>
          <a:stretch>
            <a:fillRect/>
          </a:stretch>
        </p:blipFill>
        <p:spPr>
          <a:xfrm>
            <a:off x="36947" y="766506"/>
            <a:ext cx="12071927" cy="4205607"/>
          </a:xfrm>
          <a:prstGeom prst="rect">
            <a:avLst/>
          </a:prstGeom>
        </p:spPr>
      </p:pic>
    </p:spTree>
    <p:extLst>
      <p:ext uri="{BB962C8B-B14F-4D97-AF65-F5344CB8AC3E}">
        <p14:creationId xmlns:p14="http://schemas.microsoft.com/office/powerpoint/2010/main" val="9799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3B53E21-4459-8C2E-6A20-76641D18861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0EAD200-180C-128C-2AC2-8E1D6E45DBD5}"/>
              </a:ext>
            </a:extLst>
          </p:cNvPr>
          <p:cNvGrpSpPr/>
          <p:nvPr/>
        </p:nvGrpSpPr>
        <p:grpSpPr>
          <a:xfrm>
            <a:off x="18474" y="6409712"/>
            <a:ext cx="12155055" cy="394732"/>
            <a:chOff x="0" y="4847451"/>
            <a:chExt cx="9116291" cy="296049"/>
          </a:xfrm>
        </p:grpSpPr>
        <p:sp>
          <p:nvSpPr>
            <p:cNvPr id="10" name="Rectangle 9">
              <a:extLst>
                <a:ext uri="{FF2B5EF4-FFF2-40B4-BE49-F238E27FC236}">
                  <a16:creationId xmlns:a16="http://schemas.microsoft.com/office/drawing/2014/main" id="{C7DF1474-0C90-17EF-C825-E6F41E4929B0}"/>
                </a:ext>
              </a:extLst>
            </p:cNvPr>
            <p:cNvSpPr/>
            <p:nvPr/>
          </p:nvSpPr>
          <p:spPr>
            <a:xfrm>
              <a:off x="0" y="4857750"/>
              <a:ext cx="9116291" cy="285750"/>
            </a:xfrm>
            <a:prstGeom prst="rect">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endParaRPr lang="en-US" sz="2400">
                <a:solidFill>
                  <a:prstClr val="white"/>
                </a:solidFill>
                <a:latin typeface="Calibri"/>
              </a:endParaRPr>
            </a:p>
          </p:txBody>
        </p:sp>
        <p:sp>
          <p:nvSpPr>
            <p:cNvPr id="11" name="TextBox 91">
              <a:extLst>
                <a:ext uri="{FF2B5EF4-FFF2-40B4-BE49-F238E27FC236}">
                  <a16:creationId xmlns:a16="http://schemas.microsoft.com/office/drawing/2014/main" id="{B6EBFCAB-2B43-4072-AF9A-5B8E82330951}"/>
                </a:ext>
              </a:extLst>
            </p:cNvPr>
            <p:cNvSpPr txBox="1"/>
            <p:nvPr/>
          </p:nvSpPr>
          <p:spPr>
            <a:xfrm>
              <a:off x="13855" y="4847451"/>
              <a:ext cx="9053945"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spcBef>
                  <a:spcPts val="1200"/>
                </a:spcBef>
                <a:spcAft>
                  <a:spcPts val="600"/>
                </a:spcAft>
              </a:pPr>
              <a:r>
                <a:rPr lang="en-US" sz="1600" dirty="0" err="1">
                  <a:solidFill>
                    <a:srgbClr val="FFFF00"/>
                  </a:solidFill>
                  <a:latin typeface="Bahnschrift SemiBold Condensed" panose="020B0502040204020203" pitchFamily="34" charset="0"/>
                </a:rPr>
                <a:t>Hội</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nghị</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đầu</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tư</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phát</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triển</a:t>
              </a:r>
              <a:r>
                <a:rPr lang="en-US" sz="1600" dirty="0">
                  <a:solidFill>
                    <a:srgbClr val="FFFF00"/>
                  </a:solidFill>
                  <a:latin typeface="Bahnschrift SemiBold Condensed" panose="020B0502040204020203" pitchFamily="34" charset="0"/>
                </a:rPr>
                <a:t> </a:t>
              </a:r>
              <a:r>
                <a:rPr lang="en-US" sz="1600" dirty="0" err="1">
                  <a:solidFill>
                    <a:srgbClr val="FFFF00"/>
                  </a:solidFill>
                  <a:latin typeface="Bahnschrift SemiBold Condensed" panose="020B0502040204020203" pitchFamily="34" charset="0"/>
                </a:rPr>
                <a:t>CTĐT</a:t>
              </a:r>
              <a:r>
                <a:rPr lang="en-US" sz="1600" dirty="0">
                  <a:solidFill>
                    <a:srgbClr val="FFFF00"/>
                  </a:solidFill>
                  <a:latin typeface="Bahnschrift SemiBold Condensed" panose="020B0502040204020203" pitchFamily="34" charset="0"/>
                </a:rPr>
                <a:t>.</a:t>
              </a:r>
              <a:endParaRPr lang="vi-VN" sz="1600" dirty="0">
                <a:solidFill>
                  <a:srgbClr val="FFFF00"/>
                </a:solidFill>
                <a:latin typeface="Bahnschrift SemiBold Condensed" panose="020B0502040204020203" pitchFamily="34" charset="0"/>
              </a:endParaRPr>
            </a:p>
          </p:txBody>
        </p:sp>
      </p:grpSp>
      <p:sp>
        <p:nvSpPr>
          <p:cNvPr id="3" name="Title 1">
            <a:extLst>
              <a:ext uri="{FF2B5EF4-FFF2-40B4-BE49-F238E27FC236}">
                <a16:creationId xmlns:a16="http://schemas.microsoft.com/office/drawing/2014/main" id="{8BA912EF-94ED-0BC5-7B51-7ED46B3DD924}"/>
              </a:ext>
            </a:extLst>
          </p:cNvPr>
          <p:cNvSpPr txBox="1">
            <a:spLocks/>
          </p:cNvSpPr>
          <p:nvPr/>
        </p:nvSpPr>
        <p:spPr>
          <a:xfrm>
            <a:off x="0" y="680616"/>
            <a:ext cx="12192000"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marL="457189" indent="-457189" algn="l" defTabSz="1219170">
              <a:buFont typeface="Wingdings" panose="05000000000000000000" pitchFamily="2" charset="2"/>
              <a:buChar char="ü"/>
            </a:pPr>
            <a:r>
              <a:rPr lang="en-US" dirty="0">
                <a:solidFill>
                  <a:prstClr val="black"/>
                </a:solidFill>
                <a:latin typeface="Bahnschrift Condensed" panose="020B0502040204020203" pitchFamily="34" charset="0"/>
              </a:rPr>
              <a:t>Đối </a:t>
            </a:r>
            <a:r>
              <a:rPr lang="en-US" dirty="0" err="1">
                <a:solidFill>
                  <a:prstClr val="black"/>
                </a:solidFill>
                <a:latin typeface="Bahnschrift Condensed" panose="020B0502040204020203" pitchFamily="34" charset="0"/>
              </a:rPr>
              <a:t>sánh</a:t>
            </a:r>
            <a:r>
              <a:rPr lang="en-US" dirty="0">
                <a:solidFill>
                  <a:prstClr val="black"/>
                </a:solidFill>
                <a:latin typeface="Bahnschrift Condensed" panose="020B0502040204020203" pitchFamily="34" charset="0"/>
              </a:rPr>
              <a:t> </a:t>
            </a:r>
            <a:r>
              <a:rPr lang="en-US" dirty="0" err="1">
                <a:solidFill>
                  <a:prstClr val="black"/>
                </a:solidFill>
                <a:latin typeface="Bahnschrift Condensed" panose="020B0502040204020203" pitchFamily="34" charset="0"/>
              </a:rPr>
              <a:t>với</a:t>
            </a:r>
            <a:r>
              <a:rPr lang="en-US" dirty="0">
                <a:solidFill>
                  <a:prstClr val="black"/>
                </a:solidFill>
                <a:latin typeface="Bahnschrift Condensed" panose="020B0502040204020203" pitchFamily="34" charset="0"/>
              </a:rPr>
              <a:t> CTĐT </a:t>
            </a:r>
            <a:r>
              <a:rPr lang="en-US" dirty="0" err="1">
                <a:solidFill>
                  <a:prstClr val="black"/>
                </a:solidFill>
                <a:latin typeface="Bahnschrift Condensed" panose="020B0502040204020203" pitchFamily="34" charset="0"/>
              </a:rPr>
              <a:t>Đại</a:t>
            </a:r>
            <a:r>
              <a:rPr lang="en-US" dirty="0">
                <a:solidFill>
                  <a:prstClr val="black"/>
                </a:solidFill>
                <a:latin typeface="Bahnschrift Condensed" panose="020B0502040204020203" pitchFamily="34" charset="0"/>
              </a:rPr>
              <a:t> </a:t>
            </a:r>
            <a:r>
              <a:rPr lang="en-US" dirty="0" err="1">
                <a:solidFill>
                  <a:prstClr val="black"/>
                </a:solidFill>
                <a:latin typeface="Bahnschrift Condensed" panose="020B0502040204020203" pitchFamily="34" charset="0"/>
              </a:rPr>
              <a:t>học</a:t>
            </a:r>
            <a:r>
              <a:rPr lang="en-US" dirty="0">
                <a:solidFill>
                  <a:prstClr val="black"/>
                </a:solidFill>
                <a:latin typeface="Bahnschrift Condensed" panose="020B0502040204020203" pitchFamily="34" charset="0"/>
              </a:rPr>
              <a:t> Humboldt (</a:t>
            </a:r>
            <a:r>
              <a:rPr lang="en-US" dirty="0" err="1">
                <a:solidFill>
                  <a:prstClr val="black"/>
                </a:solidFill>
                <a:latin typeface="Bahnschrift Condensed" panose="020B0502040204020203" pitchFamily="34" charset="0"/>
              </a:rPr>
              <a:t>Đức</a:t>
            </a:r>
            <a:r>
              <a:rPr lang="en-US" dirty="0">
                <a:solidFill>
                  <a:prstClr val="black"/>
                </a:solidFill>
                <a:latin typeface="Bahnschrift Condensed" panose="020B0502040204020203" pitchFamily="34" charset="0"/>
              </a:rPr>
              <a:t>)</a:t>
            </a:r>
            <a:endParaRPr lang="vi-VN" dirty="0">
              <a:solidFill>
                <a:prstClr val="black"/>
              </a:solidFill>
              <a:latin typeface="Bahnschrift Condensed" panose="020B0502040204020203" pitchFamily="34" charset="0"/>
            </a:endParaRPr>
          </a:p>
        </p:txBody>
      </p:sp>
      <p:sp>
        <p:nvSpPr>
          <p:cNvPr id="4" name="Rectangle: Rounded Corners 3">
            <a:extLst>
              <a:ext uri="{FF2B5EF4-FFF2-40B4-BE49-F238E27FC236}">
                <a16:creationId xmlns:a16="http://schemas.microsoft.com/office/drawing/2014/main" id="{26EB230A-2824-C175-6822-CDEA3C4B6BEF}"/>
              </a:ext>
            </a:extLst>
          </p:cNvPr>
          <p:cNvSpPr/>
          <p:nvPr/>
        </p:nvSpPr>
        <p:spPr>
          <a:xfrm>
            <a:off x="609600" y="1375933"/>
            <a:ext cx="4572000" cy="4148655"/>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Rectangle: Rounded Corners 4">
            <a:extLst>
              <a:ext uri="{FF2B5EF4-FFF2-40B4-BE49-F238E27FC236}">
                <a16:creationId xmlns:a16="http://schemas.microsoft.com/office/drawing/2014/main" id="{C71BD052-36FB-C0EB-01FE-DEDBB21C5D36}"/>
              </a:ext>
            </a:extLst>
          </p:cNvPr>
          <p:cNvSpPr/>
          <p:nvPr/>
        </p:nvSpPr>
        <p:spPr>
          <a:xfrm>
            <a:off x="7213600" y="1322331"/>
            <a:ext cx="4572000" cy="4148655"/>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6" name="Title 1">
            <a:extLst>
              <a:ext uri="{FF2B5EF4-FFF2-40B4-BE49-F238E27FC236}">
                <a16:creationId xmlns:a16="http://schemas.microsoft.com/office/drawing/2014/main" id="{4C80F0B6-384A-0095-154D-59115940CFA3}"/>
              </a:ext>
            </a:extLst>
          </p:cNvPr>
          <p:cNvSpPr txBox="1">
            <a:spLocks/>
          </p:cNvSpPr>
          <p:nvPr/>
        </p:nvSpPr>
        <p:spPr>
          <a:xfrm>
            <a:off x="-58057" y="5704639"/>
            <a:ext cx="5653313"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dirty="0" err="1">
                <a:solidFill>
                  <a:srgbClr val="C00000"/>
                </a:solidFill>
                <a:latin typeface="Bahnschrift Condensed" panose="020B0502040204020203" pitchFamily="34" charset="0"/>
              </a:rPr>
              <a:t>CTĐT</a:t>
            </a:r>
            <a:r>
              <a:rPr lang="en-US" dirty="0">
                <a:solidFill>
                  <a:srgbClr val="C00000"/>
                </a:solidFill>
                <a:latin typeface="Bahnschrift Condensed" panose="020B0502040204020203" pitchFamily="34" charset="0"/>
              </a:rPr>
              <a:t> </a:t>
            </a:r>
            <a:r>
              <a:rPr lang="en-US" dirty="0" err="1">
                <a:solidFill>
                  <a:srgbClr val="C00000"/>
                </a:solidFill>
                <a:latin typeface="Bahnschrift Condensed" panose="020B0502040204020203" pitchFamily="34" charset="0"/>
              </a:rPr>
              <a:t>NGÀNH</a:t>
            </a:r>
            <a:r>
              <a:rPr lang="en-US" dirty="0">
                <a:solidFill>
                  <a:srgbClr val="C00000"/>
                </a:solidFill>
                <a:latin typeface="Bahnschrift Condensed" panose="020B0502040204020203" pitchFamily="34" charset="0"/>
              </a:rPr>
              <a:t> QUANG-</a:t>
            </a:r>
            <a:r>
              <a:rPr lang="en-US" dirty="0" err="1">
                <a:solidFill>
                  <a:srgbClr val="C00000"/>
                </a:solidFill>
                <a:latin typeface="Bahnschrift Condensed" panose="020B0502040204020203" pitchFamily="34" charset="0"/>
              </a:rPr>
              <a:t>THS</a:t>
            </a:r>
            <a:r>
              <a:rPr lang="en-US" dirty="0">
                <a:solidFill>
                  <a:srgbClr val="C00000"/>
                </a:solidFill>
                <a:latin typeface="Bahnschrift Condensed" panose="020B0502040204020203" pitchFamily="34" charset="0"/>
              </a:rPr>
              <a:t> Trường ĐH Vinh</a:t>
            </a:r>
            <a:endParaRPr lang="vi-VN" dirty="0">
              <a:solidFill>
                <a:srgbClr val="C00000"/>
              </a:solidFill>
              <a:latin typeface="Bahnschrift Condensed" panose="020B0502040204020203" pitchFamily="34" charset="0"/>
            </a:endParaRPr>
          </a:p>
        </p:txBody>
      </p:sp>
      <p:sp>
        <p:nvSpPr>
          <p:cNvPr id="12" name="Title 1">
            <a:extLst>
              <a:ext uri="{FF2B5EF4-FFF2-40B4-BE49-F238E27FC236}">
                <a16:creationId xmlns:a16="http://schemas.microsoft.com/office/drawing/2014/main" id="{3573E497-D7ED-5A7F-C408-B4CF85517FB5}"/>
              </a:ext>
            </a:extLst>
          </p:cNvPr>
          <p:cNvSpPr txBox="1">
            <a:spLocks/>
          </p:cNvSpPr>
          <p:nvPr/>
        </p:nvSpPr>
        <p:spPr>
          <a:xfrm>
            <a:off x="7518400" y="5739104"/>
            <a:ext cx="4267200" cy="64171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dirty="0">
                <a:solidFill>
                  <a:srgbClr val="C00000"/>
                </a:solidFill>
                <a:latin typeface="Bahnschrift Condensed" panose="020B0502040204020203" pitchFamily="34" charset="0"/>
              </a:rPr>
              <a:t>ĐH </a:t>
            </a:r>
            <a:r>
              <a:rPr lang="en-US" dirty="0">
                <a:solidFill>
                  <a:srgbClr val="0000FF"/>
                </a:solidFill>
                <a:latin typeface="Bahnschrift Condensed" panose="020B0502040204020203" pitchFamily="34" charset="0"/>
              </a:rPr>
              <a:t>Humboldt (</a:t>
            </a:r>
            <a:r>
              <a:rPr lang="en-US" dirty="0" err="1">
                <a:solidFill>
                  <a:srgbClr val="0000FF"/>
                </a:solidFill>
                <a:latin typeface="Bahnschrift Condensed" panose="020B0502040204020203" pitchFamily="34" charset="0"/>
              </a:rPr>
              <a:t>Đức</a:t>
            </a:r>
            <a:r>
              <a:rPr lang="en-US" dirty="0">
                <a:solidFill>
                  <a:srgbClr val="0000FF"/>
                </a:solidFill>
                <a:latin typeface="Bahnschrift Condensed" panose="020B0502040204020203" pitchFamily="34" charset="0"/>
              </a:rPr>
              <a:t>)</a:t>
            </a:r>
            <a:endParaRPr lang="vi-VN" dirty="0">
              <a:solidFill>
                <a:srgbClr val="C00000"/>
              </a:solidFill>
              <a:latin typeface="Bahnschrift Condensed" panose="020B0502040204020203" pitchFamily="34" charset="0"/>
            </a:endParaRPr>
          </a:p>
        </p:txBody>
      </p:sp>
      <p:sp>
        <p:nvSpPr>
          <p:cNvPr id="14" name="TextBox 13">
            <a:extLst>
              <a:ext uri="{FF2B5EF4-FFF2-40B4-BE49-F238E27FC236}">
                <a16:creationId xmlns:a16="http://schemas.microsoft.com/office/drawing/2014/main" id="{9E813E5C-EC6E-296E-D23F-79FCBFA1C0FD}"/>
              </a:ext>
            </a:extLst>
          </p:cNvPr>
          <p:cNvSpPr txBox="1"/>
          <p:nvPr/>
        </p:nvSpPr>
        <p:spPr>
          <a:xfrm>
            <a:off x="789813" y="1965941"/>
            <a:ext cx="3680587"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Thời</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lượng</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60 </a:t>
            </a:r>
            <a:r>
              <a:rPr lang="en-US" sz="2800" b="1" dirty="0" err="1">
                <a:solidFill>
                  <a:srgbClr val="0000FF"/>
                </a:solidFill>
                <a:latin typeface="Bahnschrift Condensed" panose="020B0502040204020203" pitchFamily="34" charset="0"/>
              </a:rPr>
              <a:t>tín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chỉ</a:t>
            </a:r>
            <a:endParaRPr lang="en-US" sz="2800" b="1" dirty="0">
              <a:solidFill>
                <a:prstClr val="black"/>
              </a:solidFill>
              <a:latin typeface="Calibri"/>
            </a:endParaRPr>
          </a:p>
        </p:txBody>
      </p:sp>
      <p:sp>
        <p:nvSpPr>
          <p:cNvPr id="15" name="TextBox 14">
            <a:extLst>
              <a:ext uri="{FF2B5EF4-FFF2-40B4-BE49-F238E27FC236}">
                <a16:creationId xmlns:a16="http://schemas.microsoft.com/office/drawing/2014/main" id="{8F05F7B2-6866-A79C-EF1C-528C5F6274B8}"/>
              </a:ext>
            </a:extLst>
          </p:cNvPr>
          <p:cNvSpPr txBox="1"/>
          <p:nvPr/>
        </p:nvSpPr>
        <p:spPr>
          <a:xfrm>
            <a:off x="7393813" y="1663885"/>
            <a:ext cx="4391787"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Thời</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lượng</a:t>
            </a:r>
            <a:r>
              <a:rPr lang="en-US" sz="2800" b="1" dirty="0">
                <a:solidFill>
                  <a:prstClr val="black"/>
                </a:solidFill>
                <a:latin typeface="Bahnschrift Condensed" panose="020B0502040204020203" pitchFamily="34" charset="0"/>
              </a:rPr>
              <a:t>:</a:t>
            </a:r>
            <a:r>
              <a:rPr lang="en-US" sz="2800" b="1" dirty="0">
                <a:solidFill>
                  <a:srgbClr val="0000FF"/>
                </a:solidFill>
                <a:latin typeface="Bahnschrift Condensed" panose="020B0502040204020203" pitchFamily="34" charset="0"/>
              </a:rPr>
              <a:t> 120 ECTS {60 </a:t>
            </a:r>
            <a:r>
              <a:rPr lang="en-US" sz="2800" b="1" dirty="0" err="1">
                <a:solidFill>
                  <a:srgbClr val="0000FF"/>
                </a:solidFill>
                <a:latin typeface="Bahnschrift Condensed" panose="020B0502040204020203" pitchFamily="34" charset="0"/>
              </a:rPr>
              <a:t>tín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chỉ</a:t>
            </a:r>
            <a:r>
              <a:rPr lang="en-US" sz="2800" b="1" dirty="0">
                <a:solidFill>
                  <a:srgbClr val="0000FF"/>
                </a:solidFill>
                <a:latin typeface="Bahnschrift Condensed" panose="020B0502040204020203" pitchFamily="34" charset="0"/>
              </a:rPr>
              <a:t>}</a:t>
            </a:r>
            <a:endParaRPr lang="en-US" sz="2800" b="1" dirty="0">
              <a:solidFill>
                <a:prstClr val="black"/>
              </a:solidFill>
              <a:latin typeface="Calibri"/>
            </a:endParaRPr>
          </a:p>
        </p:txBody>
      </p:sp>
      <p:sp>
        <p:nvSpPr>
          <p:cNvPr id="17" name="TextBox 16">
            <a:extLst>
              <a:ext uri="{FF2B5EF4-FFF2-40B4-BE49-F238E27FC236}">
                <a16:creationId xmlns:a16="http://schemas.microsoft.com/office/drawing/2014/main" id="{4772426A-CED1-D897-645E-E2D4DE31C9B2}"/>
              </a:ext>
            </a:extLst>
          </p:cNvPr>
          <p:cNvSpPr txBox="1"/>
          <p:nvPr/>
        </p:nvSpPr>
        <p:spPr>
          <a:xfrm>
            <a:off x="711200" y="2794915"/>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môn</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15 </a:t>
            </a:r>
            <a:r>
              <a:rPr lang="en-US" sz="2800" b="1" dirty="0" err="1">
                <a:solidFill>
                  <a:srgbClr val="0000FF"/>
                </a:solidFill>
                <a:latin typeface="Bahnschrift Condensed" panose="020B0502040204020203" pitchFamily="34" charset="0"/>
              </a:rPr>
              <a:t>môn</a:t>
            </a:r>
            <a:endParaRPr lang="en-US" sz="2800" dirty="0">
              <a:solidFill>
                <a:srgbClr val="0000FF"/>
              </a:solidFill>
              <a:latin typeface="Calibri"/>
            </a:endParaRPr>
          </a:p>
        </p:txBody>
      </p:sp>
      <p:sp>
        <p:nvSpPr>
          <p:cNvPr id="18" name="TextBox 17">
            <a:extLst>
              <a:ext uri="{FF2B5EF4-FFF2-40B4-BE49-F238E27FC236}">
                <a16:creationId xmlns:a16="http://schemas.microsoft.com/office/drawing/2014/main" id="{A3E87412-A1A0-3775-79ED-AD65B44567B9}"/>
              </a:ext>
            </a:extLst>
          </p:cNvPr>
          <p:cNvSpPr txBox="1"/>
          <p:nvPr/>
        </p:nvSpPr>
        <p:spPr>
          <a:xfrm>
            <a:off x="7416800" y="2526514"/>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môn</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10 </a:t>
            </a:r>
            <a:r>
              <a:rPr lang="en-US" sz="2800" b="1" dirty="0" err="1">
                <a:solidFill>
                  <a:srgbClr val="0000FF"/>
                </a:solidFill>
                <a:latin typeface="Bahnschrift Condensed" panose="020B0502040204020203" pitchFamily="34" charset="0"/>
              </a:rPr>
              <a:t>môn</a:t>
            </a:r>
            <a:r>
              <a:rPr lang="en-US" sz="2800" b="1" dirty="0">
                <a:solidFill>
                  <a:srgbClr val="0000FF"/>
                </a:solidFill>
                <a:latin typeface="Bahnschrift Condensed" panose="020B0502040204020203" pitchFamily="34" charset="0"/>
              </a:rPr>
              <a:t>/</a:t>
            </a:r>
            <a:r>
              <a:rPr lang="en-US" sz="2800" b="1" dirty="0" err="1">
                <a:solidFill>
                  <a:srgbClr val="0000FF"/>
                </a:solidFill>
                <a:latin typeface="Bahnschrift Condensed" panose="020B0502040204020203" pitchFamily="34" charset="0"/>
              </a:rPr>
              <a:t>mô</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đun</a:t>
            </a:r>
            <a:endParaRPr lang="en-US" sz="2800" dirty="0">
              <a:solidFill>
                <a:srgbClr val="0000FF"/>
              </a:solidFill>
              <a:latin typeface="Calibri"/>
            </a:endParaRPr>
          </a:p>
        </p:txBody>
      </p:sp>
      <p:sp>
        <p:nvSpPr>
          <p:cNvPr id="19" name="TextBox 18">
            <a:extLst>
              <a:ext uri="{FF2B5EF4-FFF2-40B4-BE49-F238E27FC236}">
                <a16:creationId xmlns:a16="http://schemas.microsoft.com/office/drawing/2014/main" id="{C0754EDB-D620-6228-2103-EE84DDCDC89E}"/>
              </a:ext>
            </a:extLst>
          </p:cNvPr>
          <p:cNvSpPr txBox="1"/>
          <p:nvPr/>
        </p:nvSpPr>
        <p:spPr>
          <a:xfrm>
            <a:off x="711200" y="3632201"/>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Kiến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thức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ngành</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50%</a:t>
            </a:r>
            <a:endParaRPr lang="en-US" sz="2800" dirty="0">
              <a:solidFill>
                <a:srgbClr val="0000FF"/>
              </a:solidFill>
              <a:latin typeface="Calibri"/>
            </a:endParaRPr>
          </a:p>
        </p:txBody>
      </p:sp>
      <p:sp>
        <p:nvSpPr>
          <p:cNvPr id="20" name="TextBox 19">
            <a:extLst>
              <a:ext uri="{FF2B5EF4-FFF2-40B4-BE49-F238E27FC236}">
                <a16:creationId xmlns:a16="http://schemas.microsoft.com/office/drawing/2014/main" id="{2A42779A-8833-B24A-C7FE-6EE44DEEA956}"/>
              </a:ext>
            </a:extLst>
          </p:cNvPr>
          <p:cNvSpPr txBox="1"/>
          <p:nvPr/>
        </p:nvSpPr>
        <p:spPr>
          <a:xfrm>
            <a:off x="7416800" y="3393030"/>
            <a:ext cx="4267200" cy="523220"/>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Kiến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thức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ngành</a:t>
            </a:r>
            <a:r>
              <a:rPr lang="en-US" sz="2800" b="1" dirty="0">
                <a:solidFill>
                  <a:prstClr val="black"/>
                </a:solidFill>
                <a:latin typeface="Bahnschrift Condensed" panose="020B0502040204020203" pitchFamily="34" charset="0"/>
              </a:rPr>
              <a:t>: </a:t>
            </a:r>
            <a:r>
              <a:rPr lang="en-US" sz="2800" b="1" dirty="0">
                <a:solidFill>
                  <a:srgbClr val="0000FF"/>
                </a:solidFill>
                <a:latin typeface="Bahnschrift Condensed" panose="020B0502040204020203" pitchFamily="34" charset="0"/>
              </a:rPr>
              <a:t>57%</a:t>
            </a:r>
            <a:endParaRPr lang="en-US" sz="2800" dirty="0">
              <a:solidFill>
                <a:srgbClr val="0000FF"/>
              </a:solidFill>
              <a:latin typeface="Calibri"/>
            </a:endParaRPr>
          </a:p>
        </p:txBody>
      </p:sp>
      <p:sp>
        <p:nvSpPr>
          <p:cNvPr id="21" name="TextBox 20">
            <a:extLst>
              <a:ext uri="{FF2B5EF4-FFF2-40B4-BE49-F238E27FC236}">
                <a16:creationId xmlns:a16="http://schemas.microsoft.com/office/drawing/2014/main" id="{9F6FF7B5-623D-C830-8D03-D1FBA7CB3DE7}"/>
              </a:ext>
            </a:extLst>
          </p:cNvPr>
          <p:cNvSpPr txBox="1"/>
          <p:nvPr/>
        </p:nvSpPr>
        <p:spPr>
          <a:xfrm>
            <a:off x="711200" y="4476115"/>
            <a:ext cx="4267200" cy="954107"/>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giải Nobel </a:t>
            </a:r>
            <a:r>
              <a:rPr lang="en-US" sz="2800" b="1" dirty="0" err="1">
                <a:solidFill>
                  <a:prstClr val="black"/>
                </a:solidFill>
                <a:latin typeface="Bahnschrift Condensed" panose="020B0502040204020203" pitchFamily="34" charset="0"/>
              </a:rPr>
              <a:t>được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đưa</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vào</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các</a:t>
            </a:r>
            <a:r>
              <a:rPr lang="en-US" sz="2800" b="1" dirty="0">
                <a:solidFill>
                  <a:prstClr val="black"/>
                </a:solidFill>
                <a:latin typeface="Bahnschrift Condensed" panose="020B0502040204020203" pitchFamily="34" charset="0"/>
              </a:rPr>
              <a:t> topic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sâu</a:t>
            </a:r>
            <a:r>
              <a:rPr lang="en-US" sz="2800" b="1" dirty="0">
                <a:solidFill>
                  <a:prstClr val="black"/>
                </a:solidFill>
                <a:latin typeface="Bahnschrift Condensed" panose="020B0502040204020203" pitchFamily="34" charset="0"/>
              </a:rPr>
              <a:t> : </a:t>
            </a:r>
            <a:r>
              <a:rPr lang="en-US" sz="2800" b="1" dirty="0">
                <a:solidFill>
                  <a:srgbClr val="0000FF"/>
                </a:solidFill>
                <a:latin typeface="Bahnschrift Condensed" panose="020B0502040204020203" pitchFamily="34" charset="0"/>
              </a:rPr>
              <a:t>7</a:t>
            </a:r>
            <a:endParaRPr lang="en-US" sz="2800" dirty="0">
              <a:solidFill>
                <a:srgbClr val="0000FF"/>
              </a:solidFill>
              <a:latin typeface="Calibri"/>
            </a:endParaRPr>
          </a:p>
        </p:txBody>
      </p:sp>
      <p:sp>
        <p:nvSpPr>
          <p:cNvPr id="23" name="TextBox 22">
            <a:extLst>
              <a:ext uri="{FF2B5EF4-FFF2-40B4-BE49-F238E27FC236}">
                <a16:creationId xmlns:a16="http://schemas.microsoft.com/office/drawing/2014/main" id="{F7DCFCF3-FD05-D908-4971-C53FD45CD32B}"/>
              </a:ext>
            </a:extLst>
          </p:cNvPr>
          <p:cNvSpPr txBox="1"/>
          <p:nvPr/>
        </p:nvSpPr>
        <p:spPr>
          <a:xfrm>
            <a:off x="7416800" y="4173885"/>
            <a:ext cx="4267200" cy="954107"/>
          </a:xfrm>
          <a:prstGeom prst="rect">
            <a:avLst/>
          </a:prstGeom>
          <a:noFill/>
        </p:spPr>
        <p:txBody>
          <a:bodyPr wrap="square">
            <a:spAutoFit/>
          </a:bodyPr>
          <a:lstStyle/>
          <a:p>
            <a:pPr marL="380990" indent="-380990" defTabSz="1219170">
              <a:buFont typeface="Wingdings" panose="05000000000000000000" pitchFamily="2" charset="2"/>
              <a:buChar char="ü"/>
            </a:pPr>
            <a:r>
              <a:rPr lang="en-US" sz="2800" b="1" dirty="0" err="1">
                <a:solidFill>
                  <a:prstClr val="black"/>
                </a:solidFill>
                <a:latin typeface="Bahnschrift Condensed" panose="020B0502040204020203" pitchFamily="34" charset="0"/>
              </a:rPr>
              <a:t>Số</a:t>
            </a:r>
            <a:r>
              <a:rPr lang="en-US" sz="2800" b="1" dirty="0">
                <a:solidFill>
                  <a:prstClr val="black"/>
                </a:solidFill>
                <a:latin typeface="Bahnschrift Condensed" panose="020B0502040204020203" pitchFamily="34" charset="0"/>
              </a:rPr>
              <a:t> giải Nobel </a:t>
            </a:r>
            <a:r>
              <a:rPr lang="en-US" sz="2800" b="1" dirty="0" err="1">
                <a:solidFill>
                  <a:prstClr val="black"/>
                </a:solidFill>
                <a:latin typeface="Bahnschrift Condensed" panose="020B0502040204020203" pitchFamily="34" charset="0"/>
              </a:rPr>
              <a:t>được</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đưa</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vào</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các</a:t>
            </a:r>
            <a:r>
              <a:rPr lang="en-US" sz="2800" b="1" dirty="0">
                <a:solidFill>
                  <a:prstClr val="black"/>
                </a:solidFill>
                <a:latin typeface="Bahnschrift Condensed" panose="020B0502040204020203" pitchFamily="34" charset="0"/>
              </a:rPr>
              <a:t> topic </a:t>
            </a:r>
            <a:r>
              <a:rPr lang="en-US" sz="2800" b="1" dirty="0" err="1">
                <a:solidFill>
                  <a:prstClr val="black"/>
                </a:solidFill>
                <a:latin typeface="Bahnschrift Condensed" panose="020B0502040204020203" pitchFamily="34" charset="0"/>
              </a:rPr>
              <a:t>chuyên</a:t>
            </a:r>
            <a:r>
              <a:rPr lang="en-US" sz="2800" b="1" dirty="0">
                <a:solidFill>
                  <a:prstClr val="black"/>
                </a:solidFill>
                <a:latin typeface="Bahnschrift Condensed" panose="020B0502040204020203" pitchFamily="34" charset="0"/>
              </a:rPr>
              <a:t> </a:t>
            </a:r>
            <a:r>
              <a:rPr lang="en-US" sz="2800" b="1" dirty="0" err="1">
                <a:solidFill>
                  <a:prstClr val="black"/>
                </a:solidFill>
                <a:latin typeface="Bahnschrift Condensed" panose="020B0502040204020203" pitchFamily="34" charset="0"/>
              </a:rPr>
              <a:t>sâu</a:t>
            </a:r>
            <a:r>
              <a:rPr lang="en-US" sz="2800" b="1" dirty="0">
                <a:solidFill>
                  <a:prstClr val="black"/>
                </a:solidFill>
                <a:latin typeface="Bahnschrift Condensed" panose="020B0502040204020203" pitchFamily="34" charset="0"/>
              </a:rPr>
              <a:t> : </a:t>
            </a:r>
            <a:r>
              <a:rPr lang="en-US" sz="2800" b="1" dirty="0">
                <a:solidFill>
                  <a:srgbClr val="0000FF"/>
                </a:solidFill>
                <a:latin typeface="Bahnschrift Condensed" panose="020B0502040204020203" pitchFamily="34" charset="0"/>
              </a:rPr>
              <a:t>21</a:t>
            </a:r>
            <a:endParaRPr lang="en-US" sz="2800" dirty="0">
              <a:solidFill>
                <a:srgbClr val="0000FF"/>
              </a:solidFill>
              <a:latin typeface="Calibri"/>
            </a:endParaRPr>
          </a:p>
        </p:txBody>
      </p:sp>
      <p:sp>
        <p:nvSpPr>
          <p:cNvPr id="24" name="Arrow: Left-Right 23">
            <a:extLst>
              <a:ext uri="{FF2B5EF4-FFF2-40B4-BE49-F238E27FC236}">
                <a16:creationId xmlns:a16="http://schemas.microsoft.com/office/drawing/2014/main" id="{41546FCA-35CD-C043-9660-072D096B7883}"/>
              </a:ext>
            </a:extLst>
          </p:cNvPr>
          <p:cNvSpPr/>
          <p:nvPr/>
        </p:nvSpPr>
        <p:spPr>
          <a:xfrm>
            <a:off x="5181600" y="3348912"/>
            <a:ext cx="2032000" cy="486488"/>
          </a:xfrm>
          <a:prstGeom prst="leftRightArrow">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5" name="TextBox 24">
            <a:extLst>
              <a:ext uri="{FF2B5EF4-FFF2-40B4-BE49-F238E27FC236}">
                <a16:creationId xmlns:a16="http://schemas.microsoft.com/office/drawing/2014/main" id="{F35F9BF7-51AE-3DE2-C1B4-9AB8861D6FE3}"/>
              </a:ext>
            </a:extLst>
          </p:cNvPr>
          <p:cNvSpPr txBox="1"/>
          <p:nvPr/>
        </p:nvSpPr>
        <p:spPr>
          <a:xfrm>
            <a:off x="5181600" y="3733800"/>
            <a:ext cx="2032000" cy="1261692"/>
          </a:xfrm>
          <a:prstGeom prst="rect">
            <a:avLst/>
          </a:prstGeom>
          <a:noFill/>
        </p:spPr>
        <p:txBody>
          <a:bodyPr wrap="square">
            <a:spAutoFit/>
          </a:bodyPr>
          <a:lstStyle/>
          <a:p>
            <a:pPr algn="ctr" defTabSz="1219170"/>
            <a:r>
              <a:rPr lang="en-US" sz="2533" b="1" dirty="0" err="1">
                <a:solidFill>
                  <a:srgbClr val="C00000"/>
                </a:solidFill>
                <a:latin typeface="Bahnschrift Condensed" panose="020B0502040204020203" pitchFamily="34" charset="0"/>
              </a:rPr>
              <a:t>Tương</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đồng</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cỡ</a:t>
            </a:r>
            <a:r>
              <a:rPr lang="en-US" sz="2533" b="1" dirty="0">
                <a:solidFill>
                  <a:srgbClr val="C00000"/>
                </a:solidFill>
                <a:latin typeface="Bahnschrift Condensed" panose="020B0502040204020203" pitchFamily="34" charset="0"/>
              </a:rPr>
              <a:t> 70% CĐR </a:t>
            </a:r>
            <a:r>
              <a:rPr lang="en-US" sz="2533" b="1" dirty="0" err="1">
                <a:solidFill>
                  <a:srgbClr val="C00000"/>
                </a:solidFill>
                <a:latin typeface="Bahnschrift Condensed" panose="020B0502040204020203" pitchFamily="34" charset="0"/>
              </a:rPr>
              <a:t>kiến</a:t>
            </a:r>
            <a:r>
              <a:rPr lang="en-US" sz="2533" b="1" dirty="0">
                <a:solidFill>
                  <a:srgbClr val="C00000"/>
                </a:solidFill>
                <a:latin typeface="Bahnschrift Condensed" panose="020B0502040204020203" pitchFamily="34" charset="0"/>
              </a:rPr>
              <a:t> </a:t>
            </a:r>
            <a:r>
              <a:rPr lang="en-US" sz="2533" b="1" dirty="0" err="1">
                <a:solidFill>
                  <a:srgbClr val="C00000"/>
                </a:solidFill>
                <a:latin typeface="Bahnschrift Condensed" panose="020B0502040204020203" pitchFamily="34" charset="0"/>
              </a:rPr>
              <a:t>thức</a:t>
            </a:r>
            <a:endParaRPr lang="en-US" sz="2533" b="1" dirty="0">
              <a:solidFill>
                <a:srgbClr val="C00000"/>
              </a:solidFill>
              <a:latin typeface="Bahnschrift Condensed" panose="020B0502040204020203" pitchFamily="34" charset="0"/>
            </a:endParaRPr>
          </a:p>
        </p:txBody>
      </p:sp>
      <p:sp>
        <p:nvSpPr>
          <p:cNvPr id="13" name="Title 1">
            <a:extLst>
              <a:ext uri="{FF2B5EF4-FFF2-40B4-BE49-F238E27FC236}">
                <a16:creationId xmlns:a16="http://schemas.microsoft.com/office/drawing/2014/main" id="{3BC40086-615A-2944-C681-A7015C9A3FAA}"/>
              </a:ext>
            </a:extLst>
          </p:cNvPr>
          <p:cNvSpPr txBox="1">
            <a:spLocks/>
          </p:cNvSpPr>
          <p:nvPr/>
        </p:nvSpPr>
        <p:spPr>
          <a:xfrm>
            <a:off x="0" y="6032"/>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defTabSz="1219170"/>
            <a:r>
              <a:rPr lang="en-US" sz="3100" dirty="0">
                <a:solidFill>
                  <a:srgbClr val="0000FF"/>
                </a:solidFill>
                <a:latin typeface="Bahnschrift Condensed" panose="020B0502040204020203" pitchFamily="34" charset="0"/>
              </a:rPr>
              <a:t>          </a:t>
            </a:r>
            <a:r>
              <a:rPr lang="en-US" sz="3100" dirty="0">
                <a:solidFill>
                  <a:schemeClr val="tx1"/>
                </a:solidFill>
                <a:latin typeface="Bahnschrift Condensed" panose="020B0502040204020203" pitchFamily="34" charset="0"/>
              </a:rPr>
              <a:t>1.1.</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Đối</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sánh</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với</a:t>
            </a:r>
            <a:r>
              <a:rPr lang="en-US" sz="3100" dirty="0">
                <a:solidFill>
                  <a:srgbClr val="0000FF"/>
                </a:solidFill>
                <a:latin typeface="Bahnschrift Condensed" panose="020B0502040204020203" pitchFamily="34" charset="0"/>
              </a:rPr>
              <a:t> quốc </a:t>
            </a:r>
            <a:r>
              <a:rPr lang="en-US" sz="3100" dirty="0" err="1">
                <a:solidFill>
                  <a:srgbClr val="0000FF"/>
                </a:solidFill>
                <a:latin typeface="Bahnschrift Condensed" panose="020B0502040204020203" pitchFamily="34" charset="0"/>
              </a:rPr>
              <a:t>gia</a:t>
            </a:r>
            <a:r>
              <a:rPr lang="en-US" sz="3100" dirty="0">
                <a:solidFill>
                  <a:srgbClr val="0000FF"/>
                </a:solidFill>
                <a:latin typeface="Bahnschrift Condensed" panose="020B0502040204020203" pitchFamily="34" charset="0"/>
              </a:rPr>
              <a:t> </a:t>
            </a:r>
            <a:r>
              <a:rPr lang="en-US" sz="3100" dirty="0" err="1">
                <a:solidFill>
                  <a:srgbClr val="0000FF"/>
                </a:solidFill>
                <a:latin typeface="Bahnschrift Condensed" panose="020B0502040204020203" pitchFamily="34" charset="0"/>
              </a:rPr>
              <a:t>tế</a:t>
            </a:r>
            <a:r>
              <a:rPr lang="en-US" sz="3100" dirty="0">
                <a:solidFill>
                  <a:srgbClr val="0000FF"/>
                </a:solidFill>
                <a:latin typeface="Bahnschrift Condensed" panose="020B0502040204020203" pitchFamily="34" charset="0"/>
              </a:rPr>
              <a:t> (</a:t>
            </a:r>
            <a:r>
              <a:rPr lang="en-US" sz="3100" dirty="0" err="1">
                <a:solidFill>
                  <a:prstClr val="black"/>
                </a:solidFill>
                <a:latin typeface="Bahnschrift Condensed" panose="020B0502040204020203" pitchFamily="34" charset="0"/>
              </a:rPr>
              <a:t>Đại</a:t>
            </a:r>
            <a:r>
              <a:rPr lang="en-US" sz="3100" dirty="0">
                <a:solidFill>
                  <a:prstClr val="black"/>
                </a:solidFill>
                <a:latin typeface="Bahnschrift Condensed" panose="020B0502040204020203" pitchFamily="34" charset="0"/>
              </a:rPr>
              <a:t> </a:t>
            </a:r>
            <a:r>
              <a:rPr lang="en-US" sz="3100" dirty="0" err="1">
                <a:solidFill>
                  <a:prstClr val="black"/>
                </a:solidFill>
                <a:latin typeface="Bahnschrift Condensed" panose="020B0502040204020203" pitchFamily="34" charset="0"/>
              </a:rPr>
              <a:t>học</a:t>
            </a:r>
            <a:r>
              <a:rPr lang="en-US" sz="3100" dirty="0">
                <a:solidFill>
                  <a:prstClr val="black"/>
                </a:solidFill>
                <a:latin typeface="Bahnschrift Condensed" panose="020B0502040204020203" pitchFamily="34" charset="0"/>
              </a:rPr>
              <a:t> Humboldt (Đức)</a:t>
            </a:r>
            <a:r>
              <a:rPr lang="en-US" sz="3100" dirty="0">
                <a:solidFill>
                  <a:srgbClr val="0000FF"/>
                </a:solidFill>
                <a:latin typeface="Bahnschrift Condensed" panose="020B0502040204020203" pitchFamily="34" charset="0"/>
              </a:rPr>
              <a:t>)   </a:t>
            </a:r>
            <a:endParaRPr lang="vi-VN" sz="3100" dirty="0">
              <a:solidFill>
                <a:srgbClr val="0000FF"/>
              </a:solidFill>
              <a:latin typeface="Bahnschrift Condensed" panose="020B0502040204020203" pitchFamily="34" charset="0"/>
            </a:endParaRPr>
          </a:p>
        </p:txBody>
      </p:sp>
      <p:pic>
        <p:nvPicPr>
          <p:cNvPr id="16" name="Picture 15" descr="Logo&#10;&#10;Description automatically generated">
            <a:extLst>
              <a:ext uri="{FF2B5EF4-FFF2-40B4-BE49-F238E27FC236}">
                <a16:creationId xmlns:a16="http://schemas.microsoft.com/office/drawing/2014/main" id="{6AB5CB82-39E3-B6A7-0FF7-3E9C955F410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131"/>
            <a:ext cx="760474" cy="760474"/>
          </a:xfrm>
          <a:prstGeom prst="rect">
            <a:avLst/>
          </a:prstGeom>
        </p:spPr>
      </p:pic>
    </p:spTree>
    <p:extLst>
      <p:ext uri="{BB962C8B-B14F-4D97-AF65-F5344CB8AC3E}">
        <p14:creationId xmlns:p14="http://schemas.microsoft.com/office/powerpoint/2010/main" val="1676129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1425873-90AC-E478-9E14-D322D76A03D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64E4F65-FE5A-8F84-009C-8A292F2CE86B}"/>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30BE88B-1D60-A6A6-F42C-07F9487B53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1AF5F940-BB12-DE12-CC17-EFCE78D462BA}"/>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r>
              <a:rPr lang="en-US" sz="1800" dirty="0">
                <a:latin typeface="Bahnschrift SemiBold Condensed" panose="020B0502040204020203" pitchFamily="34" charset="0"/>
              </a:rPr>
              <a:t>.</a:t>
            </a:r>
            <a:endParaRPr lang="vi-VN" sz="1800" dirty="0">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73E3A510-5383-F28E-2AEF-FBE60DBC4F76}"/>
              </a:ext>
            </a:extLst>
          </p:cNvPr>
          <p:cNvGrpSpPr/>
          <p:nvPr/>
        </p:nvGrpSpPr>
        <p:grpSpPr>
          <a:xfrm>
            <a:off x="69851" y="640691"/>
            <a:ext cx="12002215" cy="5533043"/>
            <a:chOff x="170554" y="787687"/>
            <a:chExt cx="11901290" cy="3687798"/>
          </a:xfrm>
        </p:grpSpPr>
        <p:grpSp>
          <p:nvGrpSpPr>
            <p:cNvPr id="10" name="Group 9">
              <a:extLst>
                <a:ext uri="{FF2B5EF4-FFF2-40B4-BE49-F238E27FC236}">
                  <a16:creationId xmlns:a16="http://schemas.microsoft.com/office/drawing/2014/main" id="{10F038CC-73AB-47C5-2ACF-3FB1F4488CE1}"/>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6CCC2B66-1B7E-6445-F142-9CE323396AF6}"/>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EED94A6E-82E4-B1C0-ABA1-9B8EDA7F1224}"/>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04/2025/</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446D2FBE-1274-67A8-D73A-6EBE46426246}"/>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6" name="TextBox 5">
            <a:extLst>
              <a:ext uri="{FF2B5EF4-FFF2-40B4-BE49-F238E27FC236}">
                <a16:creationId xmlns:a16="http://schemas.microsoft.com/office/drawing/2014/main" id="{FFE4BFE9-3899-BE78-15E4-DF60AA1E9590}"/>
              </a:ext>
            </a:extLst>
          </p:cNvPr>
          <p:cNvSpPr txBox="1"/>
          <p:nvPr/>
        </p:nvSpPr>
        <p:spPr>
          <a:xfrm>
            <a:off x="268312" y="1166350"/>
            <a:ext cx="11809133" cy="4664033"/>
          </a:xfrm>
          <a:prstGeom prst="rect">
            <a:avLst/>
          </a:prstGeom>
          <a:noFill/>
        </p:spPr>
        <p:txBody>
          <a:bodyPr wrap="square">
            <a:spAutoFit/>
          </a:bodyPr>
          <a:lstStyle/>
          <a:p>
            <a:pPr marL="0" marR="0" indent="360045" algn="just">
              <a:lnSpc>
                <a:spcPts val="1800"/>
              </a:lnSpc>
              <a:spcBef>
                <a:spcPts val="300"/>
              </a:spcBef>
              <a:spcAft>
                <a:spcPts val="300"/>
              </a:spcAft>
              <a:buNone/>
            </a:pPr>
            <a:r>
              <a:rPr lang="en-US" sz="2300" dirty="0">
                <a:effectLst/>
                <a:latin typeface="Bahnschrift Condensed" panose="020B0502040204020203" pitchFamily="34" charset="0"/>
                <a:ea typeface="Times New Roman" panose="02020603050405020304" pitchFamily="18" charset="0"/>
              </a:rPr>
              <a:t> </a:t>
            </a:r>
          </a:p>
          <a:p>
            <a:pPr marL="285750" indent="-285750" algn="just">
              <a:spcBef>
                <a:spcPts val="300"/>
              </a:spcBef>
              <a:spcAft>
                <a:spcPts val="300"/>
              </a:spcAft>
              <a:buFont typeface="Wingdings" panose="05000000000000000000" pitchFamily="2" charset="2"/>
              <a:buChar char="ü"/>
            </a:pPr>
            <a:r>
              <a:rPr lang="x-none" sz="2300" b="1" spc="-30" dirty="0">
                <a:solidFill>
                  <a:srgbClr val="FF0000"/>
                </a:solidFill>
                <a:effectLst/>
                <a:latin typeface="Bahnschrift Condensed" panose="020B0502040204020203" pitchFamily="34" charset="0"/>
                <a:ea typeface="Times New Roman" panose="02020603050405020304" pitchFamily="18" charset="0"/>
              </a:rPr>
              <a:t>Tiêu chí 1.3: </a:t>
            </a:r>
            <a:r>
              <a:rPr lang="x-none" sz="2300" spc="-30" dirty="0">
                <a:effectLst/>
                <a:latin typeface="Bahnschrift Condensed" panose="020B0502040204020203" pitchFamily="34" charset="0"/>
                <a:ea typeface="Times New Roman" panose="02020603050405020304" pitchFamily="18" charset="0"/>
              </a:rPr>
              <a:t>Chuẩn đầu ra của </a:t>
            </a:r>
            <a:r>
              <a:rPr lang="en-US" sz="2300" spc="-30" dirty="0" err="1">
                <a:latin typeface="Bahnschrift Condensed" panose="020B0502040204020203" pitchFamily="34" charset="0"/>
                <a:ea typeface="Times New Roman" panose="02020603050405020304" pitchFamily="18" charset="0"/>
              </a:rPr>
              <a:t>CTĐT</a:t>
            </a:r>
            <a:r>
              <a:rPr lang="en-US" sz="2300" spc="-30" dirty="0">
                <a:latin typeface="Bahnschrift Condensed" panose="020B0502040204020203" pitchFamily="34" charset="0"/>
                <a:ea typeface="Times New Roman" panose="02020603050405020304" pitchFamily="18" charset="0"/>
              </a:rPr>
              <a:t> </a:t>
            </a:r>
            <a:r>
              <a:rPr lang="x-none" sz="2300" b="1" spc="-30" dirty="0">
                <a:solidFill>
                  <a:srgbClr val="3333FF"/>
                </a:solidFill>
                <a:effectLst/>
                <a:latin typeface="Bahnschrift Condensed" panose="020B0502040204020203" pitchFamily="34" charset="0"/>
                <a:ea typeface="Times New Roman" panose="02020603050405020304" pitchFamily="18" charset="0"/>
              </a:rPr>
              <a:t>phù hợp với Khung trình độ quốc gia Việt Nam</a:t>
            </a:r>
            <a:r>
              <a:rPr lang="x-none" sz="2300" spc="-30" dirty="0">
                <a:effectLst/>
                <a:latin typeface="Bahnschrift Condensed" panose="020B0502040204020203" pitchFamily="34" charset="0"/>
                <a:ea typeface="Times New Roman" panose="02020603050405020304" pitchFamily="18" charset="0"/>
              </a:rPr>
              <a:t>, bao gồm </a:t>
            </a:r>
            <a:r>
              <a:rPr lang="en-US" sz="2300" spc="-30" dirty="0" err="1">
                <a:effectLst/>
                <a:latin typeface="Bahnschrift Condensed" panose="020B0502040204020203" pitchFamily="34" charset="0"/>
                <a:ea typeface="Times New Roman" panose="02020603050405020304" pitchFamily="18" charset="0"/>
              </a:rPr>
              <a:t>CĐR</a:t>
            </a:r>
            <a:r>
              <a:rPr lang="en-US" sz="2300" spc="-30" dirty="0">
                <a:effectLst/>
                <a:latin typeface="Bahnschrift Condensed" panose="020B0502040204020203" pitchFamily="34" charset="0"/>
                <a:ea typeface="Times New Roman" panose="02020603050405020304" pitchFamily="18" charset="0"/>
              </a:rPr>
              <a:t> </a:t>
            </a:r>
            <a:r>
              <a:rPr lang="x-none" sz="2300" spc="-30" dirty="0">
                <a:effectLst/>
                <a:latin typeface="Bahnschrift Condensed" panose="020B0502040204020203" pitchFamily="34" charset="0"/>
                <a:ea typeface="Times New Roman" panose="02020603050405020304" pitchFamily="18" charset="0"/>
              </a:rPr>
              <a:t>chung và </a:t>
            </a:r>
            <a:r>
              <a:rPr lang="en-US" sz="2300" spc="-30" dirty="0" err="1">
                <a:effectLst/>
                <a:latin typeface="Bahnschrift Condensed" panose="020B0502040204020203" pitchFamily="34" charset="0"/>
                <a:ea typeface="Times New Roman" panose="02020603050405020304" pitchFamily="18" charset="0"/>
              </a:rPr>
              <a:t>CĐR</a:t>
            </a:r>
            <a:r>
              <a:rPr lang="en-US" sz="2300" spc="-30" dirty="0">
                <a:effectLst/>
                <a:latin typeface="Bahnschrift Condensed" panose="020B0502040204020203" pitchFamily="34" charset="0"/>
                <a:ea typeface="Times New Roman" panose="02020603050405020304" pitchFamily="18" charset="0"/>
              </a:rPr>
              <a:t> </a:t>
            </a:r>
            <a:r>
              <a:rPr lang="en-US" sz="2300" spc="-30" dirty="0" err="1">
                <a:effectLst/>
                <a:latin typeface="Bahnschrift Condensed" panose="020B0502040204020203" pitchFamily="34" charset="0"/>
                <a:ea typeface="Times New Roman" panose="02020603050405020304" pitchFamily="18" charset="0"/>
              </a:rPr>
              <a:t>riêng</a:t>
            </a:r>
            <a:r>
              <a:rPr lang="x-none" sz="2300" spc="-30" dirty="0">
                <a:effectLst/>
                <a:latin typeface="Bahnschrift Condensed" panose="020B0502040204020203" pitchFamily="34" charset="0"/>
                <a:ea typeface="Times New Roman" panose="02020603050405020304" pitchFamily="18" charset="0"/>
              </a:rPr>
              <a:t> biệt.</a:t>
            </a:r>
            <a:endParaRPr lang="en-US" sz="2300" spc="-30" dirty="0">
              <a:latin typeface="Bahnschrift Condensed" panose="020B0502040204020203" pitchFamily="34" charset="0"/>
              <a:ea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6.6:</a:t>
            </a:r>
            <a:r>
              <a:rPr lang="en-US" sz="2300" b="1" dirty="0">
                <a:effectLst/>
                <a:latin typeface="Bahnschrift Condensed" panose="020B0502040204020203" pitchFamily="34" charset="0"/>
                <a:ea typeface="Times New Roman" panose="02020603050405020304" pitchFamily="18" charset="0"/>
              </a:rPr>
              <a:t> </a:t>
            </a:r>
            <a:r>
              <a:rPr lang="en-US" sz="2300" dirty="0">
                <a:effectLst/>
                <a:latin typeface="Bahnschrift Condensed" panose="020B0502040204020203" pitchFamily="34" charset="0"/>
                <a:ea typeface="Times New Roman" panose="02020603050405020304" pitchFamily="18" charset="0"/>
              </a:rPr>
              <a:t>Các </a:t>
            </a:r>
            <a:r>
              <a:rPr lang="en-US" sz="2300" dirty="0" err="1">
                <a:effectLst/>
                <a:latin typeface="Bahnschrift Condensed" panose="020B0502040204020203" pitchFamily="34" charset="0"/>
                <a:ea typeface="Times New Roman" panose="02020603050405020304" pitchFamily="18" charset="0"/>
              </a:rPr>
              <a:t>dịch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vụ</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hỗ</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trợ</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người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định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kỳ</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đánh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endParaRPr lang="en-US" sz="2300" dirty="0">
              <a:latin typeface="Bahnschrift Condensed" panose="020B0502040204020203" pitchFamily="34" charset="0"/>
              <a:ea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latin typeface="Bahnschrift Condensed" panose="020B0502040204020203" pitchFamily="34" charset="0"/>
              </a:rPr>
              <a:t>Tiêu</a:t>
            </a:r>
            <a:r>
              <a:rPr lang="en-US" sz="2300" dirty="0">
                <a:effectLst/>
                <a:latin typeface="Bahnschrift Condensed" panose="020B0502040204020203" pitchFamily="34" charset="0"/>
                <a:ea typeface="Times New Roman" panose="02020603050405020304" pitchFamily="18" charset="0"/>
              </a:rPr>
              <a:t> </a:t>
            </a:r>
            <a:r>
              <a:rPr lang="en-US" sz="2300" b="1" dirty="0" err="1">
                <a:solidFill>
                  <a:schemeClr val="accent5">
                    <a:lumMod val="50000"/>
                  </a:schemeClr>
                </a:solidFill>
                <a:latin typeface="Bahnschrift Condensed" panose="020B0502040204020203" pitchFamily="34" charset="0"/>
              </a:rPr>
              <a:t>chí</a:t>
            </a:r>
            <a:r>
              <a:rPr lang="en-US" sz="2300" b="1" dirty="0">
                <a:solidFill>
                  <a:schemeClr val="accent5">
                    <a:lumMod val="50000"/>
                  </a:schemeClr>
                </a:solidFill>
                <a:latin typeface="Bahnschrift Condensed" panose="020B0502040204020203" pitchFamily="34" charset="0"/>
              </a:rPr>
              <a:t> 8.1: </a:t>
            </a:r>
            <a:r>
              <a:rPr lang="en-US" sz="2300" dirty="0" err="1">
                <a:effectLst/>
                <a:latin typeface="Bahnschrift Condensed" panose="020B0502040204020203" pitchFamily="34" charset="0"/>
                <a:ea typeface="Times New Roman" panose="02020603050405020304" pitchFamily="18" charset="0"/>
              </a:rPr>
              <a:t>Tỉ</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lệ</a:t>
            </a:r>
            <a:r>
              <a:rPr lang="en-US" sz="2300" dirty="0">
                <a:effectLst/>
                <a:latin typeface="Bahnschrift Condensed" panose="020B0502040204020203" pitchFamily="34" charset="0"/>
                <a:ea typeface="Times New Roman" panose="02020603050405020304" pitchFamily="18" charset="0"/>
              </a:rPr>
              <a:t> TN, </a:t>
            </a:r>
            <a:r>
              <a:rPr lang="en-US" sz="2300" dirty="0" err="1">
                <a:effectLst/>
                <a:latin typeface="Bahnschrift Condensed" panose="020B0502040204020203" pitchFamily="34" charset="0"/>
                <a:ea typeface="Times New Roman" panose="02020603050405020304" pitchFamily="18" charset="0"/>
              </a:rPr>
              <a:t>thôi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thời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gian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TNTB</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rgbClr val="FF0000"/>
                </a:solidFill>
                <a:effectLst/>
                <a:latin typeface="Bahnschrift Condensed" panose="020B0502040204020203" pitchFamily="34" charset="0"/>
                <a:ea typeface="Times New Roman" panose="02020603050405020304" pitchFamily="18" charset="0"/>
              </a:rPr>
              <a:t>Tiêu </a:t>
            </a:r>
            <a:r>
              <a:rPr lang="en-US" sz="2300" b="1" dirty="0" err="1">
                <a:solidFill>
                  <a:srgbClr val="FF0000"/>
                </a:solidFill>
                <a:effectLst/>
                <a:latin typeface="Bahnschrift Condensed" panose="020B0502040204020203" pitchFamily="34" charset="0"/>
                <a:ea typeface="Times New Roman" panose="02020603050405020304" pitchFamily="18" charset="0"/>
              </a:rPr>
              <a:t>chí</a:t>
            </a:r>
            <a:r>
              <a:rPr lang="en-US" sz="2300" b="1" dirty="0">
                <a:solidFill>
                  <a:srgbClr val="FF0000"/>
                </a:solidFill>
                <a:effectLst/>
                <a:latin typeface="Bahnschrift Condensed" panose="020B0502040204020203" pitchFamily="34" charset="0"/>
                <a:ea typeface="Times New Roman" panose="02020603050405020304" pitchFamily="18" charset="0"/>
              </a:rPr>
              <a:t> 8.2:</a:t>
            </a:r>
            <a:r>
              <a:rPr lang="en-US" sz="2300" b="1" i="1" dirty="0">
                <a:solidFill>
                  <a:srgbClr val="FF0000"/>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Tỉ</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lệ</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việc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làm</a:t>
            </a:r>
            <a:r>
              <a:rPr lang="en-US" sz="2300" dirty="0">
                <a:effectLst/>
                <a:latin typeface="Bahnschrift Condensed" panose="020B0502040204020203" pitchFamily="34" charset="0"/>
                <a:ea typeface="Times New Roman" panose="02020603050405020304" pitchFamily="18" charset="0"/>
              </a:rPr>
              <a:t> bao </a:t>
            </a:r>
            <a:r>
              <a:rPr lang="en-US" sz="2300" dirty="0" err="1">
                <a:effectLst/>
                <a:latin typeface="Bahnschrift Condensed" panose="020B0502040204020203" pitchFamily="34" charset="0"/>
                <a:ea typeface="Times New Roman" panose="02020603050405020304" pitchFamily="18" charset="0"/>
              </a:rPr>
              <a:t>gồm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tự</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việc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làm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khởi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nghiệp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nâng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cao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trình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NH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8.3: </a:t>
            </a:r>
            <a:r>
              <a:rPr lang="en-US" sz="2300" dirty="0" err="1">
                <a:effectLst/>
                <a:latin typeface="Bahnschrift Condensed" panose="020B0502040204020203" pitchFamily="34" charset="0"/>
                <a:ea typeface="Times New Roman" panose="02020603050405020304" pitchFamily="18" charset="0"/>
              </a:rPr>
              <a:t>Hoạt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cứu</a:t>
            </a:r>
            <a:r>
              <a:rPr lang="en-US" sz="2300" dirty="0">
                <a:effectLst/>
                <a:latin typeface="Bahnschrift Condensed" panose="020B0502040204020203" pitchFamily="34" charset="0"/>
                <a:ea typeface="Times New Roman" panose="02020603050405020304" pitchFamily="18" charset="0"/>
              </a:rPr>
              <a:t> khoa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sản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phẩm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chế</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người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học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giảng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nghiên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cứu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viên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8.4:</a:t>
            </a:r>
            <a:r>
              <a:rPr lang="en-US" sz="2300" b="1" i="1" dirty="0">
                <a:solidFill>
                  <a:schemeClr val="accent5">
                    <a:lumMod val="50000"/>
                  </a:schemeClr>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Dữ</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liệu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về</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mức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đạt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chuẩn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đầu</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ra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chương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trình</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đào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tạo</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và</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giám</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sát</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r>
              <a:rPr lang="en-US" sz="2300" dirty="0">
                <a:effectLst/>
                <a:latin typeface="Bahnschrift Condensed" panose="020B0502040204020203" pitchFamily="34" charset="0"/>
                <a:ea typeface="Times New Roman" panose="02020603050405020304" pitchFamily="18" charset="0"/>
              </a:rPr>
              <a:t>. </a:t>
            </a:r>
          </a:p>
          <a:p>
            <a:pPr marL="285750" indent="-285750" algn="just">
              <a:spcBef>
                <a:spcPts val="600"/>
              </a:spcBef>
              <a:spcAft>
                <a:spcPts val="600"/>
              </a:spcAft>
              <a:buFont typeface="Wingdings" panose="05000000000000000000" pitchFamily="2" charset="2"/>
              <a:buChar char="ü"/>
            </a:pP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Tiêu </a:t>
            </a:r>
            <a:r>
              <a:rPr lang="en-US" sz="2300" b="1" dirty="0" err="1">
                <a:solidFill>
                  <a:schemeClr val="accent5">
                    <a:lumMod val="50000"/>
                  </a:schemeClr>
                </a:solidFill>
                <a:effectLst/>
                <a:latin typeface="Bahnschrift Condensed" panose="020B0502040204020203" pitchFamily="34" charset="0"/>
                <a:ea typeface="Times New Roman" panose="02020603050405020304" pitchFamily="18" charset="0"/>
              </a:rPr>
              <a:t>chí</a:t>
            </a:r>
            <a:r>
              <a:rPr lang="en-US" sz="2300" b="1" dirty="0">
                <a:solidFill>
                  <a:schemeClr val="accent5">
                    <a:lumMod val="50000"/>
                  </a:schemeClr>
                </a:solidFill>
                <a:effectLst/>
                <a:latin typeface="Bahnschrift Condensed" panose="020B0502040204020203" pitchFamily="34" charset="0"/>
                <a:ea typeface="Times New Roman" panose="02020603050405020304" pitchFamily="18" charset="0"/>
              </a:rPr>
              <a:t> 8.5: </a:t>
            </a:r>
            <a:r>
              <a:rPr lang="en-US" sz="2300" dirty="0" err="1">
                <a:effectLst/>
                <a:latin typeface="Bahnschrift Condensed" panose="020B0502040204020203" pitchFamily="34" charset="0"/>
                <a:ea typeface="Times New Roman" panose="02020603050405020304" pitchFamily="18" charset="0"/>
              </a:rPr>
              <a:t>Mức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độ</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hài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lòng</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của</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bên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liên</a:t>
            </a:r>
            <a:r>
              <a:rPr lang="en-US" sz="2300" dirty="0">
                <a:effectLst/>
                <a:latin typeface="Bahnschrift Condensed" panose="020B0502040204020203" pitchFamily="34" charset="0"/>
                <a:ea typeface="Times New Roman" panose="02020603050405020304" pitchFamily="18" charset="0"/>
              </a:rPr>
              <a:t> quan </a:t>
            </a:r>
            <a:r>
              <a:rPr lang="en-US" sz="2300" dirty="0" err="1">
                <a:effectLst/>
                <a:latin typeface="Bahnschrift Condensed" panose="020B0502040204020203" pitchFamily="34" charset="0"/>
                <a:ea typeface="Times New Roman" panose="02020603050405020304" pitchFamily="18" charset="0"/>
              </a:rPr>
              <a:t>được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xác</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lập</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giám</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sát</a:t>
            </a:r>
            <a:r>
              <a:rPr lang="en-US" sz="2300" dirty="0">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đối</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solidFill>
                  <a:srgbClr val="3333FF"/>
                </a:solidFill>
                <a:effectLst/>
                <a:latin typeface="Bahnschrift Condensed" panose="020B0502040204020203" pitchFamily="34" charset="0"/>
                <a:ea typeface="Times New Roman" panose="02020603050405020304" pitchFamily="18" charset="0"/>
              </a:rPr>
              <a:t>sánh</a:t>
            </a:r>
            <a:r>
              <a:rPr lang="en-US" sz="2300" dirty="0">
                <a:solidFill>
                  <a:srgbClr val="3333FF"/>
                </a:solidFill>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để</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cải</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tiến</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chất</a:t>
            </a:r>
            <a:r>
              <a:rPr lang="en-US" sz="2300" dirty="0">
                <a:effectLst/>
                <a:latin typeface="Bahnschrift Condensed" panose="020B0502040204020203" pitchFamily="34" charset="0"/>
                <a:ea typeface="Times New Roman" panose="02020603050405020304" pitchFamily="18" charset="0"/>
              </a:rPr>
              <a:t> </a:t>
            </a:r>
            <a:r>
              <a:rPr lang="en-US" sz="2300" dirty="0" err="1">
                <a:effectLst/>
                <a:latin typeface="Bahnschrift Condensed" panose="020B0502040204020203" pitchFamily="34" charset="0"/>
                <a:ea typeface="Times New Roman" panose="02020603050405020304" pitchFamily="18" charset="0"/>
              </a:rPr>
              <a:t>lượng</a:t>
            </a:r>
            <a:endParaRPr lang="en-US" sz="2300" dirty="0">
              <a:effectLst/>
              <a:latin typeface="Bahnschrift Condensed"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8020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34CE2D3-CFE6-56B8-C665-A7243E88A6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40AAC4-7ED7-934C-A935-98D0C6C77E65}"/>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ĐỐI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SÁNH</a:t>
            </a:r>
            <a:r>
              <a:rPr lang="en-US" sz="3300" dirty="0">
                <a:solidFill>
                  <a:srgbClr val="0000FF"/>
                </a:solidFill>
                <a:latin typeface="Bahnschrift SemiBold Condensed" panose="020B0502040204020203" pitchFamily="34" charset="0"/>
              </a:rPr>
              <a:t> KHI </a:t>
            </a:r>
            <a:r>
              <a:rPr lang="en-US" sz="3300" dirty="0" err="1">
                <a:solidFill>
                  <a:srgbClr val="0000FF"/>
                </a:solidFill>
                <a:latin typeface="Bahnschrift SemiBold Condensed" panose="020B0502040204020203" pitchFamily="34" charset="0"/>
              </a:rPr>
              <a:t>TRIỂN</a:t>
            </a:r>
            <a:r>
              <a:rPr lang="en-US" sz="3300" dirty="0">
                <a:solidFill>
                  <a:srgbClr val="0000FF"/>
                </a:solidFill>
                <a:latin typeface="Bahnschrift SemiBold Condensed" panose="020B0502040204020203" pitchFamily="34" charset="0"/>
              </a:rPr>
              <a:t> KHAI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A89D95A-9E00-3B3E-644E-24A492FB87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8CCC7420-C025-4623-6510-58AC2B761DE2}"/>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đầu</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tư</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phát</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CTĐT</a:t>
            </a:r>
            <a:endParaRPr lang="vi-VN" sz="1800" dirty="0">
              <a:latin typeface="Bahnschrift SemiBold Condensed" panose="020B0502040204020203" pitchFamily="34" charset="0"/>
            </a:endParaRPr>
          </a:p>
        </p:txBody>
      </p:sp>
      <p:grpSp>
        <p:nvGrpSpPr>
          <p:cNvPr id="9" name="Group 8">
            <a:extLst>
              <a:ext uri="{FF2B5EF4-FFF2-40B4-BE49-F238E27FC236}">
                <a16:creationId xmlns:a16="http://schemas.microsoft.com/office/drawing/2014/main" id="{2CDEA43B-A7FA-DAFD-8E69-62E95F785F28}"/>
              </a:ext>
            </a:extLst>
          </p:cNvPr>
          <p:cNvGrpSpPr/>
          <p:nvPr/>
        </p:nvGrpSpPr>
        <p:grpSpPr>
          <a:xfrm>
            <a:off x="94892" y="978850"/>
            <a:ext cx="12002215" cy="4611878"/>
            <a:chOff x="170554" y="787687"/>
            <a:chExt cx="11901290" cy="3687798"/>
          </a:xfrm>
        </p:grpSpPr>
        <p:grpSp>
          <p:nvGrpSpPr>
            <p:cNvPr id="10" name="Group 9">
              <a:extLst>
                <a:ext uri="{FF2B5EF4-FFF2-40B4-BE49-F238E27FC236}">
                  <a16:creationId xmlns:a16="http://schemas.microsoft.com/office/drawing/2014/main" id="{9A4F2B34-B6E8-BE21-CF3F-90696605B1C7}"/>
                </a:ext>
              </a:extLst>
            </p:cNvPr>
            <p:cNvGrpSpPr/>
            <p:nvPr/>
          </p:nvGrpSpPr>
          <p:grpSpPr>
            <a:xfrm>
              <a:off x="170554" y="787687"/>
              <a:ext cx="11901290" cy="3687798"/>
              <a:chOff x="539419" y="1183593"/>
              <a:chExt cx="11646202" cy="1434356"/>
            </a:xfrm>
          </p:grpSpPr>
          <p:sp>
            <p:nvSpPr>
              <p:cNvPr id="13" name="Content Placeholder 2">
                <a:extLst>
                  <a:ext uri="{FF2B5EF4-FFF2-40B4-BE49-F238E27FC236}">
                    <a16:creationId xmlns:a16="http://schemas.microsoft.com/office/drawing/2014/main" id="{A9687ACD-B7B9-7BD7-41BC-4344F518B8C8}"/>
                  </a:ext>
                </a:extLst>
              </p:cNvPr>
              <p:cNvSpPr txBox="1">
                <a:spLocks/>
              </p:cNvSpPr>
              <p:nvPr/>
            </p:nvSpPr>
            <p:spPr>
              <a:xfrm>
                <a:off x="539419" y="1280505"/>
                <a:ext cx="11646202" cy="1337444"/>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srgbClr val="002060"/>
                  </a:solidFill>
                  <a:effectLst/>
                  <a:uLnTx/>
                  <a:uFillTx/>
                  <a:latin typeface="Bahnschrift Condensed" panose="020B0502040204020203" pitchFamily="34" charset="0"/>
                </a:endParaRPr>
              </a:p>
            </p:txBody>
          </p:sp>
          <p:sp>
            <p:nvSpPr>
              <p:cNvPr id="14" name="Rectangle 13">
                <a:extLst>
                  <a:ext uri="{FF2B5EF4-FFF2-40B4-BE49-F238E27FC236}">
                    <a16:creationId xmlns:a16="http://schemas.microsoft.com/office/drawing/2014/main" id="{948A03F3-7897-FECB-21E4-751FC5F0FA5A}"/>
                  </a:ext>
                </a:extLst>
              </p:cNvPr>
              <p:cNvSpPr/>
              <p:nvPr/>
            </p:nvSpPr>
            <p:spPr>
              <a:xfrm>
                <a:off x="4561124" y="1183593"/>
                <a:ext cx="3987570" cy="14826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12</a:t>
                </a:r>
                <a:r>
                  <a:rPr lang="en-US" sz="2400" b="1" i="0" dirty="0">
                    <a:solidFill>
                      <a:schemeClr val="bg1"/>
                    </a:solidFill>
                    <a:effectLst/>
                    <a:latin typeface="Bahnschrift Condensed" panose="020B0502040204020203" pitchFamily="34" charset="0"/>
                  </a:rPr>
                  <a:t>/2017/</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1" name="TextBox 10">
              <a:extLst>
                <a:ext uri="{FF2B5EF4-FFF2-40B4-BE49-F238E27FC236}">
                  <a16:creationId xmlns:a16="http://schemas.microsoft.com/office/drawing/2014/main" id="{C4F7389F-DBCF-8130-561F-06E11FF7A0B8}"/>
                </a:ext>
              </a:extLst>
            </p:cNvPr>
            <p:cNvSpPr txBox="1"/>
            <p:nvPr/>
          </p:nvSpPr>
          <p:spPr>
            <a:xfrm>
              <a:off x="254829" y="1429431"/>
              <a:ext cx="11709832" cy="381203"/>
            </a:xfrm>
            <a:prstGeom prst="rect">
              <a:avLst/>
            </a:prstGeom>
            <a:noFill/>
          </p:spPr>
          <p:txBody>
            <a:bodyPr wrap="square">
              <a:spAutoFit/>
            </a:bodyPr>
            <a:lstStyle/>
            <a:p>
              <a:pPr marL="457200" indent="-457200">
                <a:spcBef>
                  <a:spcPts val="1200"/>
                </a:spcBef>
                <a:spcAft>
                  <a:spcPts val="600"/>
                </a:spcAft>
                <a:buFont typeface="Wingdings" panose="05000000000000000000" pitchFamily="2" charset="2"/>
                <a:buChar char="ü"/>
              </a:pPr>
              <a:endParaRPr lang="en-US" sz="2800" dirty="0">
                <a:effectLst/>
                <a:latin typeface="Bahnschrift Condensed" panose="020B0502040204020203" pitchFamily="34" charset="0"/>
                <a:ea typeface="Times New Roman" panose="02020603050405020304" pitchFamily="18" charset="0"/>
              </a:endParaRPr>
            </a:p>
          </p:txBody>
        </p:sp>
      </p:grpSp>
      <p:sp>
        <p:nvSpPr>
          <p:cNvPr id="5" name="TextBox 4">
            <a:extLst>
              <a:ext uri="{FF2B5EF4-FFF2-40B4-BE49-F238E27FC236}">
                <a16:creationId xmlns:a16="http://schemas.microsoft.com/office/drawing/2014/main" id="{DBC67C65-3A35-BDBE-2120-7CC153745FBA}"/>
              </a:ext>
            </a:extLst>
          </p:cNvPr>
          <p:cNvSpPr txBox="1"/>
          <p:nvPr/>
        </p:nvSpPr>
        <p:spPr>
          <a:xfrm>
            <a:off x="202985" y="1704648"/>
            <a:ext cx="11809133" cy="3662541"/>
          </a:xfrm>
          <a:prstGeom prst="rect">
            <a:avLst/>
          </a:prstGeom>
          <a:noFill/>
        </p:spPr>
        <p:txBody>
          <a:bodyPr wrap="square">
            <a:spAutoFit/>
          </a:bodyPr>
          <a:lstStyle/>
          <a:p>
            <a:pPr algn="l">
              <a:spcBef>
                <a:spcPts val="600"/>
              </a:spcBef>
              <a:spcAft>
                <a:spcPts val="600"/>
              </a:spcAft>
              <a:buNone/>
            </a:pPr>
            <a:r>
              <a:rPr lang="vi-VN" sz="2400" b="1" i="0" u="none" strike="noStrike" dirty="0">
                <a:solidFill>
                  <a:srgbClr val="002060"/>
                </a:solidFill>
                <a:effectLst/>
                <a:latin typeface="Bahnschrift Condensed" panose="020B0502040204020203" pitchFamily="34" charset="0"/>
              </a:rPr>
              <a:t>Tiêu chuẩn 22: Kết quả đào tạo</a:t>
            </a:r>
            <a:endParaRPr lang="en-US" sz="2400" b="1" u="none" strike="noStrike" dirty="0">
              <a:solidFill>
                <a:srgbClr val="002060"/>
              </a:solidFill>
              <a:latin typeface="Bahnschrift Condensed" panose="020B0502040204020203" pitchFamily="34" charset="0"/>
            </a:endParaRPr>
          </a:p>
          <a:p>
            <a:pPr algn="l">
              <a:spcBef>
                <a:spcPts val="600"/>
              </a:spcBef>
              <a:spcAft>
                <a:spcPts val="600"/>
              </a:spcAft>
              <a:buNone/>
            </a:pPr>
            <a:r>
              <a:rPr lang="vi-VN" sz="2400" b="1" i="0" dirty="0">
                <a:solidFill>
                  <a:schemeClr val="accent5">
                    <a:lumMod val="50000"/>
                  </a:schemeClr>
                </a:solidFill>
                <a:effectLst/>
                <a:latin typeface="Bahnschrift Condensed" panose="020B0502040204020203" pitchFamily="34" charset="0"/>
              </a:rPr>
              <a:t>Tiêu chí 22.1: </a:t>
            </a:r>
            <a:r>
              <a:rPr lang="vi-VN" sz="2400" b="0" i="0" dirty="0">
                <a:solidFill>
                  <a:srgbClr val="000000"/>
                </a:solidFill>
                <a:effectLst/>
                <a:latin typeface="Bahnschrift Condensed" panose="020B0502040204020203" pitchFamily="34" charset="0"/>
              </a:rPr>
              <a:t>Tỷ lệ người học đạt yêu cầu và tỷ lệ thôi học của tất cả các chương trình đào tạo, các môn học/học phần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buNone/>
            </a:pPr>
            <a:r>
              <a:rPr lang="vi-VN" sz="2400" b="0" i="0" dirty="0">
                <a:solidFill>
                  <a:srgbClr val="000000"/>
                </a:solidFill>
                <a:effectLst/>
                <a:latin typeface="Bahnschrift Condensed" panose="020B0502040204020203" pitchFamily="34" charset="0"/>
              </a:rPr>
              <a:t> </a:t>
            </a:r>
            <a:r>
              <a:rPr lang="vi-VN" sz="2400" b="1" dirty="0">
                <a:solidFill>
                  <a:schemeClr val="accent5">
                    <a:lumMod val="50000"/>
                  </a:schemeClr>
                </a:solidFill>
                <a:latin typeface="Bahnschrift Condensed" panose="020B0502040204020203" pitchFamily="34" charset="0"/>
              </a:rPr>
              <a:t>Tiêu chí 22.2: </a:t>
            </a:r>
            <a:r>
              <a:rPr lang="vi-VN" sz="2400" b="0" i="0" dirty="0">
                <a:solidFill>
                  <a:srgbClr val="000000"/>
                </a:solidFill>
                <a:effectLst/>
                <a:latin typeface="Bahnschrift Condensed" panose="020B0502040204020203" pitchFamily="34" charset="0"/>
              </a:rPr>
              <a:t>Thời gian </a:t>
            </a:r>
            <a:r>
              <a:rPr lang="en-US" sz="2400" dirty="0" err="1">
                <a:solidFill>
                  <a:srgbClr val="000000"/>
                </a:solidFill>
                <a:latin typeface="Bahnschrift Condensed" panose="020B0502040204020203" pitchFamily="34" charset="0"/>
              </a:rPr>
              <a:t>TNTB</a:t>
            </a:r>
            <a:r>
              <a:rPr lang="en-US" sz="2400" dirty="0">
                <a:solidFill>
                  <a:srgbClr val="000000"/>
                </a:solidFill>
                <a:latin typeface="Bahnschrift Condensed" panose="020B0502040204020203" pitchFamily="34" charset="0"/>
              </a:rPr>
              <a:t> </a:t>
            </a:r>
            <a:r>
              <a:rPr lang="vi-VN" sz="2400" b="0" i="0" dirty="0">
                <a:solidFill>
                  <a:srgbClr val="000000"/>
                </a:solidFill>
                <a:effectLst/>
                <a:latin typeface="Bahnschrift Condensed" panose="020B0502040204020203" pitchFamily="34" charset="0"/>
              </a:rPr>
              <a:t>cho tất cả các chương trình đào tạo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buNone/>
            </a:pPr>
            <a:r>
              <a:rPr lang="vi-VN" sz="2400" b="1" dirty="0">
                <a:solidFill>
                  <a:schemeClr val="accent5">
                    <a:lumMod val="50000"/>
                  </a:schemeClr>
                </a:solidFill>
                <a:latin typeface="Bahnschrift Condensed" panose="020B0502040204020203" pitchFamily="34" charset="0"/>
              </a:rPr>
              <a:t>Tiêu chí 22.3: </a:t>
            </a:r>
            <a:r>
              <a:rPr lang="vi-VN" sz="2400" b="0" i="0" dirty="0">
                <a:solidFill>
                  <a:srgbClr val="000000"/>
                </a:solidFill>
                <a:effectLst/>
                <a:latin typeface="Bahnschrift Condensed" panose="020B0502040204020203" pitchFamily="34" charset="0"/>
              </a:rPr>
              <a:t>Khả năng có việc làm của người học tốt nghiệp của tất cả các chương trình đào tạo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a:p>
            <a:pPr algn="l">
              <a:spcBef>
                <a:spcPts val="600"/>
              </a:spcBef>
              <a:spcAft>
                <a:spcPts val="600"/>
              </a:spcAft>
            </a:pPr>
            <a:r>
              <a:rPr lang="vi-VN" sz="2400" b="1" dirty="0">
                <a:solidFill>
                  <a:schemeClr val="accent5">
                    <a:lumMod val="50000"/>
                  </a:schemeClr>
                </a:solidFill>
                <a:latin typeface="Bahnschrift Condensed" panose="020B0502040204020203" pitchFamily="34" charset="0"/>
              </a:rPr>
              <a:t>Tiêu chí 22.4: </a:t>
            </a:r>
            <a:r>
              <a:rPr lang="vi-VN" sz="2400" b="0" i="0" dirty="0">
                <a:solidFill>
                  <a:srgbClr val="000000"/>
                </a:solidFill>
                <a:effectLst/>
                <a:latin typeface="Bahnschrift Condensed" panose="020B0502040204020203" pitchFamily="34" charset="0"/>
              </a:rPr>
              <a:t>Mức độ hài lòng của các bên liên quan về chất lượng của người học tốt nghiệp được xác lập, giám sát và </a:t>
            </a:r>
            <a:r>
              <a:rPr lang="vi-VN" sz="2400" b="1" i="0" dirty="0">
                <a:solidFill>
                  <a:srgbClr val="3333FF"/>
                </a:solidFill>
                <a:effectLst/>
                <a:latin typeface="Bahnschrift Condensed" panose="020B0502040204020203" pitchFamily="34" charset="0"/>
              </a:rPr>
              <a:t>đối sánh </a:t>
            </a:r>
            <a:r>
              <a:rPr lang="vi-VN" sz="2400" b="0" i="0" dirty="0">
                <a:solidFill>
                  <a:srgbClr val="000000"/>
                </a:solidFill>
                <a:effectLst/>
                <a:latin typeface="Bahnschrift Condensed" panose="020B0502040204020203" pitchFamily="34" charset="0"/>
              </a:rPr>
              <a:t>để cải tiến.</a:t>
            </a:r>
          </a:p>
        </p:txBody>
      </p:sp>
    </p:spTree>
    <p:extLst>
      <p:ext uri="{BB962C8B-B14F-4D97-AF65-F5344CB8AC3E}">
        <p14:creationId xmlns:p14="http://schemas.microsoft.com/office/powerpoint/2010/main" val="3607590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3A8FF04C-EE13-4DF7-8205-7738E19587A2}"/>
  <p:tag name="ISPRING_RESOURCE_FOLDER" val="D:\Cyber School\Đề án chuyển đổi số\Đề án CĐS_Seminar 1_10.2021\"/>
  <p:tag name="ISPRING_PRESENTATION_PATH" val="D:\Cyber School\Đề án chuyển đổi số\Đề án CĐS_Seminar 1_10.2021.pptx"/>
  <p:tag name="ISPRING_PROJECT_VERSION" val="9.3"/>
  <p:tag name="ISPRING_PROJECT_FOLDER_UPDATED" val="1"/>
  <p:tag name="ISPRING_SCREEN_RECS_UPDATED" val="D:\Cyber School\Đề án chuyển đổi số\Đề án CĐS_Seminar 1_10.20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57601</TotalTime>
  <Words>2692</Words>
  <Application>Microsoft Office PowerPoint</Application>
  <PresentationFormat>Widescreen</PresentationFormat>
  <Paragraphs>184</Paragraphs>
  <Slides>36</Slides>
  <Notes>33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Arial</vt:lpstr>
      <vt:lpstr>Bahnschrift Condensed</vt:lpstr>
      <vt:lpstr>Bahnschrift SemiBold Condensed</vt:lpstr>
      <vt:lpstr>Calibri</vt:lpstr>
      <vt:lpstr>Calibri Light</vt:lpstr>
      <vt:lpstr>FrutigerNext LT Medium</vt:lpstr>
      <vt:lpstr>FrutigerNext LT Regular</vt:lpstr>
      <vt:lpstr>Minion</vt:lpstr>
      <vt:lpstr>Times New Roman</vt:lpstr>
      <vt:lpstr>UTM Swiss Condensed</vt:lpstr>
      <vt:lpstr>Verdana</vt:lpstr>
      <vt:lpstr>Wingdings</vt:lpstr>
      <vt:lpstr>Office Theme</vt:lpstr>
      <vt:lpstr>19_主题1</vt:lpstr>
      <vt:lpstr>PowerPoint Presentation</vt:lpstr>
      <vt:lpstr>PowerPoint Presentation</vt:lpstr>
      <vt:lpstr>PHẦN 1 ĐỐI SÁNH CHƯƠNG TRÌNH ĐÀO TẠO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2 GIỚI THIỆU KẾT QUẢ XẾP HẠNG CTĐT THEO QS-2025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3 MỘT SỐ KHUYẾN NGHỊ</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Diep</dc:creator>
  <cp:lastModifiedBy>Nguyen Thanh Dieu</cp:lastModifiedBy>
  <cp:revision>846</cp:revision>
  <cp:lastPrinted>2024-04-19T07:08:31Z</cp:lastPrinted>
  <dcterms:created xsi:type="dcterms:W3CDTF">2021-07-26T02:10:18Z</dcterms:created>
  <dcterms:modified xsi:type="dcterms:W3CDTF">2025-03-19T17:13:16Z</dcterms:modified>
</cp:coreProperties>
</file>