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4">
  <p:sldMasterIdLst>
    <p:sldMasterId id="2147483648" r:id="rId1"/>
    <p:sldMasterId id="2147483664" r:id="rId2"/>
    <p:sldMasterId id="2147483816" r:id="rId3"/>
  </p:sldMasterIdLst>
  <p:notesMasterIdLst>
    <p:notesMasterId r:id="rId16"/>
  </p:notesMasterIdLst>
  <p:sldIdLst>
    <p:sldId id="256" r:id="rId4"/>
    <p:sldId id="1273" r:id="rId5"/>
    <p:sldId id="1274" r:id="rId6"/>
    <p:sldId id="1276" r:id="rId7"/>
    <p:sldId id="1275" r:id="rId8"/>
    <p:sldId id="1277" r:id="rId9"/>
    <p:sldId id="1278" r:id="rId10"/>
    <p:sldId id="1279" r:id="rId11"/>
    <p:sldId id="1280" r:id="rId12"/>
    <p:sldId id="1282" r:id="rId13"/>
    <p:sldId id="1281" r:id="rId14"/>
    <p:sldId id="263" r:id="rId15"/>
  </p:sldIdLst>
  <p:sldSz cx="12192000" cy="6858000"/>
  <p:notesSz cx="6950075" cy="9236075"/>
  <p:custDataLst>
    <p:tags r:id="rId17"/>
  </p:custDataLst>
  <p:defaultTextStyle>
    <a:defPPr>
      <a:defRPr lang="vi-V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e Van Diep" initials="LVD" lastIdx="1" clrIdx="0">
    <p:extLst>
      <p:ext uri="{19B8F6BF-5375-455C-9EA6-DF929625EA0E}">
        <p15:presenceInfo xmlns:p15="http://schemas.microsoft.com/office/powerpoint/2012/main" userId="S::levandiep@vinhuni.edu.vn::78ee1208-61b9-45fd-b641-1d3a2f5859b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FF"/>
    <a:srgbClr val="CC6600"/>
    <a:srgbClr val="00B5EE"/>
    <a:srgbClr val="996633"/>
    <a:srgbClr val="E325BF"/>
    <a:srgbClr val="E3E3CF"/>
    <a:srgbClr val="616161"/>
    <a:srgbClr val="0000CC"/>
    <a:srgbClr val="0066CC"/>
    <a:srgbClr val="25256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6236" autoAdjust="0"/>
  </p:normalViewPr>
  <p:slideViewPr>
    <p:cSldViewPr snapToGrid="0">
      <p:cViewPr varScale="1">
        <p:scale>
          <a:sx n="110" d="100"/>
          <a:sy n="110" d="100"/>
        </p:scale>
        <p:origin x="60" y="76"/>
      </p:cViewPr>
      <p:guideLst/>
    </p:cSldViewPr>
  </p:slideViewPr>
  <p:outlineViewPr>
    <p:cViewPr>
      <p:scale>
        <a:sx n="33" d="100"/>
        <a:sy n="33" d="100"/>
      </p:scale>
      <p:origin x="0" y="-8024"/>
    </p:cViewPr>
  </p:outlin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commentAuthors" Target="commentAuthors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gs" Target="tags/tag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11699" cy="463408"/>
          </a:xfrm>
          <a:prstGeom prst="rect">
            <a:avLst/>
          </a:prstGeom>
        </p:spPr>
        <p:txBody>
          <a:bodyPr vert="horz" lIns="92492" tIns="46246" rIns="92492" bIns="46246" rtlCol="0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36768" y="0"/>
            <a:ext cx="3011699" cy="463408"/>
          </a:xfrm>
          <a:prstGeom prst="rect">
            <a:avLst/>
          </a:prstGeom>
        </p:spPr>
        <p:txBody>
          <a:bodyPr vert="horz" lIns="92492" tIns="46246" rIns="92492" bIns="46246" rtlCol="0"/>
          <a:lstStyle>
            <a:lvl1pPr algn="r">
              <a:defRPr sz="1200"/>
            </a:lvl1pPr>
          </a:lstStyle>
          <a:p>
            <a:fld id="{72E17939-7A8E-4ACF-971B-3D8217D69381}" type="datetimeFigureOut">
              <a:rPr lang="vi-VN" smtClean="0"/>
              <a:t>04/12/2024</a:t>
            </a:fld>
            <a:endParaRPr lang="vi-V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03263" y="1154113"/>
            <a:ext cx="5543550" cy="31178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492" tIns="46246" rIns="92492" bIns="46246" rtlCol="0" anchor="ctr"/>
          <a:lstStyle/>
          <a:p>
            <a:endParaRPr lang="vi-V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95008" y="4444861"/>
            <a:ext cx="5560060" cy="3636705"/>
          </a:xfrm>
          <a:prstGeom prst="rect">
            <a:avLst/>
          </a:prstGeom>
        </p:spPr>
        <p:txBody>
          <a:bodyPr vert="horz" lIns="92492" tIns="46246" rIns="92492" bIns="46246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772669"/>
            <a:ext cx="3011699" cy="463407"/>
          </a:xfrm>
          <a:prstGeom prst="rect">
            <a:avLst/>
          </a:prstGeom>
        </p:spPr>
        <p:txBody>
          <a:bodyPr vert="horz" lIns="92492" tIns="46246" rIns="92492" bIns="46246" rtlCol="0" anchor="b"/>
          <a:lstStyle>
            <a:lvl1pPr algn="l">
              <a:defRPr sz="1200"/>
            </a:lvl1pPr>
          </a:lstStyle>
          <a:p>
            <a:endParaRPr lang="vi-V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36768" y="8772669"/>
            <a:ext cx="3011699" cy="463407"/>
          </a:xfrm>
          <a:prstGeom prst="rect">
            <a:avLst/>
          </a:prstGeom>
        </p:spPr>
        <p:txBody>
          <a:bodyPr vert="horz" lIns="92492" tIns="46246" rIns="92492" bIns="46246" rtlCol="0" anchor="b"/>
          <a:lstStyle>
            <a:lvl1pPr algn="r">
              <a:defRPr sz="1200"/>
            </a:lvl1pPr>
          </a:lstStyle>
          <a:p>
            <a:fld id="{E8F18741-9146-44A5-9501-B11687B2A9C7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36180729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F18741-9146-44A5-9501-B11687B2A9C7}" type="slidenum">
              <a:rPr lang="vi-VN" smtClean="0"/>
              <a:t>1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2079064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A59447-C296-8815-148D-215CB55170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7B5CA4-79D0-6D8F-39A9-E50262C9CF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B5204D-9BC8-7023-0E7E-B7E0D2E49A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7EE79-AC74-2092-F34C-FB0CA234C9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F18741-9146-44A5-9501-B11687B2A9C7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0174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8B75CF-1107-38DC-D51B-DCD4870B39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FB5C24-AFF3-11AD-EEFF-DEA07EA946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83F8F7-0519-1228-3659-8D6D665671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46E47C-412B-E28C-D39D-230B1B6B6F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F18741-9146-44A5-9501-B11687B2A9C7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21411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7C4C9F-D530-04EA-1ED8-A576F58F9E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56AB5D-54EA-6976-4D8E-B1EAB42B23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D43F73-B2F0-60D7-4446-B4CB4AE7E1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FA870A-DD30-D46B-1D58-5CE9AB27EB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F18741-9146-44A5-9501-B11687B2A9C7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06891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DFA73A-8A88-79AE-58EE-32E937E890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3B08C5-EB14-14D7-0A6D-467AED9EDD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AEA32A-4840-AE7E-C633-5383CD5E67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17C25F-52BD-C3CF-ADDF-B2262F5DD1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F18741-9146-44A5-9501-B11687B2A9C7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82905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1A4603-418F-8ED6-E98C-447A111621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3FD469-C461-9339-BA6D-563EF94E3F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0FFF03-CBDE-825F-A159-05E574463E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D32FA6-186A-6ED9-05A6-F10358EC29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F18741-9146-44A5-9501-B11687B2A9C7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24421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A9993-D69D-E29E-52BB-34F6A3F25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609BAE-A000-9F31-B051-C17F461615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9E853B-C498-8A8E-F146-18CA8325F7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197BC1-416F-0DA6-2845-5515FAF988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F18741-9146-44A5-9501-B11687B2A9C7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54255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2AD994-72D3-F58D-596B-7D86E0BF53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ECA7B8-7024-D9AB-B103-9AF08AB7F7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7733C3-2720-9B32-1E6B-83906FF0FC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0AD490-FD88-A54C-6CF5-80F7687C7F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F18741-9146-44A5-9501-B11687B2A9C7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43606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48FA9-3068-D399-4781-4B37D6B775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224F3F-2ACA-6D19-1C6B-D537D8587D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4746A1-81C3-FE6F-FD18-406DF397C4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9ED537-07C6-0FD6-1481-CA3A36C7F2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F18741-9146-44A5-9501-B11687B2A9C7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99456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1DF3A-A2C1-39DE-40A4-5876D23203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B6945B-BF61-B993-82CF-2DFF912933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E4343E-A9AC-5DB1-D39F-000C5C0BD2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ED287A-618D-6839-619A-AB72593D67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F18741-9146-44A5-9501-B11687B2A9C7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96525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9A4A6E-73B0-5C2D-2218-049DE88378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DE4869-1B62-DC07-EA8A-251E3105E1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5D530A-B50A-23C4-AFB2-1D61A300C0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C174A1-5F73-3E0F-44AC-070901B4ED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F18741-9146-44A5-9501-B11687B2A9C7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08885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F18741-9146-44A5-9501-B11687B2A9C7}" type="slidenum">
              <a:rPr lang="vi-VN" smtClean="0"/>
              <a:t>12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1484877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65F7F-1D22-4B65-90A2-C1D1A4699F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vi-V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4211EF-E638-4EAA-9AB2-70E08BD329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vi-VN"/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6B31899D-0CF7-AE9E-A817-4335F11211D4}"/>
              </a:ext>
            </a:extLst>
          </p:cNvPr>
          <p:cNvSpPr txBox="1">
            <a:spLocks/>
          </p:cNvSpPr>
          <p:nvPr userDrawn="1"/>
        </p:nvSpPr>
        <p:spPr>
          <a:xfrm>
            <a:off x="0" y="6429029"/>
            <a:ext cx="12192000" cy="42721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228600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</a:pPr>
            <a:endParaRPr lang="vi-VN" sz="1800" b="0" dirty="0">
              <a:solidFill>
                <a:schemeClr val="bg1"/>
              </a:solidFill>
              <a:latin typeface="UTM Swiss Condensed" panose="02000500000000000000" pitchFamily="2" charset="0"/>
              <a:cs typeface="Times New Roman" panose="02020603050405020304" pitchFamily="18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5A1F724-2CA3-2D08-E125-10030BC1175F}"/>
              </a:ext>
            </a:extLst>
          </p:cNvPr>
          <p:cNvCxnSpPr/>
          <p:nvPr userDrawn="1"/>
        </p:nvCxnSpPr>
        <p:spPr>
          <a:xfrm>
            <a:off x="0" y="6429029"/>
            <a:ext cx="1219200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367861"/>
      </p:ext>
    </p:extLst>
  </p:cSld>
  <p:clrMapOvr>
    <a:masterClrMapping/>
  </p:clrMapOvr>
  <p:transition spd="med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19BD8-9467-4C82-B599-3F170F306A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52255"/>
            <a:ext cx="10515600" cy="798785"/>
          </a:xfrm>
        </p:spPr>
        <p:txBody>
          <a:bodyPr>
            <a:normAutofit/>
          </a:bodyPr>
          <a:lstStyle>
            <a:lvl1pPr algn="ctr">
              <a:defRPr sz="3000" b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vi-V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12B6F-2177-449F-BF16-D3C0A24B1F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3492"/>
            <a:ext cx="10515600" cy="4705516"/>
          </a:xfrm>
        </p:spPr>
        <p:txBody>
          <a:bodyPr>
            <a:normAutofit/>
          </a:bodyPr>
          <a:lstStyle>
            <a:lvl1pPr marL="228600" indent="-228600" algn="just">
              <a:buFont typeface="Wingdings" panose="05000000000000000000" pitchFamily="2" charset="2"/>
              <a:buChar char="ü"/>
              <a:defRPr sz="2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685800" indent="-228600" algn="just">
              <a:buFont typeface="Wingdings" panose="05000000000000000000" pitchFamily="2" charset="2"/>
              <a:buChar char="ü"/>
              <a:defRPr sz="2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algn="just">
              <a:buFont typeface="Wingdings" panose="05000000000000000000" pitchFamily="2" charset="2"/>
              <a:buChar char="ü"/>
              <a:defRPr sz="2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algn="just">
              <a:buFont typeface="Wingdings" panose="05000000000000000000" pitchFamily="2" charset="2"/>
              <a:buChar char="ü"/>
              <a:defRPr sz="2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algn="just">
              <a:buFont typeface="Wingdings" panose="05000000000000000000" pitchFamily="2" charset="2"/>
              <a:buChar char="ü"/>
              <a:defRPr sz="2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vi-VN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98FB85-9F8B-48E8-A683-9AD2790A9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6FD09-F671-4FCF-9634-052F9C05FE7F}" type="datetimeFigureOut">
              <a:rPr lang="vi-VN" smtClean="0"/>
              <a:t>04/12/2024</a:t>
            </a:fld>
            <a:endParaRPr lang="vi-V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F1186-9886-4F32-8A6F-CDFA2B917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vi-V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5F03B5-5EBD-4E8B-987C-7751D1C64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1BC15-D343-4D4E-8B7B-875D4EA43AAE}" type="slidenum">
              <a:rPr lang="vi-VN" smtClean="0"/>
              <a:t>‹#›</a:t>
            </a:fld>
            <a:endParaRPr lang="vi-VN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707486-5B84-48DC-82B0-7E009644AB92}"/>
              </a:ext>
            </a:extLst>
          </p:cNvPr>
          <p:cNvCxnSpPr/>
          <p:nvPr userDrawn="1"/>
        </p:nvCxnSpPr>
        <p:spPr>
          <a:xfrm>
            <a:off x="1608079" y="1240225"/>
            <a:ext cx="8931166" cy="0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2706926"/>
      </p:ext>
    </p:extLst>
  </p:cSld>
  <p:clrMapOvr>
    <a:masterClrMapping/>
  </p:clrMapOvr>
  <p:transition spd="med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clos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hthoek 18"/>
          <p:cNvSpPr/>
          <p:nvPr userDrawn="1"/>
        </p:nvSpPr>
        <p:spPr bwMode="auto">
          <a:xfrm>
            <a:off x="-48683" y="6405331"/>
            <a:ext cx="12287576" cy="452669"/>
          </a:xfrm>
          <a:prstGeom prst="rect">
            <a:avLst/>
          </a:prstGeom>
          <a:solidFill>
            <a:srgbClr val="0070C0"/>
          </a:solidFill>
          <a:ln>
            <a:noFill/>
          </a:ln>
          <a:effectLst/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1219170" rtl="0" eaLnBrk="1" fontAlgn="base" latinLnBrk="0" hangingPunct="1">
              <a:lnSpc>
                <a:spcPct val="9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</a:pPr>
            <a:endParaRPr kumimoji="0" lang="en-GB" sz="2400" b="0" i="0" u="none" strike="noStrike" cap="none" normalizeH="0" baseline="0" noProof="0" dirty="0">
              <a:ln>
                <a:noFill/>
              </a:ln>
              <a:solidFill>
                <a:schemeClr val="bg1"/>
              </a:solidFill>
              <a:effectLst/>
              <a:latin typeface="Minion" pitchFamily="2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381" y="4677139"/>
            <a:ext cx="1599963" cy="159996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/>
          <p:cNvSpPr txBox="1"/>
          <p:nvPr userDrawn="1"/>
        </p:nvSpPr>
        <p:spPr>
          <a:xfrm>
            <a:off x="1971608" y="4668600"/>
            <a:ext cx="5376597" cy="1066565"/>
          </a:xfrm>
          <a:prstGeom prst="rect">
            <a:avLst/>
          </a:prstGeom>
          <a:noFill/>
        </p:spPr>
        <p:txBody>
          <a:bodyPr wrap="square" lIns="144000" tIns="144000" rIns="144000" bIns="144000" rtlCol="0">
            <a:noAutofit/>
          </a:bodyPr>
          <a:lstStyle/>
          <a:p>
            <a:pPr algn="ctr"/>
            <a:r>
              <a:rPr lang="en-US" sz="2667" b="1" noProof="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TRƯỜNG</a:t>
            </a:r>
            <a:r>
              <a:rPr lang="en-US" sz="2667" b="1" baseline="0" noProof="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 ĐẠI HỌC VINH</a:t>
            </a:r>
          </a:p>
          <a:p>
            <a:pPr algn="ctr"/>
            <a:r>
              <a:rPr lang="en-US" sz="2667" b="1" baseline="0" noProof="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VINH UNIVERSITY</a:t>
            </a:r>
            <a:endParaRPr lang="vi-VN" sz="2667" b="1" noProof="0" dirty="0" err="1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9642" y="5772462"/>
            <a:ext cx="4896543" cy="445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854" y="4884650"/>
            <a:ext cx="1069063" cy="1248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6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0195" y="4903169"/>
            <a:ext cx="650400" cy="1264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6"/>
          <p:cNvPicPr>
            <a:picLocks noChangeAspect="1" noChangeArrowheads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801" y="4869160"/>
            <a:ext cx="650400" cy="1264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Rechthoek 18"/>
          <p:cNvSpPr/>
          <p:nvPr userDrawn="1"/>
        </p:nvSpPr>
        <p:spPr bwMode="auto">
          <a:xfrm>
            <a:off x="-48683" y="0"/>
            <a:ext cx="12287576" cy="4485117"/>
          </a:xfrm>
          <a:prstGeom prst="rect">
            <a:avLst/>
          </a:prstGeom>
          <a:solidFill>
            <a:srgbClr val="0070C0"/>
          </a:solidFill>
          <a:ln>
            <a:noFill/>
          </a:ln>
          <a:effectLst/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1219170" rtl="0" eaLnBrk="1" fontAlgn="base" latinLnBrk="0" hangingPunct="1">
              <a:lnSpc>
                <a:spcPct val="9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</a:pPr>
            <a:endParaRPr kumimoji="0" lang="en-GB" sz="2400" b="0" i="0" u="none" strike="noStrike" cap="none" normalizeH="0" baseline="0" noProof="0" dirty="0">
              <a:ln>
                <a:noFill/>
              </a:ln>
              <a:solidFill>
                <a:schemeClr val="bg1"/>
              </a:solidFill>
              <a:effectLst/>
              <a:latin typeface="Minion" pitchFamily="2" charset="0"/>
            </a:endParaRPr>
          </a:p>
        </p:txBody>
      </p:sp>
      <p:sp>
        <p:nvSpPr>
          <p:cNvPr id="20" name="Titel 1"/>
          <p:cNvSpPr>
            <a:spLocks noGrp="1"/>
          </p:cNvSpPr>
          <p:nvPr>
            <p:ph type="title" hasCustomPrompt="1"/>
          </p:nvPr>
        </p:nvSpPr>
        <p:spPr>
          <a:xfrm>
            <a:off x="815415" y="1604798"/>
            <a:ext cx="10305360" cy="838911"/>
          </a:xfrm>
        </p:spPr>
        <p:txBody>
          <a:bodyPr/>
          <a:lstStyle>
            <a:lvl1pPr algn="l">
              <a:defRPr sz="5867">
                <a:solidFill>
                  <a:schemeClr val="bg1"/>
                </a:solidFill>
              </a:defRPr>
            </a:lvl1pPr>
          </a:lstStyle>
          <a:p>
            <a:r>
              <a:rPr lang="en-GB" noProof="0" dirty="0"/>
              <a:t>Title closure</a:t>
            </a:r>
          </a:p>
        </p:txBody>
      </p:sp>
    </p:spTree>
    <p:extLst>
      <p:ext uri="{BB962C8B-B14F-4D97-AF65-F5344CB8AC3E}">
        <p14:creationId xmlns:p14="http://schemas.microsoft.com/office/powerpoint/2010/main" val="4279944259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0" grpId="0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65F7F-1D22-4B65-90A2-C1D1A4699F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vi-V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4211EF-E638-4EAA-9AB2-70E08BD329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vi-VN"/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6B31899D-0CF7-AE9E-A817-4335F11211D4}"/>
              </a:ext>
            </a:extLst>
          </p:cNvPr>
          <p:cNvSpPr txBox="1">
            <a:spLocks/>
          </p:cNvSpPr>
          <p:nvPr userDrawn="1"/>
        </p:nvSpPr>
        <p:spPr>
          <a:xfrm>
            <a:off x="0" y="6429029"/>
            <a:ext cx="12192000" cy="42721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22860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vi-VN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Swiss Condensed" panose="02000500000000000000" pitchFamily="2" charset="0"/>
              <a:ea typeface="+mn-ea"/>
              <a:cs typeface="Times New Roman" panose="02020603050405020304" pitchFamily="18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5A1F724-2CA3-2D08-E125-10030BC1175F}"/>
              </a:ext>
            </a:extLst>
          </p:cNvPr>
          <p:cNvCxnSpPr/>
          <p:nvPr userDrawn="1"/>
        </p:nvCxnSpPr>
        <p:spPr>
          <a:xfrm>
            <a:off x="0" y="6429029"/>
            <a:ext cx="1219200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1711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19BD8-9467-4C82-B599-3F170F306A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52255"/>
            <a:ext cx="10515600" cy="798785"/>
          </a:xfrm>
        </p:spPr>
        <p:txBody>
          <a:bodyPr>
            <a:normAutofit/>
          </a:bodyPr>
          <a:lstStyle>
            <a:lvl1pPr algn="ctr">
              <a:defRPr sz="3000" b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vi-V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12B6F-2177-449F-BF16-D3C0A24B1F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3492"/>
            <a:ext cx="10515600" cy="4705516"/>
          </a:xfrm>
        </p:spPr>
        <p:txBody>
          <a:bodyPr>
            <a:normAutofit/>
          </a:bodyPr>
          <a:lstStyle>
            <a:lvl1pPr marL="228600" indent="-228600" algn="just">
              <a:buFont typeface="Wingdings" panose="05000000000000000000" pitchFamily="2" charset="2"/>
              <a:buChar char="ü"/>
              <a:defRPr sz="2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685800" indent="-228600" algn="just">
              <a:buFont typeface="Wingdings" panose="05000000000000000000" pitchFamily="2" charset="2"/>
              <a:buChar char="ü"/>
              <a:defRPr sz="2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algn="just">
              <a:buFont typeface="Wingdings" panose="05000000000000000000" pitchFamily="2" charset="2"/>
              <a:buChar char="ü"/>
              <a:defRPr sz="2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algn="just">
              <a:buFont typeface="Wingdings" panose="05000000000000000000" pitchFamily="2" charset="2"/>
              <a:buChar char="ü"/>
              <a:defRPr sz="2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algn="just">
              <a:buFont typeface="Wingdings" panose="05000000000000000000" pitchFamily="2" charset="2"/>
              <a:buChar char="ü"/>
              <a:defRPr sz="2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vi-VN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98FB85-9F8B-48E8-A683-9AD2790A9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576FD09-F671-4FCF-9634-052F9C05FE7F}" type="datetimeFigureOut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04/12/2024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F1186-9886-4F32-8A6F-CDFA2B917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5F03B5-5EBD-4E8B-987C-7751D1C64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61BC15-D343-4D4E-8B7B-875D4EA43AAE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707486-5B84-48DC-82B0-7E009644AB92}"/>
              </a:ext>
            </a:extLst>
          </p:cNvPr>
          <p:cNvCxnSpPr/>
          <p:nvPr userDrawn="1"/>
        </p:nvCxnSpPr>
        <p:spPr>
          <a:xfrm>
            <a:off x="1608079" y="1240225"/>
            <a:ext cx="8931166" cy="0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0411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theme" Target="../theme/theme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31B7BB-5479-4587-A867-2D46DE2A7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1555F1-E58A-4FF5-B4C6-5F68C807D2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DDC010-F07C-434F-B059-3A54ACD9DD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76FD09-F671-4FCF-9634-052F9C05FE7F}" type="datetimeFigureOut">
              <a:rPr lang="vi-VN" smtClean="0"/>
              <a:t>04/12/2024</a:t>
            </a:fld>
            <a:endParaRPr lang="vi-V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D4CE13-F443-493A-85F8-847147639D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vi-V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62CFF-552F-4D74-97ED-5F2ED1CEAC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61BC15-D343-4D4E-8B7B-875D4EA43AAE}" type="slidenum">
              <a:rPr lang="vi-VN" smtClean="0"/>
              <a:t>‹#›</a:t>
            </a:fld>
            <a:endParaRPr lang="vi-VN"/>
          </a:p>
        </p:txBody>
      </p:sp>
    </p:spTree>
    <p:extLst>
      <p:ext uri="{BB962C8B-B14F-4D97-AF65-F5344CB8AC3E}">
        <p14:creationId xmlns:p14="http://schemas.microsoft.com/office/powerpoint/2010/main" val="4024565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6" r:id="rId3"/>
  </p:sldLayoutIdLst>
  <p:transition spd="med">
    <p:split orient="vert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vi-V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矩形 74"/>
          <p:cNvSpPr/>
          <p:nvPr userDrawn="1"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21920" tIns="60960" rIns="121920" bIns="6096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12191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C9900"/>
              </a:buClr>
              <a:buSzTx/>
              <a:buFont typeface="Wingdings" pitchFamily="2" charset="2"/>
              <a:buChar char="n"/>
              <a:tabLst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宋体" charset="-122"/>
            </a:endParaRPr>
          </a:p>
        </p:txBody>
      </p:sp>
      <p:grpSp>
        <p:nvGrpSpPr>
          <p:cNvPr id="2" name="组合 13"/>
          <p:cNvGrpSpPr/>
          <p:nvPr userDrawn="1"/>
        </p:nvGrpSpPr>
        <p:grpSpPr>
          <a:xfrm>
            <a:off x="0" y="6783917"/>
            <a:ext cx="12192000" cy="74083"/>
            <a:chOff x="0" y="5087938"/>
            <a:chExt cx="9144000" cy="55562"/>
          </a:xfrm>
        </p:grpSpPr>
        <p:pic>
          <p:nvPicPr>
            <p:cNvPr id="13" name="Picture 2" descr="E:\01 日常工作\10 多媒体\PPT内部汇报用模板\红条.jpg"/>
            <p:cNvPicPr>
              <a:picLocks noChangeAspect="1" noChangeArrowheads="1"/>
            </p:cNvPicPr>
            <p:nvPr userDrawn="1"/>
          </p:nvPicPr>
          <p:blipFill>
            <a:blip r:embed="rId2" cstate="email"/>
            <a:srcRect r="5813"/>
            <a:stretch>
              <a:fillRect/>
            </a:stretch>
          </p:blipFill>
          <p:spPr bwMode="auto">
            <a:xfrm>
              <a:off x="0" y="5087938"/>
              <a:ext cx="8616950" cy="55562"/>
            </a:xfrm>
            <a:prstGeom prst="rect">
              <a:avLst/>
            </a:prstGeom>
            <a:noFill/>
          </p:spPr>
        </p:pic>
        <p:pic>
          <p:nvPicPr>
            <p:cNvPr id="86" name="Picture 2" descr="E:\01 日常工作\10 多媒体\PPT内部汇报用模板\红条.jpg"/>
            <p:cNvPicPr>
              <a:picLocks noChangeAspect="1" noChangeArrowheads="1"/>
            </p:cNvPicPr>
            <p:nvPr userDrawn="1"/>
          </p:nvPicPr>
          <p:blipFill>
            <a:blip r:embed="rId2" cstate="email"/>
            <a:srcRect r="5813"/>
            <a:stretch>
              <a:fillRect/>
            </a:stretch>
          </p:blipFill>
          <p:spPr bwMode="auto">
            <a:xfrm>
              <a:off x="527050" y="5087938"/>
              <a:ext cx="8616950" cy="55562"/>
            </a:xfrm>
            <a:prstGeom prst="rect">
              <a:avLst/>
            </a:prstGeom>
            <a:noFill/>
          </p:spPr>
        </p:pic>
      </p:grpSp>
      <p:pic>
        <p:nvPicPr>
          <p:cNvPr id="9" name="Picture 2" descr="C:\Users\z00124665\Desktop\HW LOGO(横版）.png"/>
          <p:cNvPicPr>
            <a:picLocks noChangeAspect="1" noChangeArrowheads="1"/>
          </p:cNvPicPr>
          <p:nvPr userDrawn="1"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0088545" y="6250583"/>
            <a:ext cx="1666868" cy="406032"/>
          </a:xfrm>
          <a:prstGeom prst="rect">
            <a:avLst/>
          </a:prstGeom>
          <a:noFill/>
        </p:spPr>
      </p:pic>
      <p:sp>
        <p:nvSpPr>
          <p:cNvPr id="12" name="Rectangle 5"/>
          <p:cNvSpPr>
            <a:spLocks noChangeArrowheads="1"/>
          </p:cNvSpPr>
          <p:nvPr userDrawn="1"/>
        </p:nvSpPr>
        <p:spPr bwMode="auto">
          <a:xfrm>
            <a:off x="4054027" y="6500748"/>
            <a:ext cx="362740" cy="261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0" hangingPunct="0">
              <a:lnSpc>
                <a:spcPct val="85000"/>
              </a:lnSpc>
              <a:defRPr/>
            </a:pPr>
            <a:fld id="{F350CB96-EF0E-44F1-90D2-2D2DCEB1810F}" type="slidenum">
              <a:rPr lang="de-DE" altLang="zh-CN" sz="1200" b="0" smtClean="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</a:rPr>
              <a:pPr eaLnBrk="0" hangingPunct="0">
                <a:lnSpc>
                  <a:spcPct val="85000"/>
                </a:lnSpc>
                <a:defRPr/>
              </a:pPr>
              <a:t>‹#›</a:t>
            </a:fld>
            <a:endParaRPr lang="en-GB" altLang="zh-CN" sz="1200" b="0" dirty="0">
              <a:solidFill>
                <a:schemeClr val="bg1">
                  <a:lumMod val="65000"/>
                </a:schemeClr>
              </a:solidFill>
              <a:latin typeface="+mn-lt"/>
              <a:ea typeface="+mn-ea"/>
            </a:endParaRPr>
          </a:p>
        </p:txBody>
      </p:sp>
      <p:pic>
        <p:nvPicPr>
          <p:cNvPr id="10" name="Picture 2" descr="C:\Users\z00124665\Desktop\图形1.wmf"/>
          <p:cNvPicPr>
            <a:picLocks noChangeAspect="1" noChangeArrowheads="1"/>
          </p:cNvPicPr>
          <p:nvPr userDrawn="1"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429685" y="6482929"/>
            <a:ext cx="3541183" cy="161289"/>
          </a:xfrm>
          <a:prstGeom prst="rect">
            <a:avLst/>
          </a:prstGeom>
          <a:noFill/>
        </p:spPr>
      </p:pic>
      <p:pic>
        <p:nvPicPr>
          <p:cNvPr id="11" name="Picture 2" descr="C:\Users\z00124665\Desktop\A BETTER WAY SOLUTIONS.wmf"/>
          <p:cNvPicPr>
            <a:picLocks noChangeAspect="1" noChangeArrowheads="1"/>
          </p:cNvPicPr>
          <p:nvPr userDrawn="1"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7423151" y="236293"/>
            <a:ext cx="4360333" cy="1214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12585883"/>
      </p:ext>
    </p:extLst>
  </p:cSld>
  <p:clrMap bg1="lt1" tx1="dk1" bg2="lt2" tx2="dk2" accent1="accent1" accent2="accent2" accent3="accent3" accent4="accent4" accent5="accent5" accent6="accent6" hlink="hlink" folHlink="folHlink"/>
  <p:transition spd="med">
    <p:split orient="vert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267" b="1">
          <a:solidFill>
            <a:srgbClr val="990000"/>
          </a:solidFill>
          <a:latin typeface="FrutigerNext LT Medium" pitchFamily="34" charset="0"/>
          <a:ea typeface="黑体" pitchFamily="49" charset="-122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733" b="1">
          <a:solidFill>
            <a:srgbClr val="990000"/>
          </a:solidFill>
          <a:latin typeface="FrutigerNext LT Medium" pitchFamily="34" charset="0"/>
          <a:ea typeface="黑体" pitchFamily="49" charset="-122"/>
          <a:cs typeface="宋体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733" b="1">
          <a:solidFill>
            <a:srgbClr val="990000"/>
          </a:solidFill>
          <a:latin typeface="FrutigerNext LT Medium" pitchFamily="34" charset="0"/>
          <a:ea typeface="黑体" pitchFamily="49" charset="-122"/>
          <a:cs typeface="宋体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733" b="1">
          <a:solidFill>
            <a:srgbClr val="990000"/>
          </a:solidFill>
          <a:latin typeface="FrutigerNext LT Medium" pitchFamily="34" charset="0"/>
          <a:ea typeface="黑体" pitchFamily="49" charset="-122"/>
          <a:cs typeface="宋体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733" b="1">
          <a:solidFill>
            <a:srgbClr val="990000"/>
          </a:solidFill>
          <a:latin typeface="FrutigerNext LT Medium" pitchFamily="34" charset="0"/>
          <a:ea typeface="黑体" pitchFamily="49" charset="-122"/>
          <a:cs typeface="宋体" charset="-122"/>
        </a:defRPr>
      </a:lvl5pPr>
      <a:lvl6pPr marL="609585"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990000"/>
          </a:solidFill>
          <a:latin typeface="FrutigerNext LT Medium" pitchFamily="34" charset="0"/>
          <a:ea typeface="华文细黑" pitchFamily="2" charset="-122"/>
          <a:cs typeface="宋体" charset="-122"/>
        </a:defRPr>
      </a:lvl6pPr>
      <a:lvl7pPr marL="1219170"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990000"/>
          </a:solidFill>
          <a:latin typeface="FrutigerNext LT Medium" pitchFamily="34" charset="0"/>
          <a:ea typeface="华文细黑" pitchFamily="2" charset="-122"/>
          <a:cs typeface="宋体" charset="-122"/>
        </a:defRPr>
      </a:lvl7pPr>
      <a:lvl8pPr marL="1828754"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990000"/>
          </a:solidFill>
          <a:latin typeface="FrutigerNext LT Medium" pitchFamily="34" charset="0"/>
          <a:ea typeface="华文细黑" pitchFamily="2" charset="-122"/>
          <a:cs typeface="宋体" charset="-122"/>
        </a:defRPr>
      </a:lvl8pPr>
      <a:lvl9pPr marL="2438339" algn="l" rtl="0" eaLnBrk="1" fontAlgn="base" hangingPunct="1">
        <a:spcBef>
          <a:spcPct val="0"/>
        </a:spcBef>
        <a:spcAft>
          <a:spcPct val="0"/>
        </a:spcAft>
        <a:defRPr sz="4267" b="1">
          <a:solidFill>
            <a:srgbClr val="990000"/>
          </a:solidFill>
          <a:latin typeface="FrutigerNext LT Medium" pitchFamily="34" charset="0"/>
          <a:ea typeface="华文细黑" pitchFamily="2" charset="-122"/>
          <a:cs typeface="宋体" charset="-122"/>
        </a:defRPr>
      </a:lvl9pPr>
    </p:titleStyle>
    <p:bodyStyle>
      <a:lvl1pPr marL="457189" indent="-457189" algn="l" rtl="0" eaLnBrk="0" fontAlgn="base" hangingPunct="0">
        <a:lnSpc>
          <a:spcPct val="140000"/>
        </a:lnSpc>
        <a:spcBef>
          <a:spcPct val="0"/>
        </a:spcBef>
        <a:spcAft>
          <a:spcPct val="0"/>
        </a:spcAft>
        <a:buClr>
          <a:srgbClr val="777777"/>
        </a:buClr>
        <a:buSzPct val="60000"/>
        <a:buFont typeface="Wingdings" pitchFamily="2" charset="2"/>
        <a:buChar char="l"/>
        <a:defRPr sz="2667" b="1">
          <a:solidFill>
            <a:schemeClr val="tx1"/>
          </a:solidFill>
          <a:latin typeface="FrutigerNext LT Regular" pitchFamily="34" charset="0"/>
          <a:ea typeface="黑体" pitchFamily="49" charset="-122"/>
          <a:cs typeface="+mn-cs"/>
        </a:defRPr>
      </a:lvl1pPr>
      <a:lvl2pPr marL="990575" indent="-380990" algn="l" rtl="0" eaLnBrk="0" fontAlgn="base" hangingPunct="0">
        <a:lnSpc>
          <a:spcPct val="140000"/>
        </a:lnSpc>
        <a:spcBef>
          <a:spcPct val="0"/>
        </a:spcBef>
        <a:spcAft>
          <a:spcPct val="0"/>
        </a:spcAft>
        <a:buSzPct val="50000"/>
        <a:buFont typeface="Wingdings" pitchFamily="2" charset="2"/>
        <a:buChar char="p"/>
        <a:defRPr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rtl="0" eaLnBrk="0" fontAlgn="base" hangingPunct="0">
        <a:lnSpc>
          <a:spcPct val="140000"/>
        </a:lnSpc>
        <a:spcBef>
          <a:spcPct val="0"/>
        </a:spcBef>
        <a:spcAft>
          <a:spcPct val="0"/>
        </a:spcAft>
        <a:buSzPct val="50000"/>
        <a:buFont typeface="Wingdings" pitchFamily="2" charset="2"/>
        <a:buChar char="n"/>
        <a:defRPr sz="2133">
          <a:solidFill>
            <a:schemeClr val="tx1"/>
          </a:solidFill>
          <a:latin typeface="FrutigerNext LT Regular" pitchFamily="34" charset="0"/>
          <a:ea typeface="+mn-ea"/>
          <a:cs typeface="+mn-cs"/>
        </a:defRPr>
      </a:lvl3pPr>
      <a:lvl4pPr marL="2133547" indent="-304792" algn="l" rtl="0" eaLnBrk="0" fontAlgn="base" hangingPunct="0">
        <a:lnSpc>
          <a:spcPct val="140000"/>
        </a:lnSpc>
        <a:spcBef>
          <a:spcPct val="0"/>
        </a:spcBef>
        <a:spcAft>
          <a:spcPct val="0"/>
        </a:spcAft>
        <a:buChar char="–"/>
        <a:defRPr sz="1867">
          <a:solidFill>
            <a:schemeClr val="tx1"/>
          </a:solidFill>
          <a:latin typeface="FrutigerNext LT Regular" pitchFamily="34" charset="0"/>
          <a:ea typeface="+mn-ea"/>
          <a:cs typeface="+mn-cs"/>
        </a:defRPr>
      </a:lvl4pPr>
      <a:lvl5pPr marL="2743131" indent="-304792" algn="l" rtl="0" eaLnBrk="0" fontAlgn="base" hangingPunct="0">
        <a:lnSpc>
          <a:spcPct val="140000"/>
        </a:lnSpc>
        <a:spcBef>
          <a:spcPct val="0"/>
        </a:spcBef>
        <a:spcAft>
          <a:spcPct val="0"/>
        </a:spcAft>
        <a:buFont typeface="Arial" pitchFamily="34" charset="0"/>
        <a:buChar char="~"/>
        <a:defRPr sz="1600">
          <a:solidFill>
            <a:schemeClr val="tx1"/>
          </a:solidFill>
          <a:latin typeface="FrutigerNext LT Regular" pitchFamily="34" charset="0"/>
          <a:ea typeface="+mn-ea"/>
          <a:cs typeface="+mn-cs"/>
        </a:defRPr>
      </a:lvl5pPr>
      <a:lvl6pPr marL="3352716" indent="-304792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~"/>
        <a:defRPr sz="2133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~"/>
        <a:defRPr sz="2133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~"/>
        <a:defRPr sz="2133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~"/>
        <a:defRPr sz="2133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31B7BB-5479-4587-A867-2D46DE2A7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vi-V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1555F1-E58A-4FF5-B4C6-5F68C807D2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vi-V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DDC010-F07C-434F-B059-3A54ACD9DD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576FD09-F671-4FCF-9634-052F9C05FE7F}" type="datetimeFigureOut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04/12/2024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D4CE13-F443-493A-85F8-847147639D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62CFF-552F-4D74-97ED-5F2ED1CEAC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61BC15-D343-4D4E-8B7B-875D4EA43AAE}" type="slidenum">
              <a:rPr kumimoji="0" lang="vi-V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vi-V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7372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vi-V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BD1DC9E7-4988-654A-0461-F7D85AED44E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7407"/>
          <a:stretch/>
        </p:blipFill>
        <p:spPr>
          <a:xfrm>
            <a:off x="0" y="-406400"/>
            <a:ext cx="12192000" cy="145934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E503722-5EB3-C31A-4439-843CE7F26B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9120" y="111665"/>
            <a:ext cx="2155702" cy="85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B2EDFE4-E763-A0EB-AAB5-DCB304D502B2}"/>
              </a:ext>
            </a:extLst>
          </p:cNvPr>
          <p:cNvSpPr txBox="1"/>
          <p:nvPr/>
        </p:nvSpPr>
        <p:spPr>
          <a:xfrm>
            <a:off x="115075" y="1893770"/>
            <a:ext cx="11961850" cy="18620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>
              <a:spcBef>
                <a:spcPts val="1800"/>
              </a:spcBef>
            </a:pPr>
            <a:r>
              <a:rPr lang="en-US" sz="50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BÁO</a:t>
            </a:r>
            <a:r>
              <a:rPr lang="en-US" sz="5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 </a:t>
            </a:r>
            <a:r>
              <a:rPr lang="en-US" sz="50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CÁO</a:t>
            </a:r>
            <a:r>
              <a:rPr lang="en-US" sz="5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 </a:t>
            </a:r>
            <a:r>
              <a:rPr lang="en-US" sz="50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NỘI</a:t>
            </a:r>
            <a:r>
              <a:rPr lang="en-US" sz="5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 DUNG THÔNG </a:t>
            </a:r>
            <a:r>
              <a:rPr lang="en-US" sz="50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TƯ</a:t>
            </a:r>
            <a:r>
              <a:rPr lang="en-US" sz="5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 </a:t>
            </a:r>
            <a:r>
              <a:rPr lang="en-SG" sz="50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SỐ</a:t>
            </a:r>
            <a:r>
              <a:rPr lang="en-SG" sz="5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: 01/2024/TT-</a:t>
            </a:r>
            <a:r>
              <a:rPr lang="en-SG" sz="50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BGDĐT</a:t>
            </a:r>
            <a:endParaRPr lang="en-SG" sz="50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Bahnschrift SemiBold Condensed" panose="020B0502040204020203" pitchFamily="34" charset="0"/>
            </a:endParaRPr>
          </a:p>
          <a:p>
            <a:pPr algn="ctr">
              <a:spcBef>
                <a:spcPts val="1800"/>
              </a:spcBef>
            </a:pPr>
            <a:r>
              <a:rPr lang="en-SG" sz="50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VỀ</a:t>
            </a:r>
            <a:r>
              <a:rPr lang="en-SG" sz="5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 </a:t>
            </a:r>
            <a:r>
              <a:rPr lang="en-SG" sz="50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CHUẨN</a:t>
            </a:r>
            <a:r>
              <a:rPr lang="en-SG" sz="5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 </a:t>
            </a:r>
            <a:r>
              <a:rPr lang="en-SG" sz="50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CƠ</a:t>
            </a:r>
            <a:r>
              <a:rPr lang="en-SG" sz="5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 SỞ </a:t>
            </a:r>
            <a:r>
              <a:rPr lang="en-SG" sz="50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GIÁO</a:t>
            </a:r>
            <a:r>
              <a:rPr lang="en-SG" sz="5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 </a:t>
            </a:r>
            <a:r>
              <a:rPr lang="en-SG" sz="50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ahnschrift SemiBold Condensed" panose="020B0502040204020203" pitchFamily="34" charset="0"/>
              </a:rPr>
              <a:t>DỤC</a:t>
            </a:r>
            <a:endParaRPr lang="en-US" sz="50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Bahnschrift SemiBold Condensed" panose="020B0502040204020203" pitchFamily="34" charset="0"/>
            </a:endParaRPr>
          </a:p>
        </p:txBody>
      </p:sp>
      <p:pic>
        <p:nvPicPr>
          <p:cNvPr id="5" name="Picture 9" descr="http://aun-qa.org/views/front/images/AUN-QA-LOGO-2019.png">
            <a:extLst>
              <a:ext uri="{FF2B5EF4-FFF2-40B4-BE49-F238E27FC236}">
                <a16:creationId xmlns:a16="http://schemas.microsoft.com/office/drawing/2014/main" id="{00ACFE51-4177-C6E5-B7D6-F4AFA2F36F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5549" y="156160"/>
            <a:ext cx="1894481" cy="715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D605B41D-3BCA-3303-1250-AE72B8706DC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76" t="21691" r="23271" b="19899"/>
          <a:stretch/>
        </p:blipFill>
        <p:spPr>
          <a:xfrm>
            <a:off x="6853309" y="107368"/>
            <a:ext cx="1577189" cy="77097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731F6730-C734-6F44-52BA-281C048271AA}"/>
              </a:ext>
            </a:extLst>
          </p:cNvPr>
          <p:cNvSpPr txBox="1">
            <a:spLocks/>
          </p:cNvSpPr>
          <p:nvPr/>
        </p:nvSpPr>
        <p:spPr>
          <a:xfrm>
            <a:off x="54592" y="6377295"/>
            <a:ext cx="12192000" cy="5080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FFFF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>
              <a:lnSpc>
                <a:spcPct val="110000"/>
              </a:lnSpc>
              <a:spcBef>
                <a:spcPts val="1200"/>
              </a:spcBef>
              <a:spcAft>
                <a:spcPts val="600"/>
              </a:spcAft>
            </a:pPr>
            <a:r>
              <a:rPr lang="vi-VN" sz="2000" dirty="0">
                <a:latin typeface="Bahnschrift SemiBold Condensed" panose="020B0502040204020203" pitchFamily="34" charset="0"/>
              </a:rPr>
              <a:t>Nghệ An, ngày </a:t>
            </a:r>
            <a:r>
              <a:rPr lang="en-US" sz="2000" dirty="0">
                <a:latin typeface="Bahnschrift SemiBold Condensed" panose="020B0502040204020203" pitchFamily="34" charset="0"/>
              </a:rPr>
              <a:t>04</a:t>
            </a:r>
            <a:r>
              <a:rPr lang="vi-VN" sz="2000" dirty="0">
                <a:latin typeface="Bahnschrift SemiBold Condensed" panose="020B0502040204020203" pitchFamily="34" charset="0"/>
              </a:rPr>
              <a:t> tháng </a:t>
            </a:r>
            <a:r>
              <a:rPr lang="en-US" sz="2000" dirty="0">
                <a:latin typeface="Bahnschrift SemiBold Condensed" panose="020B0502040204020203" pitchFamily="34" charset="0"/>
              </a:rPr>
              <a:t>12</a:t>
            </a:r>
            <a:r>
              <a:rPr lang="vi-VN" sz="2000" dirty="0">
                <a:latin typeface="Bahnschrift SemiBold Condensed" panose="020B0502040204020203" pitchFamily="34" charset="0"/>
              </a:rPr>
              <a:t> năm 202</a:t>
            </a:r>
            <a:r>
              <a:rPr lang="en-GB" sz="2000" dirty="0">
                <a:latin typeface="Bahnschrift SemiBold Condensed" panose="020B0502040204020203" pitchFamily="34" charset="0"/>
              </a:rPr>
              <a:t>4</a:t>
            </a:r>
            <a:endParaRPr lang="vi-VN" sz="2000" dirty="0">
              <a:latin typeface="Bahnschrift SemiBold Condensed" panose="020B0502040204020203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251FB-4593-CEC7-EB15-DAB4A378DEED}"/>
              </a:ext>
            </a:extLst>
          </p:cNvPr>
          <p:cNvSpPr txBox="1">
            <a:spLocks/>
          </p:cNvSpPr>
          <p:nvPr/>
        </p:nvSpPr>
        <p:spPr>
          <a:xfrm>
            <a:off x="206992" y="4796427"/>
            <a:ext cx="4762573" cy="97286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FFFF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>
              <a:lnSpc>
                <a:spcPct val="100000"/>
              </a:lnSpc>
              <a:spcBef>
                <a:spcPts val="0"/>
              </a:spcBef>
            </a:pPr>
            <a:endParaRPr lang="vi-VN" sz="2900" dirty="0">
              <a:latin typeface="Bahnschrift SemiBold Condensed" panose="020B0502040204020203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F70E9B8-A301-EEA5-59B5-87A83F7256A2}"/>
              </a:ext>
            </a:extLst>
          </p:cNvPr>
          <p:cNvSpPr txBox="1"/>
          <p:nvPr/>
        </p:nvSpPr>
        <p:spPr>
          <a:xfrm>
            <a:off x="4103224" y="4700817"/>
            <a:ext cx="437523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3333FF"/>
                </a:solidFill>
                <a:latin typeface="Bahnschrift Condensed" panose="020B0502040204020203" pitchFamily="34" charset="0"/>
              </a:rPr>
              <a:t>Trung </a:t>
            </a:r>
            <a:r>
              <a:rPr lang="en-US" sz="2400" dirty="0" err="1">
                <a:solidFill>
                  <a:srgbClr val="3333FF"/>
                </a:solidFill>
                <a:latin typeface="Bahnschrift Condensed" panose="020B0502040204020203" pitchFamily="34" charset="0"/>
              </a:rPr>
              <a:t>tâm</a:t>
            </a:r>
            <a:r>
              <a:rPr lang="en-US" sz="2400" dirty="0">
                <a:solidFill>
                  <a:srgbClr val="3333FF"/>
                </a:solidFill>
                <a:latin typeface="Bahnschrift Condensed" panose="020B0502040204020203" pitchFamily="34" charset="0"/>
              </a:rPr>
              <a:t> </a:t>
            </a:r>
            <a:r>
              <a:rPr lang="en-US" sz="2400" dirty="0" err="1">
                <a:solidFill>
                  <a:srgbClr val="3333FF"/>
                </a:solidFill>
                <a:latin typeface="Bahnschrift Condensed" panose="020B0502040204020203" pitchFamily="34" charset="0"/>
              </a:rPr>
              <a:t>Đảm</a:t>
            </a:r>
            <a:r>
              <a:rPr lang="en-US" sz="2400" dirty="0">
                <a:solidFill>
                  <a:srgbClr val="3333FF"/>
                </a:solidFill>
                <a:latin typeface="Bahnschrift Condensed" panose="020B0502040204020203" pitchFamily="34" charset="0"/>
              </a:rPr>
              <a:t> </a:t>
            </a:r>
            <a:r>
              <a:rPr lang="en-US" sz="2400" dirty="0" err="1">
                <a:solidFill>
                  <a:srgbClr val="3333FF"/>
                </a:solidFill>
                <a:latin typeface="Bahnschrift Condensed" panose="020B0502040204020203" pitchFamily="34" charset="0"/>
              </a:rPr>
              <a:t>bảo</a:t>
            </a:r>
            <a:r>
              <a:rPr lang="en-US" sz="2400" dirty="0">
                <a:solidFill>
                  <a:srgbClr val="3333FF"/>
                </a:solidFill>
                <a:latin typeface="Bahnschrift Condensed" panose="020B0502040204020203" pitchFamily="34" charset="0"/>
              </a:rPr>
              <a:t> </a:t>
            </a:r>
            <a:r>
              <a:rPr lang="en-US" sz="2400" dirty="0" err="1">
                <a:solidFill>
                  <a:srgbClr val="3333FF"/>
                </a:solidFill>
                <a:latin typeface="Bahnschrift Condensed" panose="020B0502040204020203" pitchFamily="34" charset="0"/>
              </a:rPr>
              <a:t>chất</a:t>
            </a:r>
            <a:r>
              <a:rPr lang="en-US" sz="2400" dirty="0">
                <a:solidFill>
                  <a:srgbClr val="3333FF"/>
                </a:solidFill>
                <a:latin typeface="Bahnschrift Condensed" panose="020B0502040204020203" pitchFamily="34" charset="0"/>
              </a:rPr>
              <a:t> </a:t>
            </a:r>
            <a:r>
              <a:rPr lang="en-US" sz="2400" dirty="0" err="1">
                <a:solidFill>
                  <a:srgbClr val="3333FF"/>
                </a:solidFill>
                <a:latin typeface="Bahnschrift Condensed" panose="020B0502040204020203" pitchFamily="34" charset="0"/>
              </a:rPr>
              <a:t>lượng</a:t>
            </a:r>
            <a:endParaRPr lang="en-US" sz="2400" dirty="0">
              <a:solidFill>
                <a:srgbClr val="3333FF"/>
              </a:solidFill>
              <a:latin typeface="Bahnschrift Condense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146222"/>
      </p:ext>
    </p:extLst>
  </p:cSld>
  <p:clrMapOvr>
    <a:masterClrMapping/>
  </p:clrMapOvr>
  <p:transition spd="med">
    <p:split orient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4A3E41-0179-B607-9877-1B550A880D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9E87E1D-FCB2-632B-5150-DCF10F829C99}"/>
              </a:ext>
            </a:extLst>
          </p:cNvPr>
          <p:cNvSpPr txBox="1">
            <a:spLocks/>
          </p:cNvSpPr>
          <p:nvPr/>
        </p:nvSpPr>
        <p:spPr>
          <a:xfrm>
            <a:off x="-49095" y="-19456"/>
            <a:ext cx="12241095" cy="822960"/>
          </a:xfrm>
          <a:prstGeom prst="rect">
            <a:avLst/>
          </a:prstGeom>
          <a:solidFill>
            <a:srgbClr val="FFFFCC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121920" tIns="60960" rIns="121920" bIns="6096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2060"/>
                </a:solidFill>
                <a:latin typeface="UTM Swiss Condensed"/>
                <a:ea typeface="+mj-ea"/>
                <a:cs typeface="+mj-cs"/>
              </a:defRPr>
            </a:lvl1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ahnschrift Condensed" panose="020B0502040204020203" pitchFamily="34" charset="0"/>
                <a:ea typeface="+mj-ea"/>
                <a:cs typeface="+mj-cs"/>
              </a:rPr>
              <a:t> 1. </a:t>
            </a:r>
            <a:r>
              <a:rPr lang="en-US" sz="4400" dirty="0" err="1">
                <a:latin typeface="Bahnschrift Condensed" panose="020B0502040204020203" pitchFamily="34" charset="0"/>
              </a:rPr>
              <a:t>CÁC</a:t>
            </a:r>
            <a:r>
              <a:rPr lang="en-US" sz="4400" dirty="0">
                <a:latin typeface="Bahnschrift Condensed" panose="020B0502040204020203" pitchFamily="34" charset="0"/>
              </a:rPr>
              <a:t> THÔNG TIN </a:t>
            </a:r>
            <a:r>
              <a:rPr lang="en-US" sz="4400" dirty="0" err="1">
                <a:latin typeface="Bahnschrift Condensed" panose="020B0502040204020203" pitchFamily="34" charset="0"/>
              </a:rPr>
              <a:t>CƠ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BẢN</a:t>
            </a:r>
            <a:r>
              <a:rPr lang="en-US" sz="4400" dirty="0">
                <a:latin typeface="Bahnschrift Condensed" panose="020B0502040204020203" pitchFamily="34" charset="0"/>
              </a:rPr>
              <a:t> THÔNG </a:t>
            </a:r>
            <a:r>
              <a:rPr lang="en-US" sz="4400" dirty="0" err="1">
                <a:latin typeface="Bahnschrift Condensed" panose="020B0502040204020203" pitchFamily="34" charset="0"/>
              </a:rPr>
              <a:t>TƯ</a:t>
            </a:r>
            <a:endParaRPr kumimoji="0" lang="vi-VN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ahnschrift Condensed" panose="020B0502040204020203" pitchFamily="34" charset="0"/>
              <a:ea typeface="+mj-ea"/>
              <a:cs typeface="+mj-cs"/>
            </a:endParaRP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53DFD62E-D870-B1B1-FFB2-7BAA5EC4E8F2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014" y="-21600"/>
            <a:ext cx="822959" cy="822959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DF2AA29-AD83-2F0F-7335-FFF84CCFDD85}"/>
              </a:ext>
            </a:extLst>
          </p:cNvPr>
          <p:cNvSpPr txBox="1">
            <a:spLocks/>
          </p:cNvSpPr>
          <p:nvPr/>
        </p:nvSpPr>
        <p:spPr>
          <a:xfrm>
            <a:off x="54592" y="6377295"/>
            <a:ext cx="12192000" cy="5080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FFFF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cáo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nội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dung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thông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tư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01/2024/TT-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BGDĐT</a:t>
            </a:r>
            <a:endParaRPr kumimoji="0" lang="vi-VN" sz="1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Bahnschrift SemiBold Condensed" panose="020B0502040204020203" pitchFamily="34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0247B46-9B7D-882B-BD94-359662101491}"/>
              </a:ext>
            </a:extLst>
          </p:cNvPr>
          <p:cNvSpPr/>
          <p:nvPr/>
        </p:nvSpPr>
        <p:spPr>
          <a:xfrm>
            <a:off x="243069" y="1151681"/>
            <a:ext cx="11534172" cy="48324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marR="0" indent="-285750" algn="just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SG" sz="3200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Thông </a:t>
            </a:r>
            <a:r>
              <a:rPr lang="en-SG" sz="3200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tư</a:t>
            </a:r>
            <a:r>
              <a:rPr lang="en-SG" sz="3200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>
                <a:latin typeface="Bahnschrift Condensed" panose="020B0502040204020203" pitchFamily="34" charset="0"/>
                <a:ea typeface="Times New Roman" panose="02020603050405020304" pitchFamily="18" charset="0"/>
              </a:rPr>
              <a:t>ban </a:t>
            </a:r>
            <a:r>
              <a:rPr lang="en-SG" sz="3200" dirty="0" err="1">
                <a:latin typeface="Bahnschrift Condensed" panose="020B0502040204020203" pitchFamily="34" charset="0"/>
                <a:ea typeface="Times New Roman" panose="02020603050405020304" pitchFamily="18" charset="0"/>
              </a:rPr>
              <a:t>hành</a:t>
            </a:r>
            <a:r>
              <a:rPr lang="en-SG" sz="3200" dirty="0"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  <a:ea typeface="Times New Roman" panose="02020603050405020304" pitchFamily="18" charset="0"/>
              </a:rPr>
              <a:t>ngày</a:t>
            </a:r>
            <a:r>
              <a:rPr lang="en-SG" sz="3200" dirty="0"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>
                <a:solidFill>
                  <a:srgbClr val="3333FF"/>
                </a:solidFill>
                <a:latin typeface="Bahnschrift Condensed" panose="020B0502040204020203" pitchFamily="34" charset="0"/>
                <a:ea typeface="Times New Roman" panose="02020603050405020304" pitchFamily="18" charset="0"/>
              </a:rPr>
              <a:t>05/02 /2024 </a:t>
            </a:r>
            <a:r>
              <a:rPr lang="en-SG" sz="3200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có</a:t>
            </a:r>
            <a:r>
              <a:rPr lang="en-SG" sz="3200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hiệu</a:t>
            </a:r>
            <a:r>
              <a:rPr lang="en-SG" sz="3200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lực</a:t>
            </a:r>
            <a:r>
              <a:rPr lang="en-SG" sz="3200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từ</a:t>
            </a:r>
            <a:r>
              <a:rPr lang="en-SG" sz="3200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ngày</a:t>
            </a:r>
            <a:r>
              <a:rPr lang="en-SG" sz="3200" dirty="0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22 /03/2024</a:t>
            </a:r>
          </a:p>
          <a:p>
            <a:pPr marL="285750" marR="0" indent="-28575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SG" sz="3200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</a:rPr>
              <a:t>Bãi</a:t>
            </a:r>
            <a:r>
              <a:rPr lang="en-SG" sz="3200" dirty="0">
                <a:latin typeface="Bahnschrift Condensed" panose="020B0502040204020203" pitchFamily="34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</a:rPr>
              <a:t>bỏ</a:t>
            </a:r>
            <a:r>
              <a:rPr lang="en-SG" sz="3200" dirty="0">
                <a:latin typeface="Bahnschrift Condensed" panose="020B0502040204020203" pitchFamily="34" charset="0"/>
              </a:rPr>
              <a:t> TT </a:t>
            </a:r>
            <a:r>
              <a:rPr lang="en-SG" sz="3200" dirty="0" err="1">
                <a:solidFill>
                  <a:srgbClr val="3333FF"/>
                </a:solidFill>
                <a:latin typeface="Bahnschrift Condensed" panose="020B0502040204020203" pitchFamily="34" charset="0"/>
              </a:rPr>
              <a:t>số</a:t>
            </a:r>
            <a:r>
              <a:rPr lang="en-SG" sz="3200" dirty="0">
                <a:solidFill>
                  <a:srgbClr val="3333FF"/>
                </a:solidFill>
                <a:latin typeface="Bahnschrift Condensed" panose="020B0502040204020203" pitchFamily="34" charset="0"/>
              </a:rPr>
              <a:t> 24/2015/TT-</a:t>
            </a:r>
            <a:r>
              <a:rPr lang="en-SG" sz="3200" dirty="0" err="1">
                <a:solidFill>
                  <a:srgbClr val="3333FF"/>
                </a:solidFill>
                <a:latin typeface="Bahnschrift Condensed" panose="020B0502040204020203" pitchFamily="34" charset="0"/>
              </a:rPr>
              <a:t>BGDĐ</a:t>
            </a:r>
            <a:r>
              <a:rPr lang="en-SG" sz="3200" dirty="0" err="1">
                <a:latin typeface="Bahnschrift Condensed" panose="020B0502040204020203" pitchFamily="34" charset="0"/>
              </a:rPr>
              <a:t>T</a:t>
            </a:r>
            <a:r>
              <a:rPr lang="en-SG" sz="3200" dirty="0">
                <a:latin typeface="Bahnschrift Condensed" panose="020B0502040204020203" pitchFamily="34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</a:rPr>
              <a:t>ngày</a:t>
            </a:r>
            <a:r>
              <a:rPr lang="en-SG" sz="3200" dirty="0">
                <a:latin typeface="Bahnschrift Condensed" panose="020B0502040204020203" pitchFamily="34" charset="0"/>
              </a:rPr>
              <a:t> 23/9/2015 </a:t>
            </a:r>
            <a:r>
              <a:rPr lang="en-SG" sz="3200" dirty="0" err="1">
                <a:latin typeface="Bahnschrift Condensed" panose="020B0502040204020203" pitchFamily="34" charset="0"/>
              </a:rPr>
              <a:t>QĐ</a:t>
            </a:r>
            <a:r>
              <a:rPr lang="en-SG" sz="3200" dirty="0">
                <a:latin typeface="Bahnschrift Condensed" panose="020B0502040204020203" pitchFamily="34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</a:rPr>
              <a:t>chuẩn</a:t>
            </a:r>
            <a:r>
              <a:rPr lang="en-SG" sz="3200" dirty="0">
                <a:latin typeface="Bahnschrift Condensed" panose="020B0502040204020203" pitchFamily="34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</a:rPr>
              <a:t>QG</a:t>
            </a:r>
            <a:r>
              <a:rPr lang="en-SG" sz="3200" dirty="0">
                <a:latin typeface="Bahnschrift Condensed" panose="020B0502040204020203" pitchFamily="34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</a:rPr>
              <a:t>đối</a:t>
            </a:r>
            <a:r>
              <a:rPr lang="en-SG" sz="3200" dirty="0">
                <a:latin typeface="Bahnschrift Condensed" panose="020B0502040204020203" pitchFamily="34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</a:rPr>
              <a:t>với</a:t>
            </a:r>
            <a:r>
              <a:rPr lang="en-SG" sz="3200" dirty="0">
                <a:latin typeface="Bahnschrift Condensed" panose="020B0502040204020203" pitchFamily="34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</a:rPr>
              <a:t>CSGDĐH</a:t>
            </a:r>
            <a:r>
              <a:rPr lang="en-SG" sz="3200" dirty="0">
                <a:latin typeface="Bahnschrift Condensed" panose="020B0502040204020203" pitchFamily="34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SG" sz="3200" dirty="0" err="1">
                <a:solidFill>
                  <a:schemeClr val="tx1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Gồm</a:t>
            </a:r>
            <a:r>
              <a:rPr lang="en-SG" sz="3200" dirty="0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6 </a:t>
            </a:r>
            <a:r>
              <a:rPr lang="en-SG" sz="3200" dirty="0" err="1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tiêu</a:t>
            </a:r>
            <a:r>
              <a:rPr lang="en-SG" sz="3200" dirty="0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chuẩn</a:t>
            </a:r>
            <a:r>
              <a:rPr lang="en-SG" sz="3200" dirty="0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solidFill>
                  <a:schemeClr val="tx1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với</a:t>
            </a:r>
            <a:r>
              <a:rPr lang="en-SG" sz="3200" dirty="0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20 </a:t>
            </a:r>
            <a:r>
              <a:rPr lang="en-SG" sz="3200" dirty="0" err="1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tiêu</a:t>
            </a:r>
            <a:r>
              <a:rPr lang="en-SG" sz="3200" dirty="0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chí</a:t>
            </a:r>
            <a:r>
              <a:rPr lang="en-SG" sz="3200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. </a:t>
            </a:r>
          </a:p>
          <a:p>
            <a:pPr marL="285750" indent="-28575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SG" sz="3200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Các</a:t>
            </a:r>
            <a:r>
              <a:rPr lang="en-SG" sz="3200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số</a:t>
            </a:r>
            <a:r>
              <a:rPr lang="en-SG" sz="3200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liệu</a:t>
            </a:r>
            <a:r>
              <a:rPr lang="en-SG" sz="3200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được</a:t>
            </a:r>
            <a:r>
              <a:rPr lang="en-SG" sz="3200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chốt</a:t>
            </a:r>
            <a:r>
              <a:rPr lang="en-SG" sz="3200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tại</a:t>
            </a:r>
            <a:r>
              <a:rPr lang="en-SG" sz="3200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31/12 </a:t>
            </a:r>
            <a:r>
              <a:rPr lang="en-SG" sz="3200" dirty="0" err="1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của</a:t>
            </a:r>
            <a:r>
              <a:rPr lang="en-SG" sz="3200" dirty="0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năm</a:t>
            </a:r>
            <a:r>
              <a:rPr lang="en-SG" sz="3200" dirty="0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báo</a:t>
            </a:r>
            <a:r>
              <a:rPr lang="en-SG" sz="3200" dirty="0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cáo</a:t>
            </a:r>
            <a:r>
              <a:rPr lang="en-SG" sz="3200" dirty="0">
                <a:solidFill>
                  <a:srgbClr val="3333FF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  <a:ea typeface="Times New Roman" panose="02020603050405020304" pitchFamily="18" charset="0"/>
              </a:rPr>
              <a:t>đối</a:t>
            </a:r>
            <a:r>
              <a:rPr lang="en-SG" sz="3200" dirty="0"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  <a:ea typeface="Times New Roman" panose="02020603050405020304" pitchFamily="18" charset="0"/>
              </a:rPr>
              <a:t>với</a:t>
            </a:r>
            <a:r>
              <a:rPr lang="en-SG" sz="3200" dirty="0"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  <a:ea typeface="Times New Roman" panose="02020603050405020304" pitchFamily="18" charset="0"/>
              </a:rPr>
              <a:t>số</a:t>
            </a:r>
            <a:r>
              <a:rPr lang="en-SG" sz="3200" dirty="0">
                <a:latin typeface="Bahnschrift Condensed" panose="020B0502040204020203" pitchFamily="34" charset="0"/>
                <a:ea typeface="Times New Roman" panose="02020603050405020304" pitchFamily="18" charset="0"/>
              </a:rPr>
              <a:t> SL </a:t>
            </a:r>
            <a:r>
              <a:rPr lang="en-SG" sz="3200" dirty="0" err="1">
                <a:solidFill>
                  <a:srgbClr val="3333FF"/>
                </a:solidFill>
                <a:latin typeface="Bahnschrift Condensed" panose="020B0502040204020203" pitchFamily="34" charset="0"/>
                <a:ea typeface="Times New Roman" panose="02020603050405020304" pitchFamily="18" charset="0"/>
              </a:rPr>
              <a:t>tài</a:t>
            </a:r>
            <a:r>
              <a:rPr lang="en-SG" sz="3200" dirty="0">
                <a:solidFill>
                  <a:srgbClr val="3333FF"/>
                </a:solidFill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solidFill>
                  <a:srgbClr val="3333FF"/>
                </a:solidFill>
                <a:latin typeface="Bahnschrift Condensed" panose="020B0502040204020203" pitchFamily="34" charset="0"/>
                <a:ea typeface="Times New Roman" panose="02020603050405020304" pitchFamily="18" charset="0"/>
              </a:rPr>
              <a:t>chính</a:t>
            </a:r>
            <a:r>
              <a:rPr lang="en-SG" sz="3200" dirty="0">
                <a:latin typeface="Bahnschrift Condensed" panose="020B0502040204020203" pitchFamily="34" charset="0"/>
                <a:ea typeface="Times New Roman" panose="02020603050405020304" pitchFamily="18" charset="0"/>
              </a:rPr>
              <a:t>, </a:t>
            </a:r>
            <a:r>
              <a:rPr lang="en-SG" sz="3200" dirty="0" err="1">
                <a:latin typeface="Bahnschrift Condensed" panose="020B0502040204020203" pitchFamily="34" charset="0"/>
                <a:ea typeface="Times New Roman" panose="02020603050405020304" pitchFamily="18" charset="0"/>
              </a:rPr>
              <a:t>thời</a:t>
            </a:r>
            <a:r>
              <a:rPr lang="en-SG" sz="3200" dirty="0"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  <a:ea typeface="Times New Roman" panose="02020603050405020304" pitchFamily="18" charset="0"/>
              </a:rPr>
              <a:t>điểm</a:t>
            </a:r>
            <a:r>
              <a:rPr lang="en-SG" sz="3200" dirty="0"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  <a:ea typeface="Times New Roman" panose="02020603050405020304" pitchFamily="18" charset="0"/>
              </a:rPr>
              <a:t>chốt</a:t>
            </a:r>
            <a:r>
              <a:rPr lang="en-SG" sz="3200" dirty="0"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  <a:ea typeface="Times New Roman" panose="02020603050405020304" pitchFamily="18" charset="0"/>
              </a:rPr>
              <a:t>số</a:t>
            </a:r>
            <a:r>
              <a:rPr lang="en-SG" sz="3200" dirty="0"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  <a:ea typeface="Times New Roman" panose="02020603050405020304" pitchFamily="18" charset="0"/>
              </a:rPr>
              <a:t>liệu</a:t>
            </a:r>
            <a:r>
              <a:rPr lang="en-SG" sz="3200" dirty="0"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latin typeface="Bahnschrift Condensed" panose="020B0502040204020203" pitchFamily="34" charset="0"/>
                <a:ea typeface="Times New Roman" panose="02020603050405020304" pitchFamily="18" charset="0"/>
              </a:rPr>
              <a:t>là</a:t>
            </a:r>
            <a:r>
              <a:rPr lang="en-SG" sz="3200" dirty="0"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>
                <a:solidFill>
                  <a:srgbClr val="3333FF"/>
                </a:solidFill>
                <a:latin typeface="Bahnschrift Condensed" panose="020B0502040204020203" pitchFamily="34" charset="0"/>
                <a:ea typeface="Times New Roman" panose="02020603050405020304" pitchFamily="18" charset="0"/>
              </a:rPr>
              <a:t>31 /3 </a:t>
            </a:r>
            <a:r>
              <a:rPr lang="en-SG" sz="3200" dirty="0" err="1">
                <a:solidFill>
                  <a:srgbClr val="3333FF"/>
                </a:solidFill>
                <a:latin typeface="Bahnschrift Condensed" panose="020B0502040204020203" pitchFamily="34" charset="0"/>
                <a:ea typeface="Times New Roman" panose="02020603050405020304" pitchFamily="18" charset="0"/>
              </a:rPr>
              <a:t>của</a:t>
            </a:r>
            <a:r>
              <a:rPr lang="en-SG" sz="3200" dirty="0">
                <a:solidFill>
                  <a:srgbClr val="3333FF"/>
                </a:solidFill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solidFill>
                  <a:srgbClr val="3333FF"/>
                </a:solidFill>
                <a:latin typeface="Bahnschrift Condensed" panose="020B0502040204020203" pitchFamily="34" charset="0"/>
                <a:ea typeface="Times New Roman" panose="02020603050405020304" pitchFamily="18" charset="0"/>
              </a:rPr>
              <a:t>năm</a:t>
            </a:r>
            <a:r>
              <a:rPr lang="en-SG" sz="3200" dirty="0">
                <a:solidFill>
                  <a:srgbClr val="3333FF"/>
                </a:solidFill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solidFill>
                  <a:srgbClr val="3333FF"/>
                </a:solidFill>
                <a:latin typeface="Bahnschrift Condensed" panose="020B0502040204020203" pitchFamily="34" charset="0"/>
                <a:ea typeface="Times New Roman" panose="02020603050405020304" pitchFamily="18" charset="0"/>
              </a:rPr>
              <a:t>tiếp</a:t>
            </a:r>
            <a:r>
              <a:rPr lang="en-SG" sz="3200" dirty="0">
                <a:solidFill>
                  <a:srgbClr val="3333FF"/>
                </a:solidFill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3200" dirty="0" err="1">
                <a:solidFill>
                  <a:srgbClr val="3333FF"/>
                </a:solidFill>
                <a:latin typeface="Bahnschrift Condensed" panose="020B0502040204020203" pitchFamily="34" charset="0"/>
                <a:ea typeface="Times New Roman" panose="02020603050405020304" pitchFamily="18" charset="0"/>
              </a:rPr>
              <a:t>theo</a:t>
            </a:r>
            <a:r>
              <a:rPr lang="en-SG" sz="3200" dirty="0" err="1">
                <a:latin typeface="Bahnschrift Condensed" panose="020B0502040204020203" pitchFamily="34" charset="0"/>
                <a:ea typeface="Times New Roman" panose="02020603050405020304" pitchFamily="18" charset="0"/>
              </a:rPr>
              <a:t>.</a:t>
            </a:r>
            <a:endParaRPr lang="en-US" sz="3200" dirty="0">
              <a:latin typeface="Bahnschrift Condensed" panose="020B0502040204020203" pitchFamily="34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ü"/>
            </a:pPr>
            <a:endParaRPr lang="en-US" sz="3200" dirty="0">
              <a:solidFill>
                <a:schemeClr val="tx1"/>
              </a:solidFill>
              <a:effectLst/>
              <a:latin typeface="Bahnschrift Condensed" panose="020B0502040204020203" pitchFamily="34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531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0DBC4B-974C-974F-EE2B-DB3DA99BE7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45A8AE8-D61F-6834-038D-A975CDB0C76B}"/>
              </a:ext>
            </a:extLst>
          </p:cNvPr>
          <p:cNvSpPr txBox="1">
            <a:spLocks/>
          </p:cNvSpPr>
          <p:nvPr/>
        </p:nvSpPr>
        <p:spPr>
          <a:xfrm>
            <a:off x="-49095" y="-19456"/>
            <a:ext cx="12241095" cy="822960"/>
          </a:xfrm>
          <a:prstGeom prst="rect">
            <a:avLst/>
          </a:prstGeom>
          <a:solidFill>
            <a:srgbClr val="FFFFCC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121920" tIns="60960" rIns="121920" bIns="6096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2060"/>
                </a:solidFill>
                <a:latin typeface="UTM Swiss Condensed"/>
                <a:ea typeface="+mj-ea"/>
                <a:cs typeface="+mj-cs"/>
              </a:defRPr>
            </a:lvl1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ahnschrift Condensed" panose="020B0502040204020203" pitchFamily="34" charset="0"/>
                <a:ea typeface="+mj-ea"/>
                <a:cs typeface="+mj-cs"/>
              </a:rPr>
              <a:t> 2. </a:t>
            </a:r>
            <a:r>
              <a:rPr lang="en-US" sz="4400" dirty="0" err="1">
                <a:latin typeface="Bahnschrift Condensed" panose="020B0502040204020203" pitchFamily="34" charset="0"/>
              </a:rPr>
              <a:t>CÁC</a:t>
            </a:r>
            <a:r>
              <a:rPr lang="en-US" sz="4400" dirty="0">
                <a:latin typeface="Bahnschrift Condensed" panose="020B0502040204020203" pitchFamily="34" charset="0"/>
              </a:rPr>
              <a:t> TIÊU </a:t>
            </a:r>
            <a:r>
              <a:rPr lang="en-US" sz="4400" dirty="0" err="1">
                <a:latin typeface="Bahnschrift Condensed" panose="020B0502040204020203" pitchFamily="34" charset="0"/>
              </a:rPr>
              <a:t>CHUẨN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CỦA</a:t>
            </a:r>
            <a:r>
              <a:rPr lang="en-US" sz="4400" dirty="0">
                <a:latin typeface="Bahnschrift Condensed" panose="020B0502040204020203" pitchFamily="34" charset="0"/>
              </a:rPr>
              <a:t> THÔNG </a:t>
            </a:r>
            <a:r>
              <a:rPr lang="en-US" sz="4400" dirty="0" err="1">
                <a:latin typeface="Bahnschrift Condensed" panose="020B0502040204020203" pitchFamily="34" charset="0"/>
              </a:rPr>
              <a:t>TƯ</a:t>
            </a:r>
            <a:endParaRPr kumimoji="0" lang="vi-VN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ahnschrift Condensed" panose="020B0502040204020203" pitchFamily="34" charset="0"/>
              <a:ea typeface="+mj-ea"/>
              <a:cs typeface="+mj-cs"/>
            </a:endParaRP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EBF15A17-BB7D-BE50-935F-C1B7E5D4E8E4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014" y="-21600"/>
            <a:ext cx="822959" cy="822959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B64BE462-23FA-C0C7-136F-14663C6A633D}"/>
              </a:ext>
            </a:extLst>
          </p:cNvPr>
          <p:cNvSpPr txBox="1">
            <a:spLocks/>
          </p:cNvSpPr>
          <p:nvPr/>
        </p:nvSpPr>
        <p:spPr>
          <a:xfrm>
            <a:off x="54592" y="6377295"/>
            <a:ext cx="12192000" cy="5080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FFFF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cáo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nội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dung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thông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tư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01/2024/TT-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BGDĐT</a:t>
            </a:r>
            <a:endParaRPr kumimoji="0" lang="vi-VN" sz="1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Bahnschrift SemiBold Condensed" panose="020B0502040204020203" pitchFamily="34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B5E2CB-C0BD-E4AD-3303-A34FC4DD4829}"/>
              </a:ext>
            </a:extLst>
          </p:cNvPr>
          <p:cNvSpPr/>
          <p:nvPr/>
        </p:nvSpPr>
        <p:spPr>
          <a:xfrm>
            <a:off x="2650602" y="981768"/>
            <a:ext cx="6175093" cy="65397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G" sz="2800" b="1" dirty="0">
                <a:latin typeface="Bahnschrift Condensed" panose="020B0502040204020203" pitchFamily="34" charset="0"/>
              </a:rPr>
              <a:t>Tiêu </a:t>
            </a:r>
            <a:r>
              <a:rPr lang="en-SG" sz="2800" b="1" dirty="0" err="1">
                <a:latin typeface="Bahnschrift Condensed" panose="020B0502040204020203" pitchFamily="34" charset="0"/>
              </a:rPr>
              <a:t>chuẩn</a:t>
            </a:r>
            <a:r>
              <a:rPr lang="en-SG" sz="2800" b="1" dirty="0">
                <a:latin typeface="Bahnschrift Condensed" panose="020B0502040204020203" pitchFamily="34" charset="0"/>
              </a:rPr>
              <a:t> 1: </a:t>
            </a:r>
            <a:r>
              <a:rPr lang="en-SG" sz="2800" b="1" dirty="0" err="1">
                <a:latin typeface="Bahnschrift Condensed" panose="020B0502040204020203" pitchFamily="34" charset="0"/>
              </a:rPr>
              <a:t>Tổ</a:t>
            </a:r>
            <a:r>
              <a:rPr lang="en-SG" sz="2800" b="1" dirty="0">
                <a:latin typeface="Bahnschrift Condensed" panose="020B0502040204020203" pitchFamily="34" charset="0"/>
              </a:rPr>
              <a:t> </a:t>
            </a:r>
            <a:r>
              <a:rPr lang="en-SG" sz="2800" b="1" dirty="0" err="1">
                <a:latin typeface="Bahnschrift Condensed" panose="020B0502040204020203" pitchFamily="34" charset="0"/>
              </a:rPr>
              <a:t>chức</a:t>
            </a:r>
            <a:r>
              <a:rPr lang="en-SG" sz="2800" b="1" dirty="0">
                <a:latin typeface="Bahnschrift Condensed" panose="020B0502040204020203" pitchFamily="34" charset="0"/>
              </a:rPr>
              <a:t> </a:t>
            </a:r>
            <a:r>
              <a:rPr lang="en-SG" sz="2800" b="1" dirty="0" err="1">
                <a:latin typeface="Bahnschrift Condensed" panose="020B0502040204020203" pitchFamily="34" charset="0"/>
              </a:rPr>
              <a:t>và</a:t>
            </a:r>
            <a:r>
              <a:rPr lang="en-SG" sz="2800" b="1" dirty="0">
                <a:latin typeface="Bahnschrift Condensed" panose="020B0502040204020203" pitchFamily="34" charset="0"/>
              </a:rPr>
              <a:t> </a:t>
            </a:r>
            <a:r>
              <a:rPr lang="en-SG" sz="2800" b="1" dirty="0" err="1">
                <a:latin typeface="Bahnschrift Condensed" panose="020B0502040204020203" pitchFamily="34" charset="0"/>
              </a:rPr>
              <a:t>quản</a:t>
            </a:r>
            <a:r>
              <a:rPr lang="en-SG" sz="2800" b="1" dirty="0">
                <a:latin typeface="Bahnschrift Condensed" panose="020B0502040204020203" pitchFamily="34" charset="0"/>
              </a:rPr>
              <a:t> </a:t>
            </a:r>
            <a:r>
              <a:rPr lang="en-SG" sz="2800" b="1" dirty="0" err="1">
                <a:latin typeface="Bahnschrift Condensed" panose="020B0502040204020203" pitchFamily="34" charset="0"/>
              </a:rPr>
              <a:t>trị</a:t>
            </a:r>
            <a:endParaRPr lang="en-US" sz="2800" dirty="0">
              <a:latin typeface="Bahnschrift Condensed" panose="020B0502040204020203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356208F-D167-0E3B-8C2B-1DA786AFFE1F}"/>
              </a:ext>
            </a:extLst>
          </p:cNvPr>
          <p:cNvGrpSpPr/>
          <p:nvPr/>
        </p:nvGrpSpPr>
        <p:grpSpPr>
          <a:xfrm>
            <a:off x="114735" y="1864312"/>
            <a:ext cx="2496321" cy="4404166"/>
            <a:chOff x="572947" y="2061646"/>
            <a:chExt cx="2291787" cy="395140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E8DD045-B891-879F-5F68-6F0C84B8B15C}"/>
                </a:ext>
              </a:extLst>
            </p:cNvPr>
            <p:cNvSpPr/>
            <p:nvPr/>
          </p:nvSpPr>
          <p:spPr>
            <a:xfrm>
              <a:off x="572947" y="2061646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1.1 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TCCB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algn="ctr"/>
              <a:endParaRPr lang="en-US" sz="20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C5E9DA2-BF3D-3623-C31D-06AC99CF5901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Các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vị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trí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lãnh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đạo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chủ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chốt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(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chủ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tịch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hội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đồng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trường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/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hội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đồng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đại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học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và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hiệu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trưởng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/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giám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đốc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cơ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sở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giáo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dục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đại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học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)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được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kiện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toàn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kịp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thời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,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thời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gian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khuyết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đồng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thời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2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vị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trí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không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quá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6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tháng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.</a:t>
              </a:r>
              <a:endParaRPr lang="en-US" sz="2400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E39ED779-36AD-C2FE-0966-0389E43EF9F8}"/>
              </a:ext>
            </a:extLst>
          </p:cNvPr>
          <p:cNvGrpSpPr/>
          <p:nvPr/>
        </p:nvGrpSpPr>
        <p:grpSpPr>
          <a:xfrm>
            <a:off x="2858946" y="1864312"/>
            <a:ext cx="2743200" cy="4416678"/>
            <a:chOff x="572947" y="2123954"/>
            <a:chExt cx="2291787" cy="388909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11A7A69-2A53-C898-397E-88AF70E8CC31}"/>
                </a:ext>
              </a:extLst>
            </p:cNvPr>
            <p:cNvSpPr/>
            <p:nvPr/>
          </p:nvSpPr>
          <p:spPr>
            <a:xfrm>
              <a:off x="572947" y="2123954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1.2 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HCTH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53CD10E-CA1D-5CA3-E3CB-7DADDCB404D9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Hệ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thống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văn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bản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quy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chế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,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quy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định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nội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bộ</a:t>
              </a:r>
              <a:r>
                <a:rPr lang="en-SG" sz="2400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đã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được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ban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hành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đầy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đủ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theo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quy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định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của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Luật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Giáo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dục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đại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học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.</a:t>
              </a:r>
            </a:p>
            <a:p>
              <a:pPr algn="ctr"/>
              <a:endParaRPr lang="en-SG" sz="24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SG" sz="24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SG" sz="24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SG" sz="24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62462CA-52F4-D174-C248-638D4988BC3B}"/>
              </a:ext>
            </a:extLst>
          </p:cNvPr>
          <p:cNvGrpSpPr/>
          <p:nvPr/>
        </p:nvGrpSpPr>
        <p:grpSpPr>
          <a:xfrm>
            <a:off x="5775767" y="1891318"/>
            <a:ext cx="3113590" cy="4377160"/>
            <a:chOff x="572947" y="2123954"/>
            <a:chExt cx="2291787" cy="3889094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2184A28-C09C-5CD6-2CA9-AA19C8DB1CA9}"/>
                </a:ext>
              </a:extLst>
            </p:cNvPr>
            <p:cNvSpPr/>
            <p:nvPr/>
          </p:nvSpPr>
          <p:spPr>
            <a:xfrm>
              <a:off x="572947" y="2123954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1.3 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NHIỀU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ĐV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THOE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KPI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algn="ctr"/>
              <a:endParaRPr lang="en-US" sz="2000" b="1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D186EFA-7A32-A243-4C6F-91EB23288187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just">
                <a:spcAft>
                  <a:spcPts val="600"/>
                </a:spcAft>
              </a:pP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CL, 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KH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phát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triển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của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CSGD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đại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học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được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ban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hành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,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triển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khai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và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giám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sát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hiệu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quả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qua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bộ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chỉ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số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hoạt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động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chính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,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bảo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đảm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hằng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năm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có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ít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nhất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50%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các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chỉ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số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hoạt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động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chính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được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cải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thiện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.</a:t>
              </a:r>
              <a:endParaRPr lang="en-US" sz="240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algn="ctr"/>
              <a:endParaRPr lang="en-US" sz="20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E47C2CA-07C9-DA0F-EFBF-9C3D2D5DA895}"/>
              </a:ext>
            </a:extLst>
          </p:cNvPr>
          <p:cNvGrpSpPr/>
          <p:nvPr/>
        </p:nvGrpSpPr>
        <p:grpSpPr>
          <a:xfrm>
            <a:off x="9086128" y="1891318"/>
            <a:ext cx="2656390" cy="4389672"/>
            <a:chOff x="572947" y="2112837"/>
            <a:chExt cx="2291787" cy="3900211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35C1D16B-D260-0EF0-BF96-1CDC5748993F}"/>
                </a:ext>
              </a:extLst>
            </p:cNvPr>
            <p:cNvSpPr/>
            <p:nvPr/>
          </p:nvSpPr>
          <p:spPr>
            <a:xfrm>
              <a:off x="572947" y="2112837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1.4</a:t>
              </a:r>
            </a:p>
            <a:p>
              <a:pPr algn="ctr"/>
              <a:endParaRPr lang="en-US" sz="2400" b="1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72AE4AC-5363-F612-9C91-F4C3628D30CC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spcAft>
                  <a:spcPts val="600"/>
                </a:spcAft>
              </a:pP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Dữ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liệu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quản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lý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về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người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học</a:t>
              </a:r>
              <a:r>
                <a:rPr lang="en-US" sz="22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22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CTCT-HSSSV</a:t>
              </a:r>
              <a:r>
                <a:rPr lang="en-US" sz="22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marL="0" marR="0" algn="just">
                <a:spcAft>
                  <a:spcPts val="600"/>
                </a:spcAft>
              </a:pP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ác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điều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kiện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bảo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đảm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chất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lượng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và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kết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quả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hoạt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động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của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cơ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sở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giáo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dục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đại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học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được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kết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nối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liên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thông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,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cập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nhật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đầy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đủ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,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chính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xác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,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kịp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thời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và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nhất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quán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trên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hệ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thống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HEMIS</a:t>
              </a:r>
              <a:r>
                <a:rPr lang="en-SG" sz="2200" b="1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b="1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(</a:t>
              </a:r>
              <a:r>
                <a:rPr lang="en-SG" sz="2200" b="1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CNTT</a:t>
              </a:r>
              <a:r>
                <a:rPr lang="en-SG" sz="2200" b="1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)</a:t>
              </a:r>
              <a:r>
                <a:rPr lang="en-SG" sz="22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.</a:t>
              </a:r>
              <a:endParaRPr lang="en-US" sz="2200" dirty="0">
                <a:solidFill>
                  <a:srgbClr val="C00000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algn="ctr"/>
              <a:endParaRPr lang="en-US" sz="2000" dirty="0">
                <a:solidFill>
                  <a:schemeClr val="tx1"/>
                </a:solidFill>
                <a:latin typeface="Bahnschrift Condensed" panose="020B05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03125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ED921B-EB37-7E98-1F72-2E4E7C0E78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2B4B92D-6775-B321-98DC-1BA08D31A021}"/>
              </a:ext>
            </a:extLst>
          </p:cNvPr>
          <p:cNvSpPr txBox="1">
            <a:spLocks/>
          </p:cNvSpPr>
          <p:nvPr/>
        </p:nvSpPr>
        <p:spPr>
          <a:xfrm>
            <a:off x="-49095" y="-19456"/>
            <a:ext cx="12241095" cy="822960"/>
          </a:xfrm>
          <a:prstGeom prst="rect">
            <a:avLst/>
          </a:prstGeom>
          <a:solidFill>
            <a:srgbClr val="FFFFCC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121920" tIns="60960" rIns="121920" bIns="6096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2060"/>
                </a:solidFill>
                <a:latin typeface="UTM Swiss Condensed"/>
                <a:ea typeface="+mj-ea"/>
                <a:cs typeface="+mj-cs"/>
              </a:defRPr>
            </a:lvl1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ahnschrift Condensed" panose="020B0502040204020203" pitchFamily="34" charset="0"/>
                <a:ea typeface="+mj-ea"/>
                <a:cs typeface="+mj-cs"/>
              </a:rPr>
              <a:t>2. </a:t>
            </a:r>
            <a:r>
              <a:rPr lang="en-US" sz="4400" dirty="0" err="1">
                <a:latin typeface="Bahnschrift Condensed" panose="020B0502040204020203" pitchFamily="34" charset="0"/>
              </a:rPr>
              <a:t>CÁC</a:t>
            </a:r>
            <a:r>
              <a:rPr lang="en-US" sz="4400" dirty="0">
                <a:latin typeface="Bahnschrift Condensed" panose="020B0502040204020203" pitchFamily="34" charset="0"/>
              </a:rPr>
              <a:t> TIÊU </a:t>
            </a:r>
            <a:r>
              <a:rPr lang="en-US" sz="4400" dirty="0" err="1">
                <a:latin typeface="Bahnschrift Condensed" panose="020B0502040204020203" pitchFamily="34" charset="0"/>
              </a:rPr>
              <a:t>CHUẨN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CỦA</a:t>
            </a:r>
            <a:r>
              <a:rPr lang="en-US" sz="4400" dirty="0">
                <a:latin typeface="Bahnschrift Condensed" panose="020B0502040204020203" pitchFamily="34" charset="0"/>
              </a:rPr>
              <a:t> THÔNG </a:t>
            </a:r>
            <a:r>
              <a:rPr lang="en-US" sz="4400" dirty="0" err="1">
                <a:latin typeface="Bahnschrift Condensed" panose="020B0502040204020203" pitchFamily="34" charset="0"/>
              </a:rPr>
              <a:t>TƯ</a:t>
            </a:r>
            <a:endParaRPr kumimoji="0" lang="vi-VN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ahnschrift Condensed" panose="020B0502040204020203" pitchFamily="34" charset="0"/>
              <a:ea typeface="+mj-ea"/>
              <a:cs typeface="+mj-cs"/>
            </a:endParaRP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AA1DC59C-DE44-6B10-3667-A52E8DB3A285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014" y="-21600"/>
            <a:ext cx="822959" cy="822959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EF18880B-80F1-D6E5-D7A0-5765ACF18BED}"/>
              </a:ext>
            </a:extLst>
          </p:cNvPr>
          <p:cNvSpPr txBox="1">
            <a:spLocks/>
          </p:cNvSpPr>
          <p:nvPr/>
        </p:nvSpPr>
        <p:spPr>
          <a:xfrm>
            <a:off x="54592" y="6377295"/>
            <a:ext cx="12192000" cy="5080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FFFF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cáo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nội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dung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thông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tư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01/2024/TT-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BGDĐT</a:t>
            </a:r>
            <a:endParaRPr kumimoji="0" lang="vi-VN" sz="1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Bahnschrift SemiBold Condensed" panose="020B0502040204020203" pitchFamily="34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1432B0-85CB-220B-CD28-5E72973701CE}"/>
              </a:ext>
            </a:extLst>
          </p:cNvPr>
          <p:cNvSpPr/>
          <p:nvPr/>
        </p:nvSpPr>
        <p:spPr>
          <a:xfrm>
            <a:off x="2650602" y="981768"/>
            <a:ext cx="6175093" cy="65397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457200" algn="ctr">
              <a:spcAft>
                <a:spcPts val="600"/>
              </a:spcAft>
            </a:pPr>
            <a:r>
              <a:rPr lang="en-SG" sz="2800" b="1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Tiêu </a:t>
            </a:r>
            <a:r>
              <a:rPr lang="en-SG" sz="2800" b="1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chuẩn</a:t>
            </a:r>
            <a:r>
              <a:rPr lang="en-SG" sz="2800" b="1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2: </a:t>
            </a:r>
            <a:r>
              <a:rPr lang="en-SG" sz="2800" b="1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Giảng</a:t>
            </a:r>
            <a:r>
              <a:rPr lang="en-SG" sz="2800" b="1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2800" b="1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viên</a:t>
            </a:r>
            <a:endParaRPr lang="en-US" sz="2800" dirty="0">
              <a:effectLst/>
              <a:latin typeface="Bahnschrift Condensed" panose="020B0502040204020203" pitchFamily="34" charset="0"/>
              <a:ea typeface="Times New Roman" panose="02020603050405020304" pitchFamily="18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F6BD140-740B-2E13-2842-DCE2C9FB6158}"/>
              </a:ext>
            </a:extLst>
          </p:cNvPr>
          <p:cNvGrpSpPr/>
          <p:nvPr/>
        </p:nvGrpSpPr>
        <p:grpSpPr>
          <a:xfrm>
            <a:off x="496701" y="1932935"/>
            <a:ext cx="2367022" cy="4404166"/>
            <a:chOff x="572947" y="2061646"/>
            <a:chExt cx="2291787" cy="395140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13B03E77-592E-B9B2-65E0-29BD60D04A54}"/>
                </a:ext>
              </a:extLst>
            </p:cNvPr>
            <p:cNvSpPr/>
            <p:nvPr/>
          </p:nvSpPr>
          <p:spPr>
            <a:xfrm>
              <a:off x="572947" y="2061646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2.1 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TCCB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algn="ctr"/>
              <a:endParaRPr lang="en-US" sz="20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1891A31-B94A-C0E9-24EC-E8090E33B408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just">
                <a:spcAft>
                  <a:spcPts val="600"/>
                </a:spcAft>
              </a:pP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Tỷ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lệ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người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học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quy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đổi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theo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trình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độ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,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lĩnh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vực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và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hình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thức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đào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tạo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trên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giảng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viên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toàn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thời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gian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không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lớn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hơn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40</a:t>
              </a:r>
              <a:r>
                <a:rPr lang="en-SG" sz="1800" dirty="0">
                  <a:solidFill>
                    <a:srgbClr val="C00000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</a:rPr>
                <a:t>.</a:t>
              </a:r>
            </a:p>
            <a:p>
              <a:pPr marL="0" marR="0" algn="just">
                <a:spcAft>
                  <a:spcPts val="600"/>
                </a:spcAft>
              </a:pPr>
              <a:endParaRPr lang="en-SG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SG" sz="180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US" sz="18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79FE9CF8-7801-1CD6-B81E-4AD84F22506B}"/>
              </a:ext>
            </a:extLst>
          </p:cNvPr>
          <p:cNvGrpSpPr/>
          <p:nvPr/>
        </p:nvGrpSpPr>
        <p:grpSpPr>
          <a:xfrm>
            <a:off x="4295171" y="1903681"/>
            <a:ext cx="2519423" cy="4377160"/>
            <a:chOff x="572947" y="2123954"/>
            <a:chExt cx="2291787" cy="388909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393A09F-A057-5F58-B7AD-B8D6873100DB}"/>
                </a:ext>
              </a:extLst>
            </p:cNvPr>
            <p:cNvSpPr/>
            <p:nvPr/>
          </p:nvSpPr>
          <p:spPr>
            <a:xfrm>
              <a:off x="572947" y="2123954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2.2 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TCCB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BF57E26-B2C5-26CF-0D6E-4F151DE7B1E0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just">
                <a:spcAft>
                  <a:spcPts val="600"/>
                </a:spcAft>
              </a:pPr>
              <a:endParaRPr lang="en-SG" sz="240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Tỷ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lệ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giảng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viên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cơ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hữu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trong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độ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tuổi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lao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động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trên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giảng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viên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toàn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thời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gian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không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thấp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hơn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70%.</a:t>
              </a:r>
              <a:endParaRPr lang="en-US" sz="2400" dirty="0">
                <a:solidFill>
                  <a:srgbClr val="C00000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algn="ctr"/>
              <a:endParaRPr lang="en-SG" sz="24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SG" sz="24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SG" sz="24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SG" sz="24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FA1CD35-DD89-6466-70F3-FE71A05296FD}"/>
              </a:ext>
            </a:extLst>
          </p:cNvPr>
          <p:cNvGrpSpPr/>
          <p:nvPr/>
        </p:nvGrpSpPr>
        <p:grpSpPr>
          <a:xfrm>
            <a:off x="8720559" y="1911003"/>
            <a:ext cx="2519423" cy="4377160"/>
            <a:chOff x="572947" y="2123954"/>
            <a:chExt cx="2291787" cy="3889094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159E82C-FE8B-2D85-6BAD-B6B5EA685506}"/>
                </a:ext>
              </a:extLst>
            </p:cNvPr>
            <p:cNvSpPr/>
            <p:nvPr/>
          </p:nvSpPr>
          <p:spPr>
            <a:xfrm>
              <a:off x="572947" y="2123954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2.3 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TCCB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algn="ctr"/>
              <a:endParaRPr lang="en-US" sz="2000" b="1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EE89D19-4AB0-95D8-A37A-501CDF490632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endParaRPr lang="en-SG" sz="240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algn="just"/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Tỷ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lệ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giảng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viên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toàn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thời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gian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có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trình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độ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tiến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sĩ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: 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(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Đối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với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trường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ta)</a:t>
              </a:r>
            </a:p>
            <a:p>
              <a:pPr algn="just"/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Không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thấp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hơn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40%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và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từ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năm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2030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không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thấp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hơn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50%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đối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với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cơ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sở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giáo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dục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đại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học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có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đào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tạo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tiến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sĩ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; </a:t>
              </a:r>
              <a:endParaRPr lang="en-US" sz="240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algn="ctr"/>
              <a:endParaRPr lang="en-US" sz="20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8649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8A5714-10A7-EE30-34AE-FB99FEC4FC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89876FD-33B0-094C-C0DF-39D984F0E073}"/>
              </a:ext>
            </a:extLst>
          </p:cNvPr>
          <p:cNvSpPr txBox="1">
            <a:spLocks/>
          </p:cNvSpPr>
          <p:nvPr/>
        </p:nvSpPr>
        <p:spPr>
          <a:xfrm>
            <a:off x="-49095" y="-19456"/>
            <a:ext cx="12241095" cy="822960"/>
          </a:xfrm>
          <a:prstGeom prst="rect">
            <a:avLst/>
          </a:prstGeom>
          <a:solidFill>
            <a:srgbClr val="FFFFCC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121920" tIns="60960" rIns="121920" bIns="6096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2060"/>
                </a:solidFill>
                <a:latin typeface="UTM Swiss Condensed"/>
                <a:ea typeface="+mj-ea"/>
                <a:cs typeface="+mj-cs"/>
              </a:defRPr>
            </a:lvl1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ahnschrift Condensed" panose="020B0502040204020203" pitchFamily="34" charset="0"/>
                <a:ea typeface="+mj-ea"/>
                <a:cs typeface="+mj-cs"/>
              </a:rPr>
              <a:t> 2. </a:t>
            </a:r>
            <a:r>
              <a:rPr lang="en-US" sz="4400" dirty="0" err="1">
                <a:latin typeface="Bahnschrift Condensed" panose="020B0502040204020203" pitchFamily="34" charset="0"/>
              </a:rPr>
              <a:t>CÁC</a:t>
            </a:r>
            <a:r>
              <a:rPr lang="en-US" sz="4400" dirty="0">
                <a:latin typeface="Bahnschrift Condensed" panose="020B0502040204020203" pitchFamily="34" charset="0"/>
              </a:rPr>
              <a:t> TIÊU </a:t>
            </a:r>
            <a:r>
              <a:rPr lang="en-US" sz="4400" dirty="0" err="1">
                <a:latin typeface="Bahnschrift Condensed" panose="020B0502040204020203" pitchFamily="34" charset="0"/>
              </a:rPr>
              <a:t>CHUẨN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CỦA</a:t>
            </a:r>
            <a:r>
              <a:rPr lang="en-US" sz="4400" dirty="0">
                <a:latin typeface="Bahnschrift Condensed" panose="020B0502040204020203" pitchFamily="34" charset="0"/>
              </a:rPr>
              <a:t> THÔNG </a:t>
            </a:r>
            <a:r>
              <a:rPr lang="en-US" sz="4400" dirty="0" err="1">
                <a:latin typeface="Bahnschrift Condensed" panose="020B0502040204020203" pitchFamily="34" charset="0"/>
              </a:rPr>
              <a:t>TƯ</a:t>
            </a:r>
            <a:endParaRPr kumimoji="0" lang="vi-VN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ahnschrift Condensed" panose="020B0502040204020203" pitchFamily="34" charset="0"/>
              <a:ea typeface="+mj-ea"/>
              <a:cs typeface="+mj-cs"/>
            </a:endParaRP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D34A705A-8B8B-574C-37A0-1114DAA89142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014" y="-21600"/>
            <a:ext cx="822959" cy="822959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7E500DB7-1BDD-9976-FA76-4775497AC7C2}"/>
              </a:ext>
            </a:extLst>
          </p:cNvPr>
          <p:cNvSpPr txBox="1">
            <a:spLocks/>
          </p:cNvSpPr>
          <p:nvPr/>
        </p:nvSpPr>
        <p:spPr>
          <a:xfrm>
            <a:off x="54592" y="6377295"/>
            <a:ext cx="12192000" cy="5080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FFFF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cáo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nội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dung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thông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tư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01/2024/TT-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BGDĐT</a:t>
            </a:r>
            <a:endParaRPr kumimoji="0" lang="vi-VN" sz="1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Bahnschrift SemiBold Condensed" panose="020B0502040204020203" pitchFamily="34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79FF6F4-A297-419C-B5EA-C28452A787AC}"/>
              </a:ext>
            </a:extLst>
          </p:cNvPr>
          <p:cNvSpPr/>
          <p:nvPr/>
        </p:nvSpPr>
        <p:spPr>
          <a:xfrm>
            <a:off x="2650602" y="981768"/>
            <a:ext cx="6175093" cy="65397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457200" algn="ctr">
              <a:spcAft>
                <a:spcPts val="600"/>
              </a:spcAft>
            </a:pPr>
            <a:r>
              <a:rPr lang="en-SG" sz="2800" b="1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Tiêu </a:t>
            </a:r>
            <a:r>
              <a:rPr lang="en-SG" sz="2800" b="1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chuẩn</a:t>
            </a:r>
            <a:r>
              <a:rPr lang="en-SG" sz="2800" b="1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3: </a:t>
            </a:r>
            <a:r>
              <a:rPr lang="en-SG" sz="2800" b="1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Cơ</a:t>
            </a:r>
            <a:r>
              <a:rPr lang="en-SG" sz="2800" b="1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sở </a:t>
            </a:r>
            <a:r>
              <a:rPr lang="en-SG" sz="2800" b="1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vật</a:t>
            </a:r>
            <a:r>
              <a:rPr lang="en-SG" sz="2800" b="1" dirty="0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 </a:t>
            </a:r>
            <a:r>
              <a:rPr lang="en-SG" sz="2800" b="1" dirty="0" err="1"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rPr>
              <a:t>chất</a:t>
            </a:r>
            <a:endParaRPr lang="en-US" sz="2800" dirty="0">
              <a:effectLst/>
              <a:latin typeface="Bahnschrift Condensed" panose="020B0502040204020203" pitchFamily="34" charset="0"/>
              <a:ea typeface="Times New Roman" panose="02020603050405020304" pitchFamily="18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A0E156D-C7F1-EE20-A2D2-EA1A9EFBD586}"/>
              </a:ext>
            </a:extLst>
          </p:cNvPr>
          <p:cNvGrpSpPr/>
          <p:nvPr/>
        </p:nvGrpSpPr>
        <p:grpSpPr>
          <a:xfrm>
            <a:off x="114736" y="1864312"/>
            <a:ext cx="2535866" cy="4404166"/>
            <a:chOff x="572947" y="2061646"/>
            <a:chExt cx="2291787" cy="395140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D1E1AEA-3BD1-0D0A-A966-085113A5918B}"/>
                </a:ext>
              </a:extLst>
            </p:cNvPr>
            <p:cNvSpPr/>
            <p:nvPr/>
          </p:nvSpPr>
          <p:spPr>
            <a:xfrm>
              <a:off x="572947" y="2061646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3.1 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QT&amp;ĐT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algn="ctr"/>
              <a:endParaRPr lang="en-US" sz="20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A942CB07-66C7-8A6E-9CC2-65FFA0A035C1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just">
                <a:spcAft>
                  <a:spcPts val="600"/>
                </a:spcAft>
              </a:pPr>
              <a:endParaRPr lang="en-SG" sz="240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SG" sz="24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Từ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năm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2030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,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diện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tích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đất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(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có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hệ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số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theo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vị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trí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khuôn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viên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)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tính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bình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quân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trên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một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người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học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CQQĐ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theo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trình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độ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và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lĩnh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vực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đào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tạo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không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nhỏ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hơn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25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m</a:t>
              </a:r>
              <a:r>
                <a:rPr lang="en-SG" sz="2400" baseline="300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2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.</a:t>
              </a:r>
              <a:endParaRPr lang="en-US" sz="240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SG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SG" sz="180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US" sz="18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35F03C7-23AF-450A-D2BE-0C235EC63BFB}"/>
              </a:ext>
            </a:extLst>
          </p:cNvPr>
          <p:cNvGrpSpPr/>
          <p:nvPr/>
        </p:nvGrpSpPr>
        <p:grpSpPr>
          <a:xfrm>
            <a:off x="5959997" y="1891318"/>
            <a:ext cx="2674717" cy="4377160"/>
            <a:chOff x="572947" y="2123954"/>
            <a:chExt cx="2433050" cy="3889094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FFC1B33-6B34-7F8C-E94E-E8B909657E92}"/>
                </a:ext>
              </a:extLst>
            </p:cNvPr>
            <p:cNvSpPr/>
            <p:nvPr/>
          </p:nvSpPr>
          <p:spPr>
            <a:xfrm>
              <a:off x="572947" y="2123954"/>
              <a:ext cx="2433050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3.3 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(TT 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TTTV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-NTH)</a:t>
              </a:r>
            </a:p>
            <a:p>
              <a:pPr algn="ctr"/>
              <a:endParaRPr lang="en-US" sz="2000" b="1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CFDF655B-606D-08CC-693B-33A63EB5B9CD}"/>
                </a:ext>
              </a:extLst>
            </p:cNvPr>
            <p:cNvSpPr/>
            <p:nvPr/>
          </p:nvSpPr>
          <p:spPr>
            <a:xfrm>
              <a:off x="572947" y="2667965"/>
              <a:ext cx="2433050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endParaRPr lang="en-SG" sz="240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a)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Số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đầu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sách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giáo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trình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,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sách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chuyên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khảo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tính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bình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quân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trên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một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ngành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đào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tạo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ở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mỗi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CTĐT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không</a:t>
              </a:r>
              <a:r>
                <a:rPr lang="en-SG" sz="20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nhỏ</a:t>
              </a:r>
              <a:r>
                <a:rPr lang="en-SG" sz="20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hơn</a:t>
              </a:r>
              <a:r>
                <a:rPr lang="en-SG" sz="20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40;</a:t>
              </a:r>
              <a:endParaRPr lang="en-US" sz="2000" dirty="0">
                <a:solidFill>
                  <a:srgbClr val="FF0000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b)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Số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bản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sách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giáo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trình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,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sách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chuyên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khảo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tính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bình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quân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trên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một</a:t>
              </a:r>
              <a:r>
                <a:rPr lang="en-SG" sz="20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người</a:t>
              </a:r>
              <a:r>
                <a:rPr lang="en-SG" sz="20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học</a:t>
              </a:r>
              <a:r>
                <a:rPr lang="en-SG" sz="20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quy</a:t>
              </a:r>
              <a:r>
                <a:rPr lang="en-SG" sz="20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đổi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theo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trình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độ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đào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tạo</a:t>
              </a:r>
              <a:r>
                <a:rPr lang="en-SG" sz="20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không</a:t>
              </a:r>
              <a:r>
                <a:rPr lang="en-SG" sz="20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nhỏ</a:t>
              </a:r>
              <a:r>
                <a:rPr lang="en-SG" sz="20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0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hơn</a:t>
              </a:r>
              <a:r>
                <a:rPr lang="en-SG" sz="20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5.</a:t>
              </a:r>
              <a:endParaRPr lang="en-US" sz="2000" dirty="0">
                <a:solidFill>
                  <a:srgbClr val="FF0000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algn="ctr"/>
              <a:endParaRPr lang="en-US" sz="20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68BFD22-CE0D-356F-0D6D-7E5BD7234C18}"/>
              </a:ext>
            </a:extLst>
          </p:cNvPr>
          <p:cNvGrpSpPr/>
          <p:nvPr/>
        </p:nvGrpSpPr>
        <p:grpSpPr>
          <a:xfrm>
            <a:off x="9022466" y="1891318"/>
            <a:ext cx="2928395" cy="4389672"/>
            <a:chOff x="572947" y="2112837"/>
            <a:chExt cx="2291787" cy="3900211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341275D6-0DD0-172E-362E-C0BC99364C1B}"/>
                </a:ext>
              </a:extLst>
            </p:cNvPr>
            <p:cNvSpPr/>
            <p:nvPr/>
          </p:nvSpPr>
          <p:spPr>
            <a:xfrm>
              <a:off x="572947" y="2112837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3.4</a:t>
              </a:r>
            </a:p>
            <a:p>
              <a:pPr algn="ctr"/>
              <a:endParaRPr lang="en-US" sz="2400" b="1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DDE5616E-3011-7B2F-DDE1-A2DFD9066AE3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just">
                <a:spcAft>
                  <a:spcPts val="600"/>
                </a:spcAft>
              </a:pPr>
              <a:endParaRPr lang="en-SG" sz="220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Số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học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phần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sẵn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sàng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giảng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dạy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trực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tuyến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chiếm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ít</a:t>
              </a:r>
              <a:r>
                <a:rPr lang="en-SG" sz="22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nhất</a:t>
              </a:r>
              <a:r>
                <a:rPr lang="en-SG" sz="22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10%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tổng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số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học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phần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giảng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dạy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trong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năm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(</a:t>
              </a:r>
              <a:r>
                <a:rPr lang="en-SG" sz="22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ĐV</a:t>
              </a:r>
              <a:r>
                <a:rPr lang="en-SG" sz="22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QLĐT</a:t>
              </a:r>
              <a:r>
                <a:rPr lang="en-SG" sz="22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)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; </a:t>
              </a:r>
            </a:p>
            <a:p>
              <a:pPr marL="0" marR="0" algn="just">
                <a:spcAft>
                  <a:spcPts val="600"/>
                </a:spcAft>
              </a:pP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Dung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lượng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đường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truyền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Internet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trên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một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nghìn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NH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không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thấp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hơn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trung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bình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tốc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độ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mạng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băng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rộng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cố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định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của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2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Việt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Nam </a:t>
              </a:r>
              <a:r>
                <a:rPr lang="en-SG" sz="22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(</a:t>
              </a:r>
              <a:r>
                <a:rPr lang="en-SG" sz="220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NC&amp;ĐTT</a:t>
              </a:r>
              <a:r>
                <a:rPr lang="en-SG" sz="220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)</a:t>
              </a:r>
              <a:r>
                <a:rPr lang="en-SG" sz="22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.</a:t>
              </a:r>
              <a:endParaRPr lang="en-US" sz="220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algn="ctr"/>
              <a:endParaRPr lang="en-US" sz="2000" dirty="0">
                <a:solidFill>
                  <a:schemeClr val="tx1"/>
                </a:solidFill>
                <a:latin typeface="Bahnschrift Condensed" panose="020B0502040204020203" pitchFamily="34" charset="0"/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1BCF698-475E-611D-BF3E-580CE12600A5}"/>
              </a:ext>
            </a:extLst>
          </p:cNvPr>
          <p:cNvGrpSpPr/>
          <p:nvPr/>
        </p:nvGrpSpPr>
        <p:grpSpPr>
          <a:xfrm>
            <a:off x="2961166" y="1891318"/>
            <a:ext cx="2674717" cy="4377160"/>
            <a:chOff x="572947" y="2123954"/>
            <a:chExt cx="2291787" cy="3889094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73AB4730-F4B1-309D-2414-D40327628FE4}"/>
                </a:ext>
              </a:extLst>
            </p:cNvPr>
            <p:cNvSpPr/>
            <p:nvPr/>
          </p:nvSpPr>
          <p:spPr>
            <a:xfrm>
              <a:off x="572947" y="2123954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3.2 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QT&amp;ĐT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algn="ctr"/>
              <a:endParaRPr lang="en-US" sz="2000" b="1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68D95AA7-ACE9-11C0-212A-8549B4DAE49B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just">
                <a:spcAft>
                  <a:spcPts val="600"/>
                </a:spcAft>
              </a:pPr>
              <a:endParaRPr lang="en-SG" sz="240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Diện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tích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sàn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xây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dựng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phục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vụ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đào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tạo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trên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số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người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học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CQQĐ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theo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trình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độ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và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lĩnh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vực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đào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tạo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không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nhỏ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hơn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2,8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m</a:t>
              </a:r>
              <a:r>
                <a:rPr lang="en-SG" sz="2400" baseline="300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2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;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ít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nhất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70%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giảng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viên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toàn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thời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gian</a:t>
              </a:r>
              <a:r>
                <a:rPr lang="en-SG" sz="240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được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bố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trí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chỗ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làm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việc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riêng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 </a:t>
              </a:r>
              <a:r>
                <a:rPr lang="en-SG" sz="240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biệt</a:t>
              </a:r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Times New Roman" panose="02020603050405020304" pitchFamily="18" charset="0"/>
                </a:rPr>
                <a:t>.</a:t>
              </a:r>
              <a:endParaRPr lang="en-US" sz="240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algn="ctr"/>
              <a:endParaRPr lang="en-US" sz="20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56761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73F5DE-C9F2-1186-87DC-E3E0560DD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AA57886-5174-9E0C-4FFD-AA7E7E98F3DB}"/>
              </a:ext>
            </a:extLst>
          </p:cNvPr>
          <p:cNvSpPr txBox="1">
            <a:spLocks/>
          </p:cNvSpPr>
          <p:nvPr/>
        </p:nvSpPr>
        <p:spPr>
          <a:xfrm>
            <a:off x="-49095" y="-19456"/>
            <a:ext cx="12241095" cy="822960"/>
          </a:xfrm>
          <a:prstGeom prst="rect">
            <a:avLst/>
          </a:prstGeom>
          <a:solidFill>
            <a:srgbClr val="FFFFCC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121920" tIns="60960" rIns="121920" bIns="6096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2060"/>
                </a:solidFill>
                <a:latin typeface="UTM Swiss Condensed"/>
                <a:ea typeface="+mj-ea"/>
                <a:cs typeface="+mj-cs"/>
              </a:defRPr>
            </a:lvl1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ahnschrift Condensed" panose="020B0502040204020203" pitchFamily="34" charset="0"/>
                <a:ea typeface="+mj-ea"/>
                <a:cs typeface="+mj-cs"/>
              </a:rPr>
              <a:t> 2. </a:t>
            </a:r>
            <a:r>
              <a:rPr lang="en-US" sz="4400" dirty="0" err="1">
                <a:latin typeface="Bahnschrift Condensed" panose="020B0502040204020203" pitchFamily="34" charset="0"/>
              </a:rPr>
              <a:t>CÁC</a:t>
            </a:r>
            <a:r>
              <a:rPr lang="en-US" sz="4400" dirty="0">
                <a:latin typeface="Bahnschrift Condensed" panose="020B0502040204020203" pitchFamily="34" charset="0"/>
              </a:rPr>
              <a:t> TIÊU </a:t>
            </a:r>
            <a:r>
              <a:rPr lang="en-US" sz="4400" dirty="0" err="1">
                <a:latin typeface="Bahnschrift Condensed" panose="020B0502040204020203" pitchFamily="34" charset="0"/>
              </a:rPr>
              <a:t>CHUẨN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CỦA</a:t>
            </a:r>
            <a:r>
              <a:rPr lang="en-US" sz="4400" dirty="0">
                <a:latin typeface="Bahnschrift Condensed" panose="020B0502040204020203" pitchFamily="34" charset="0"/>
              </a:rPr>
              <a:t> THÔNG </a:t>
            </a:r>
            <a:r>
              <a:rPr lang="en-US" sz="4400" dirty="0" err="1">
                <a:latin typeface="Bahnschrift Condensed" panose="020B0502040204020203" pitchFamily="34" charset="0"/>
              </a:rPr>
              <a:t>TƯ</a:t>
            </a:r>
            <a:endParaRPr kumimoji="0" lang="vi-VN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ahnschrift Condensed" panose="020B0502040204020203" pitchFamily="34" charset="0"/>
              <a:ea typeface="+mj-ea"/>
              <a:cs typeface="+mj-cs"/>
            </a:endParaRP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F3A27D1E-286C-9313-F1A5-2283F72FE812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014" y="-21600"/>
            <a:ext cx="822959" cy="822959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3600844-8353-278E-31C3-8EE81AC539CF}"/>
              </a:ext>
            </a:extLst>
          </p:cNvPr>
          <p:cNvSpPr txBox="1">
            <a:spLocks/>
          </p:cNvSpPr>
          <p:nvPr/>
        </p:nvSpPr>
        <p:spPr>
          <a:xfrm>
            <a:off x="54592" y="6377295"/>
            <a:ext cx="12192000" cy="5080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FFFF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cáo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nội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dung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thông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tư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01/2024/TT-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BGDĐT</a:t>
            </a:r>
            <a:endParaRPr kumimoji="0" lang="vi-VN" sz="1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Bahnschrift SemiBold Condensed" panose="020B0502040204020203" pitchFamily="34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AC9A7E-3B99-9881-F9C7-C1E74D76BD15}"/>
              </a:ext>
            </a:extLst>
          </p:cNvPr>
          <p:cNvSpPr/>
          <p:nvPr/>
        </p:nvSpPr>
        <p:spPr>
          <a:xfrm>
            <a:off x="2650602" y="981768"/>
            <a:ext cx="6175093" cy="65397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457200" algn="ctr">
              <a:spcAft>
                <a:spcPts val="600"/>
              </a:spcAft>
            </a:pPr>
            <a:r>
              <a:rPr lang="en-US" sz="28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Tiêu </a:t>
            </a:r>
            <a:r>
              <a:rPr lang="en-US" sz="28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chuẩn</a:t>
            </a:r>
            <a:r>
              <a:rPr lang="en-US" sz="28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4: </a:t>
            </a:r>
            <a:r>
              <a:rPr lang="en-US" sz="28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Tài</a:t>
            </a:r>
            <a:r>
              <a:rPr lang="en-US" sz="28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8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chính</a:t>
            </a:r>
            <a:endParaRPr lang="en-US" sz="2800" dirty="0">
              <a:effectLst/>
              <a:latin typeface="Bahnschrift Condensed" panose="020B0502040204020203" pitchFamily="34" charset="0"/>
              <a:ea typeface="Times New Roman" panose="02020603050405020304" pitchFamily="18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B0155E2F-C7AA-BA03-3460-D5DFEC9E28DA}"/>
              </a:ext>
            </a:extLst>
          </p:cNvPr>
          <p:cNvGrpSpPr/>
          <p:nvPr/>
        </p:nvGrpSpPr>
        <p:grpSpPr>
          <a:xfrm>
            <a:off x="1795957" y="1858526"/>
            <a:ext cx="3942191" cy="4404166"/>
            <a:chOff x="572947" y="2061646"/>
            <a:chExt cx="2291787" cy="395140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82CF7FA-9EC4-6788-565D-827229EBCBEC}"/>
                </a:ext>
              </a:extLst>
            </p:cNvPr>
            <p:cNvSpPr/>
            <p:nvPr/>
          </p:nvSpPr>
          <p:spPr>
            <a:xfrm>
              <a:off x="572947" y="2061646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32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4.1 </a:t>
              </a:r>
              <a:r>
                <a:rPr lang="en-US" sz="32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(KH-TC)</a:t>
              </a: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F4096BC0-B2BC-278C-7434-1695CD20D168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just">
                <a:spcAft>
                  <a:spcPts val="600"/>
                </a:spcAft>
              </a:pPr>
              <a:endParaRPr lang="en-US" sz="3200" spc="-3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Calibri" panose="020F0502020204030204" pitchFamily="34" charset="0"/>
              </a:endParaRPr>
            </a:p>
            <a:p>
              <a:pPr marL="0" marR="0" algn="just">
                <a:spcAft>
                  <a:spcPts val="600"/>
                </a:spcAft>
              </a:pP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Biên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độ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hoạt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động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được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xác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định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bằng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chênh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lệch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thu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chi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trên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tổng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thu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tính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trung</a:t>
              </a:r>
              <a:r>
                <a:rPr lang="en-US" sz="3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bình</a:t>
              </a:r>
              <a:r>
                <a:rPr lang="en-US" sz="3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3 </a:t>
              </a:r>
              <a:r>
                <a:rPr lang="en-US" sz="3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năm</a:t>
              </a:r>
              <a:r>
                <a:rPr lang="en-US" sz="3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gần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nhất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nằm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trong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3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phạm</a:t>
              </a:r>
              <a:r>
                <a:rPr lang="en-US" sz="3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vi </a:t>
              </a:r>
              <a:r>
                <a:rPr lang="en-US" sz="3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từ</a:t>
              </a:r>
              <a:r>
                <a:rPr lang="en-US" sz="3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0% </a:t>
              </a:r>
              <a:r>
                <a:rPr lang="en-US" sz="3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đến</a:t>
              </a:r>
              <a:r>
                <a:rPr lang="en-US" sz="3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30%. </a:t>
              </a:r>
              <a:endParaRPr lang="en-SG" sz="3200" dirty="0">
                <a:solidFill>
                  <a:srgbClr val="C00000"/>
                </a:solidFill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SG" sz="320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US" sz="3200" dirty="0">
                <a:solidFill>
                  <a:srgbClr val="C00000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0156A0B-BFC2-9559-E251-E49151EAAB71}"/>
              </a:ext>
            </a:extLst>
          </p:cNvPr>
          <p:cNvGrpSpPr/>
          <p:nvPr/>
        </p:nvGrpSpPr>
        <p:grpSpPr>
          <a:xfrm>
            <a:off x="6829063" y="1938406"/>
            <a:ext cx="3837008" cy="4377160"/>
            <a:chOff x="572947" y="2123954"/>
            <a:chExt cx="2291787" cy="3889094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8DC445F9-683A-829F-0138-123849DD3E5D}"/>
                </a:ext>
              </a:extLst>
            </p:cNvPr>
            <p:cNvSpPr/>
            <p:nvPr/>
          </p:nvSpPr>
          <p:spPr>
            <a:xfrm>
              <a:off x="572947" y="2123954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8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4.2 </a:t>
              </a:r>
              <a:r>
                <a:rPr lang="en-US" sz="28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(KH-TC)</a:t>
              </a: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F633F39-2589-971A-753B-EC09CC7F572D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just">
                <a:spcAft>
                  <a:spcPts val="600"/>
                </a:spcAft>
              </a:pP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Chỉ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số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tăng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trưởng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bền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vững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được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xác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định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bằng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trung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bình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cộng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tốc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độ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tăng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tổng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thu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và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tốc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độ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tăng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phần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thu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ngoài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phí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ngoài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ngân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sách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Nhà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nước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/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nhà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đầu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tư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hỗ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trợ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chi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thường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xuyên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trong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3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năm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gần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nhất</a:t>
              </a:r>
              <a:r>
                <a:rPr lang="en-US" sz="2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28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8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8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âm</a:t>
              </a:r>
              <a:r>
                <a:rPr lang="en-US" sz="28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. </a:t>
              </a:r>
              <a:endParaRPr lang="en-US" sz="2800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00059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F5A10D-E70D-CCB2-80B7-B86666A305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059EF64-483E-1B85-7072-6B2FD807BA2C}"/>
              </a:ext>
            </a:extLst>
          </p:cNvPr>
          <p:cNvSpPr txBox="1">
            <a:spLocks/>
          </p:cNvSpPr>
          <p:nvPr/>
        </p:nvSpPr>
        <p:spPr>
          <a:xfrm>
            <a:off x="-49095" y="-19456"/>
            <a:ext cx="12241095" cy="822960"/>
          </a:xfrm>
          <a:prstGeom prst="rect">
            <a:avLst/>
          </a:prstGeom>
          <a:solidFill>
            <a:srgbClr val="FFFFCC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121920" tIns="60960" rIns="121920" bIns="6096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2060"/>
                </a:solidFill>
                <a:latin typeface="UTM Swiss Condensed"/>
                <a:ea typeface="+mj-ea"/>
                <a:cs typeface="+mj-cs"/>
              </a:defRPr>
            </a:lvl1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ahnschrift Condensed" panose="020B0502040204020203" pitchFamily="34" charset="0"/>
                <a:ea typeface="+mj-ea"/>
                <a:cs typeface="+mj-cs"/>
              </a:rPr>
              <a:t> 2. </a:t>
            </a:r>
            <a:r>
              <a:rPr lang="en-US" sz="4400" dirty="0" err="1">
                <a:latin typeface="Bahnschrift Condensed" panose="020B0502040204020203" pitchFamily="34" charset="0"/>
              </a:rPr>
              <a:t>CÁC</a:t>
            </a:r>
            <a:r>
              <a:rPr lang="en-US" sz="4400" dirty="0">
                <a:latin typeface="Bahnschrift Condensed" panose="020B0502040204020203" pitchFamily="34" charset="0"/>
              </a:rPr>
              <a:t> TIÊU </a:t>
            </a:r>
            <a:r>
              <a:rPr lang="en-US" sz="4400" dirty="0" err="1">
                <a:latin typeface="Bahnschrift Condensed" panose="020B0502040204020203" pitchFamily="34" charset="0"/>
              </a:rPr>
              <a:t>CHUẨN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CỦA</a:t>
            </a:r>
            <a:r>
              <a:rPr lang="en-US" sz="4400" dirty="0">
                <a:latin typeface="Bahnschrift Condensed" panose="020B0502040204020203" pitchFamily="34" charset="0"/>
              </a:rPr>
              <a:t> THÔNG </a:t>
            </a:r>
            <a:r>
              <a:rPr lang="en-US" sz="4400" dirty="0" err="1">
                <a:latin typeface="Bahnschrift Condensed" panose="020B0502040204020203" pitchFamily="34" charset="0"/>
              </a:rPr>
              <a:t>TƯ</a:t>
            </a:r>
            <a:endParaRPr kumimoji="0" lang="vi-VN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ahnschrift Condensed" panose="020B0502040204020203" pitchFamily="34" charset="0"/>
              <a:ea typeface="+mj-ea"/>
              <a:cs typeface="+mj-cs"/>
            </a:endParaRP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AC8C16C6-1CBA-2A16-88C9-5286F5D32494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014" y="-21600"/>
            <a:ext cx="822959" cy="822959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ED85E3D-B556-9DB2-1EDB-C24D8E10EA50}"/>
              </a:ext>
            </a:extLst>
          </p:cNvPr>
          <p:cNvSpPr txBox="1">
            <a:spLocks/>
          </p:cNvSpPr>
          <p:nvPr/>
        </p:nvSpPr>
        <p:spPr>
          <a:xfrm>
            <a:off x="54592" y="6377295"/>
            <a:ext cx="12192000" cy="5080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FFFF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cáo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nội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dung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thông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tư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01/2024/TT-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BGDĐT</a:t>
            </a:r>
            <a:endParaRPr kumimoji="0" lang="vi-VN" sz="1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Bahnschrift SemiBold Condensed" panose="020B0502040204020203" pitchFamily="34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52E54A6-A8C5-F737-238C-85260CC909F9}"/>
              </a:ext>
            </a:extLst>
          </p:cNvPr>
          <p:cNvSpPr/>
          <p:nvPr/>
        </p:nvSpPr>
        <p:spPr>
          <a:xfrm>
            <a:off x="2688220" y="964406"/>
            <a:ext cx="6175093" cy="65397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Tiêu </a:t>
            </a:r>
            <a:r>
              <a:rPr lang="en-US" sz="24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chuẩn</a:t>
            </a:r>
            <a:r>
              <a:rPr lang="en-US" sz="24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5: </a:t>
            </a:r>
            <a:r>
              <a:rPr lang="en-US" sz="24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Tuyển</a:t>
            </a:r>
            <a:r>
              <a:rPr lang="en-US" sz="24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4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sinh</a:t>
            </a:r>
            <a:r>
              <a:rPr lang="en-US" sz="24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4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và</a:t>
            </a:r>
            <a:r>
              <a:rPr lang="en-US" sz="24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4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đào</a:t>
            </a:r>
            <a:r>
              <a:rPr lang="en-US" sz="24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4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tạo</a:t>
            </a:r>
            <a:endParaRPr lang="en-US" sz="2400" dirty="0">
              <a:latin typeface="Bahnschrift Condensed" panose="020B0502040204020203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C025CE4-8AD5-5BEB-89CA-661293D8B1C8}"/>
              </a:ext>
            </a:extLst>
          </p:cNvPr>
          <p:cNvGrpSpPr/>
          <p:nvPr/>
        </p:nvGrpSpPr>
        <p:grpSpPr>
          <a:xfrm>
            <a:off x="114736" y="1864312"/>
            <a:ext cx="2304372" cy="4404166"/>
            <a:chOff x="572947" y="2061646"/>
            <a:chExt cx="2291787" cy="395140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B83C40C7-834C-0AC2-0298-40C2541F6997}"/>
                </a:ext>
              </a:extLst>
            </p:cNvPr>
            <p:cNvSpPr/>
            <p:nvPr/>
          </p:nvSpPr>
          <p:spPr>
            <a:xfrm>
              <a:off x="572947" y="2061646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5.1 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CTCT-HSSV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algn="ctr"/>
              <a:endParaRPr lang="en-US" sz="20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2BE97208-8BE9-4661-C395-CB31DC13BAC2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Tỷ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lệ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nhập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trên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số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chỉ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tiêu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công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bố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trong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kế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hoạch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tuyển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sinh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hằng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năm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tính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trung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bình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3 </a:t>
              </a:r>
              <a:r>
                <a:rPr lang="en-US" sz="20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năm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gần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nhất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thấp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hơn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50%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;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quy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mô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đào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tạo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sụt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giảm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quá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30%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so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với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3 </a:t>
              </a:r>
              <a:r>
                <a:rPr lang="en-US" sz="20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năm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trước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trừ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trường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hợp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việc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giảm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quy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mô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nằm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trong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định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hướng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phát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triển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của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cơ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sở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giáo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dục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đại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endParaRPr lang="en-US" sz="20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BEC7AEAB-B5CC-FE01-AEFD-C1311B2F037F}"/>
              </a:ext>
            </a:extLst>
          </p:cNvPr>
          <p:cNvGrpSpPr/>
          <p:nvPr/>
        </p:nvGrpSpPr>
        <p:grpSpPr>
          <a:xfrm>
            <a:off x="2517493" y="1860151"/>
            <a:ext cx="2476982" cy="4416678"/>
            <a:chOff x="572947" y="2123954"/>
            <a:chExt cx="2291787" cy="388909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0F6290C-4ACB-4CA2-4657-841FBF68153B}"/>
                </a:ext>
              </a:extLst>
            </p:cNvPr>
            <p:cNvSpPr/>
            <p:nvPr/>
          </p:nvSpPr>
          <p:spPr>
            <a:xfrm>
              <a:off x="572947" y="2123954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5.2 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CTCT-HSSV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D15D270-DA10-6DB9-73DA-DED29C1A9252}"/>
                </a:ext>
              </a:extLst>
            </p:cNvPr>
            <p:cNvSpPr/>
            <p:nvPr/>
          </p:nvSpPr>
          <p:spPr>
            <a:xfrm>
              <a:off x="572947" y="2656948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en-US" sz="2400" spc="-30" dirty="0"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                                           </a:t>
              </a:r>
            </a:p>
            <a:p>
              <a:pPr algn="just"/>
              <a:r>
                <a:rPr lang="en-SG" sz="2400" dirty="0">
                  <a:solidFill>
                    <a:schemeClr val="accent5">
                      <a:lumMod val="50000"/>
                    </a:schemeClr>
                  </a:solidFill>
                  <a:latin typeface="Bahnschrift Condensed" panose="020B0502040204020203" pitchFamily="34" charset="0"/>
                </a:rPr>
                <a:t>   </a:t>
              </a:r>
            </a:p>
            <a:p>
              <a:pPr algn="ctr"/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Tỷ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lệ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thôi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được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xác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định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bằng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tỷ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lệ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người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chưa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tốt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nghiệp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mà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tiếp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tục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theo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hằng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năm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24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4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cao</a:t>
              </a:r>
              <a:r>
                <a:rPr lang="en-US" sz="24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hơn</a:t>
              </a:r>
              <a:r>
                <a:rPr lang="en-US" sz="24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10%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và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riêng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đối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với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người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năm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đầu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4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cao</a:t>
              </a:r>
              <a:r>
                <a:rPr lang="en-US" sz="24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hơn</a:t>
              </a:r>
              <a:r>
                <a:rPr lang="en-US" sz="24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15%.</a:t>
              </a:r>
              <a:endParaRPr lang="en-SG" sz="2400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SG" sz="24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SG" sz="24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ABF987F-7637-222E-BE5D-23358BE54160}"/>
              </a:ext>
            </a:extLst>
          </p:cNvPr>
          <p:cNvGrpSpPr/>
          <p:nvPr/>
        </p:nvGrpSpPr>
        <p:grpSpPr>
          <a:xfrm>
            <a:off x="5058374" y="1843091"/>
            <a:ext cx="2407534" cy="4377160"/>
            <a:chOff x="572947" y="2123954"/>
            <a:chExt cx="2291787" cy="3889094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005B6C1-0483-F83E-0313-4287D332FC5E}"/>
                </a:ext>
              </a:extLst>
            </p:cNvPr>
            <p:cNvSpPr/>
            <p:nvPr/>
          </p:nvSpPr>
          <p:spPr>
            <a:xfrm>
              <a:off x="572947" y="2123954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5.3 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20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CTCT-HSSV</a:t>
              </a:r>
              <a:r>
                <a:rPr lang="en-US" sz="20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algn="ctr"/>
              <a:endParaRPr lang="en-US" sz="2000" b="1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5B4C51A-8574-D16C-DDC5-F489F270DF9C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just">
                <a:spcAft>
                  <a:spcPts val="600"/>
                </a:spcAft>
              </a:pP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Tỷ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lệ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tốt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nghiệp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được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xác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định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bằng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tỷ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lệ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người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tốt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nghiệp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trong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thời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gian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b="1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000" b="1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b="1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chậm</a:t>
              </a:r>
              <a:r>
                <a:rPr lang="en-US" sz="2000" b="1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b="1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quá</a:t>
              </a:r>
              <a:r>
                <a:rPr lang="en-US" sz="2000" b="1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2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năm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so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với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kế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hoạch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tập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chuẩn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20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thấp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hơn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60%;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tỷ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lệ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tốt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nghiệp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đúng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hạn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thấp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hơn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40%</a:t>
              </a:r>
            </a:p>
            <a:p>
              <a:pPr marL="0" marR="0" algn="just">
                <a:spcAft>
                  <a:spcPts val="600"/>
                </a:spcAft>
              </a:pPr>
              <a:endParaRPr lang="en-US" sz="2000" spc="-3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  <a:ea typeface="Calibri" panose="020F0502020204030204" pitchFamily="34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US" sz="2000" spc="-3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  <a:ea typeface="Calibri" panose="020F0502020204030204" pitchFamily="34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US" sz="2000" dirty="0">
                <a:solidFill>
                  <a:schemeClr val="accent5">
                    <a:lumMod val="50000"/>
                  </a:schemeClr>
                </a:solidFill>
                <a:latin typeface="Bahnschrift Condensed" panose="020B0502040204020203" pitchFamily="34" charset="0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60B24D1-7EFB-9686-AC7C-49F25E22EA8E}"/>
              </a:ext>
            </a:extLst>
          </p:cNvPr>
          <p:cNvGrpSpPr/>
          <p:nvPr/>
        </p:nvGrpSpPr>
        <p:grpSpPr>
          <a:xfrm>
            <a:off x="7529807" y="1822476"/>
            <a:ext cx="2222338" cy="4389672"/>
            <a:chOff x="572947" y="2112837"/>
            <a:chExt cx="2291787" cy="3900211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A1299E9-372E-5E23-D773-C7212D1858C3}"/>
                </a:ext>
              </a:extLst>
            </p:cNvPr>
            <p:cNvSpPr/>
            <p:nvPr/>
          </p:nvSpPr>
          <p:spPr>
            <a:xfrm>
              <a:off x="572947" y="2112837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5.4</a:t>
              </a:r>
            </a:p>
            <a:p>
              <a:pPr algn="ctr"/>
              <a:endParaRPr lang="en-US" sz="2400" b="1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9751F3A-7751-CA3D-FC77-446E4B0685D0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Tỷ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lệ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người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hài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lòng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với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giảng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viên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về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chất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lượng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và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hiệu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quả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giảng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dạy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rgbClr val="00B0F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1800" spc="-30" dirty="0">
                  <a:solidFill>
                    <a:srgbClr val="00B0F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rgbClr val="00B0F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thấp</a:t>
              </a:r>
              <a:r>
                <a:rPr lang="en-US" sz="1800" spc="-30" dirty="0">
                  <a:solidFill>
                    <a:srgbClr val="00B0F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rgbClr val="00B0F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hơn</a:t>
              </a:r>
              <a:r>
                <a:rPr lang="en-US" sz="1800" spc="-30" dirty="0">
                  <a:solidFill>
                    <a:srgbClr val="00B0F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70%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b="1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(</a:t>
              </a:r>
              <a:r>
                <a:rPr lang="en-US" sz="1800" b="1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CTCT-HSSV</a:t>
              </a:r>
              <a:r>
                <a:rPr lang="en-US" sz="1800" b="1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)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;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tỷ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lệ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người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tốt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nghiệp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hài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lòng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tổng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thể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về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quá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trình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tập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và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trải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nghiệm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rgbClr val="00B0F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1800" spc="-30" dirty="0">
                  <a:solidFill>
                    <a:srgbClr val="00B0F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rgbClr val="00B0F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thấp</a:t>
              </a:r>
              <a:r>
                <a:rPr lang="en-US" sz="1800" spc="-30" dirty="0">
                  <a:solidFill>
                    <a:srgbClr val="00B0F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rgbClr val="00B0F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hơn</a:t>
              </a:r>
              <a:r>
                <a:rPr lang="en-US" sz="1800" spc="-30" dirty="0">
                  <a:solidFill>
                    <a:srgbClr val="00B0F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70%.</a:t>
              </a:r>
              <a:r>
                <a:rPr lang="en-US" sz="1800" b="1" spc="-3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(</a:t>
              </a:r>
              <a:r>
                <a:rPr lang="en-US" sz="1800" b="1" spc="-3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DV,HTSV&amp;QHDN</a:t>
              </a:r>
              <a:r>
                <a:rPr lang="en-US" sz="1800" b="1" spc="-3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)</a:t>
              </a:r>
              <a:endParaRPr lang="en-US" sz="2000" b="1" dirty="0">
                <a:solidFill>
                  <a:srgbClr val="FF0000"/>
                </a:solidFill>
                <a:latin typeface="Bahnschrift Condensed" panose="020B0502040204020203" pitchFamily="34" charset="0"/>
              </a:endParaRP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2080E989-40B4-29D7-DFA9-0519E8B8F22C}"/>
              </a:ext>
            </a:extLst>
          </p:cNvPr>
          <p:cNvGrpSpPr/>
          <p:nvPr/>
        </p:nvGrpSpPr>
        <p:grpSpPr>
          <a:xfrm>
            <a:off x="9854926" y="1809359"/>
            <a:ext cx="2222338" cy="4454959"/>
            <a:chOff x="572947" y="2112837"/>
            <a:chExt cx="2291787" cy="3958218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AD54183-15AC-4ED4-22D6-E9275BDF2E99}"/>
                </a:ext>
              </a:extLst>
            </p:cNvPr>
            <p:cNvSpPr/>
            <p:nvPr/>
          </p:nvSpPr>
          <p:spPr>
            <a:xfrm>
              <a:off x="572947" y="2112837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5.5</a:t>
              </a:r>
              <a:r>
                <a:rPr lang="en-US" sz="2400" b="1" spc="-3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b="1" spc="-3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(</a:t>
              </a:r>
              <a:r>
                <a:rPr lang="en-US" sz="2000" b="1" spc="-30" dirty="0" err="1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DV,HTSV&amp;QHDN</a:t>
              </a:r>
              <a:r>
                <a:rPr lang="en-US" sz="2000" b="1" spc="-30" dirty="0">
                  <a:solidFill>
                    <a:srgbClr val="FF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)</a:t>
              </a:r>
              <a:endParaRPr lang="en-US" sz="20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000" b="1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4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B268675D-335D-EA5D-993D-2B3C29EAAF00}"/>
                </a:ext>
              </a:extLst>
            </p:cNvPr>
            <p:cNvSpPr/>
            <p:nvPr/>
          </p:nvSpPr>
          <p:spPr>
            <a:xfrm>
              <a:off x="572947" y="2725972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Tỷ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lệ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người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tốt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nghiệp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đại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có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việc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làm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phù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hợp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với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trình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độ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chuyên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môn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được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đào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tạo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tự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tạo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việc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làm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hoặc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tiếp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trình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độ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cao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hơn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trong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thời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gian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12 </a:t>
              </a:r>
              <a:r>
                <a:rPr lang="en-US" sz="20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tháng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sau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khi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tốt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nghiệp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20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thấp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hơn</a:t>
              </a:r>
              <a:r>
                <a:rPr lang="en-US" sz="20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70%.</a:t>
              </a:r>
              <a:r>
                <a:rPr lang="en-US" sz="2000" b="1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endParaRPr lang="en-US" sz="2000" b="1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52844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7A6D76-2C23-CB85-82F9-8B02D8C09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2D264FC-4351-904E-7627-9590F675B57B}"/>
              </a:ext>
            </a:extLst>
          </p:cNvPr>
          <p:cNvSpPr txBox="1">
            <a:spLocks/>
          </p:cNvSpPr>
          <p:nvPr/>
        </p:nvSpPr>
        <p:spPr>
          <a:xfrm>
            <a:off x="-49095" y="-19456"/>
            <a:ext cx="12241095" cy="822960"/>
          </a:xfrm>
          <a:prstGeom prst="rect">
            <a:avLst/>
          </a:prstGeom>
          <a:solidFill>
            <a:srgbClr val="FFFFCC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121920" tIns="60960" rIns="121920" bIns="6096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2060"/>
                </a:solidFill>
                <a:latin typeface="UTM Swiss Condensed"/>
                <a:ea typeface="+mj-ea"/>
                <a:cs typeface="+mj-cs"/>
              </a:defRPr>
            </a:lvl1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ahnschrift Condensed" panose="020B0502040204020203" pitchFamily="34" charset="0"/>
                <a:ea typeface="+mj-ea"/>
                <a:cs typeface="+mj-cs"/>
              </a:rPr>
              <a:t> 2. </a:t>
            </a:r>
            <a:r>
              <a:rPr lang="en-US" sz="4400" dirty="0" err="1">
                <a:latin typeface="Bahnschrift Condensed" panose="020B0502040204020203" pitchFamily="34" charset="0"/>
              </a:rPr>
              <a:t>CÁC</a:t>
            </a:r>
            <a:r>
              <a:rPr lang="en-US" sz="4400" dirty="0">
                <a:latin typeface="Bahnschrift Condensed" panose="020B0502040204020203" pitchFamily="34" charset="0"/>
              </a:rPr>
              <a:t> TIÊU </a:t>
            </a:r>
            <a:r>
              <a:rPr lang="en-US" sz="4400" dirty="0" err="1">
                <a:latin typeface="Bahnschrift Condensed" panose="020B0502040204020203" pitchFamily="34" charset="0"/>
              </a:rPr>
              <a:t>CHUẨN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CỦA</a:t>
            </a:r>
            <a:r>
              <a:rPr lang="en-US" sz="4400" dirty="0">
                <a:latin typeface="Bahnschrift Condensed" panose="020B0502040204020203" pitchFamily="34" charset="0"/>
              </a:rPr>
              <a:t> THÔNG </a:t>
            </a:r>
            <a:r>
              <a:rPr lang="en-US" sz="4400" dirty="0" err="1">
                <a:latin typeface="Bahnschrift Condensed" panose="020B0502040204020203" pitchFamily="34" charset="0"/>
              </a:rPr>
              <a:t>TƯ</a:t>
            </a:r>
            <a:endParaRPr kumimoji="0" lang="vi-VN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ahnschrift Condensed" panose="020B0502040204020203" pitchFamily="34" charset="0"/>
              <a:ea typeface="+mj-ea"/>
              <a:cs typeface="+mj-cs"/>
            </a:endParaRP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8CDB2729-93C4-93DF-7336-93DE0E8B8E80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014" y="-21600"/>
            <a:ext cx="822959" cy="822959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E84EDBB-0F4E-EFCF-1643-2A4235689EBD}"/>
              </a:ext>
            </a:extLst>
          </p:cNvPr>
          <p:cNvSpPr txBox="1">
            <a:spLocks/>
          </p:cNvSpPr>
          <p:nvPr/>
        </p:nvSpPr>
        <p:spPr>
          <a:xfrm>
            <a:off x="54592" y="6377295"/>
            <a:ext cx="12192000" cy="5080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FFFF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cáo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nội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dung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thông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tư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01/2024/TT-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BGDĐT</a:t>
            </a:r>
            <a:endParaRPr kumimoji="0" lang="vi-VN" sz="1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Bahnschrift SemiBold Condensed" panose="020B0502040204020203" pitchFamily="34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67C3A7C-7D77-A698-C4B8-5657B1A1D304}"/>
              </a:ext>
            </a:extLst>
          </p:cNvPr>
          <p:cNvSpPr/>
          <p:nvPr/>
        </p:nvSpPr>
        <p:spPr>
          <a:xfrm>
            <a:off x="2650602" y="981768"/>
            <a:ext cx="6175093" cy="65397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457200" algn="ctr">
              <a:spcAft>
                <a:spcPts val="600"/>
              </a:spcAft>
            </a:pPr>
            <a:r>
              <a:rPr lang="en-US" sz="28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Tiêu </a:t>
            </a:r>
            <a:r>
              <a:rPr lang="en-US" sz="28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chuẩn</a:t>
            </a:r>
            <a:r>
              <a:rPr lang="en-US" sz="28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6: </a:t>
            </a:r>
            <a:r>
              <a:rPr lang="en-US" sz="28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Nghiên</a:t>
            </a:r>
            <a:r>
              <a:rPr lang="en-US" sz="28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8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cứu</a:t>
            </a:r>
            <a:r>
              <a:rPr lang="en-US" sz="28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8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và</a:t>
            </a:r>
            <a:r>
              <a:rPr lang="en-US" sz="28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8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đổi</a:t>
            </a:r>
            <a:r>
              <a:rPr lang="en-US" sz="28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8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mới</a:t>
            </a:r>
            <a:r>
              <a:rPr lang="en-US" sz="28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8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sáng</a:t>
            </a:r>
            <a:r>
              <a:rPr lang="en-US" sz="28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8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tạo</a:t>
            </a:r>
            <a:endParaRPr lang="en-US" sz="2800" dirty="0">
              <a:effectLst/>
              <a:latin typeface="Bahnschrift Condensed" panose="020B0502040204020203" pitchFamily="34" charset="0"/>
              <a:ea typeface="Times New Roman" panose="02020603050405020304" pitchFamily="18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EEB2B05-7BB7-44D7-18FB-FB7B68EC0787}"/>
              </a:ext>
            </a:extLst>
          </p:cNvPr>
          <p:cNvGrpSpPr/>
          <p:nvPr/>
        </p:nvGrpSpPr>
        <p:grpSpPr>
          <a:xfrm>
            <a:off x="1795957" y="1858526"/>
            <a:ext cx="3942191" cy="4560607"/>
            <a:chOff x="572947" y="2061646"/>
            <a:chExt cx="2291787" cy="409176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0003497-3282-8514-091C-9CE9B0D7A4D4}"/>
                </a:ext>
              </a:extLst>
            </p:cNvPr>
            <p:cNvSpPr/>
            <p:nvPr/>
          </p:nvSpPr>
          <p:spPr>
            <a:xfrm>
              <a:off x="572947" y="2061646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32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6.1 </a:t>
              </a:r>
              <a:r>
                <a:rPr lang="en-US" sz="32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(KH-TC)</a:t>
              </a: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3A28748-01A5-DCF2-6DD2-54AFDE2DA597}"/>
                </a:ext>
              </a:extLst>
            </p:cNvPr>
            <p:cNvSpPr/>
            <p:nvPr/>
          </p:nvSpPr>
          <p:spPr>
            <a:xfrm>
              <a:off x="572947" y="2808323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just">
                <a:spcAft>
                  <a:spcPts val="600"/>
                </a:spcAft>
              </a:pPr>
              <a:endParaRPr lang="en-US" sz="3200" spc="-3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Calibri" panose="020F0502020204030204" pitchFamily="34" charset="0"/>
              </a:endParaRPr>
            </a:p>
            <a:p>
              <a:pPr marL="0" marR="0" algn="just">
                <a:spcAft>
                  <a:spcPts val="600"/>
                </a:spcAft>
              </a:pP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Tỉ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trọng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thu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từ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các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hoạt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động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khoa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b="1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và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công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nghệ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trên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tổng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thu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của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cơ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sở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giáo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dục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đại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có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đào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tạo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tiến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sĩ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(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có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tính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trọng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số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theo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lĩnh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vực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),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tính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trung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bình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trong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3 </a:t>
              </a:r>
              <a:r>
                <a:rPr lang="en-US" sz="24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năm</a:t>
              </a:r>
              <a:r>
                <a:rPr lang="en-US" sz="24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gần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nhất</a:t>
              </a:r>
              <a:r>
                <a:rPr lang="en-US" sz="24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4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thấp</a:t>
              </a:r>
              <a:r>
                <a:rPr lang="en-US" sz="24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4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hơn</a:t>
              </a:r>
              <a:r>
                <a:rPr lang="en-US" sz="24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5%.</a:t>
              </a:r>
            </a:p>
            <a:p>
              <a:pPr marL="0" marR="0" algn="just">
                <a:spcAft>
                  <a:spcPts val="600"/>
                </a:spcAft>
              </a:pPr>
              <a:endParaRPr lang="en-US" sz="2400" spc="-30" dirty="0">
                <a:solidFill>
                  <a:srgbClr val="C00000"/>
                </a:solidFill>
                <a:latin typeface="Bahnschrift Condensed" panose="020B0502040204020203" pitchFamily="34" charset="0"/>
                <a:ea typeface="Calibri" panose="020F0502020204030204" pitchFamily="34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US" sz="2400" spc="-30" dirty="0">
                <a:solidFill>
                  <a:srgbClr val="C00000"/>
                </a:solidFill>
                <a:effectLst/>
                <a:latin typeface="Bahnschrift Condensed" panose="020B0502040204020203" pitchFamily="34" charset="0"/>
                <a:ea typeface="Calibri" panose="020F0502020204030204" pitchFamily="34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SG" sz="2400" dirty="0">
                <a:solidFill>
                  <a:srgbClr val="C00000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US" sz="3200" dirty="0">
                <a:solidFill>
                  <a:srgbClr val="C00000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4B9B5F6-3D02-AF3E-B927-3B44A676E87C}"/>
              </a:ext>
            </a:extLst>
          </p:cNvPr>
          <p:cNvGrpSpPr/>
          <p:nvPr/>
        </p:nvGrpSpPr>
        <p:grpSpPr>
          <a:xfrm>
            <a:off x="6829063" y="1938406"/>
            <a:ext cx="3837008" cy="4377160"/>
            <a:chOff x="572947" y="2123954"/>
            <a:chExt cx="2291787" cy="3889094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B8C87D1-566A-32F0-7B61-55D1F7690FD2}"/>
                </a:ext>
              </a:extLst>
            </p:cNvPr>
            <p:cNvSpPr/>
            <p:nvPr/>
          </p:nvSpPr>
          <p:spPr>
            <a:xfrm>
              <a:off x="572947" y="2123954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8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TIÊU CHÍ 6.2 </a:t>
              </a:r>
              <a:r>
                <a:rPr lang="en-US" sz="28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28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KH&amp;HTQT</a:t>
              </a:r>
              <a:r>
                <a:rPr lang="en-US" sz="28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25108491-FB63-552A-7E94-7B040F03F005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just">
                <a:spcAft>
                  <a:spcPts val="600"/>
                </a:spcAft>
              </a:pP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Số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lượng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công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bố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khoa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và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công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nghệ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tính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bình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quân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trên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một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giảng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viên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toàn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thời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gian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thấp</a:t>
              </a:r>
              <a:r>
                <a:rPr lang="en-US" sz="2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hơn</a:t>
              </a:r>
              <a:r>
                <a:rPr lang="en-US" sz="2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0,3 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bài</a:t>
              </a:r>
              <a:r>
                <a:rPr lang="en-US" sz="2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/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năm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;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riêng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đối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với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cơ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sở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giáo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dục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đại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có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đào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tạo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tiến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sĩ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phải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trường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đào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tạo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ngành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đặc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thù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thấp</a:t>
              </a:r>
              <a:r>
                <a:rPr lang="en-US" sz="2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hơn</a:t>
              </a:r>
              <a:r>
                <a:rPr lang="en-US" sz="2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0,6 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bài</a:t>
              </a:r>
              <a:r>
                <a:rPr lang="en-US" sz="2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/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năm</a:t>
              </a:r>
              <a:r>
                <a:rPr lang="en-US" sz="2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trong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đó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số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bài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có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trong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danh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mục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Web of Science 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hoặc</a:t>
              </a:r>
              <a:r>
                <a:rPr lang="en-US" sz="2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Scopus 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(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có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tính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trọng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số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theo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lĩnh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vực</a:t>
              </a:r>
              <a:r>
                <a:rPr lang="en-US" sz="22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) 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không</a:t>
              </a:r>
              <a:r>
                <a:rPr lang="en-US" sz="2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thấp</a:t>
              </a:r>
              <a:r>
                <a:rPr lang="en-US" sz="2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hơn</a:t>
              </a:r>
              <a:r>
                <a:rPr lang="en-US" sz="2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0,3 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bài</a:t>
              </a:r>
              <a:r>
                <a:rPr lang="en-US" sz="2200" spc="-30" dirty="0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/</a:t>
              </a:r>
              <a:r>
                <a:rPr lang="en-US" sz="2200" spc="-30" dirty="0" err="1">
                  <a:solidFill>
                    <a:srgbClr val="C00000"/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năm</a:t>
              </a:r>
              <a:endParaRPr lang="en-US" sz="2200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45418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3B28B8-41CD-4DB3-9555-816162CD94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47E7E76-BC3C-7268-F653-685D9BD3CF5B}"/>
              </a:ext>
            </a:extLst>
          </p:cNvPr>
          <p:cNvSpPr txBox="1">
            <a:spLocks/>
          </p:cNvSpPr>
          <p:nvPr/>
        </p:nvSpPr>
        <p:spPr>
          <a:xfrm>
            <a:off x="-49095" y="-19456"/>
            <a:ext cx="12241095" cy="822960"/>
          </a:xfrm>
          <a:prstGeom prst="rect">
            <a:avLst/>
          </a:prstGeom>
          <a:solidFill>
            <a:srgbClr val="FFFFCC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121920" tIns="60960" rIns="121920" bIns="6096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2060"/>
                </a:solidFill>
                <a:latin typeface="UTM Swiss Condensed"/>
                <a:ea typeface="+mj-ea"/>
                <a:cs typeface="+mj-cs"/>
              </a:defRPr>
            </a:lvl1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ahnschrift Condensed" panose="020B0502040204020203" pitchFamily="34" charset="0"/>
                <a:ea typeface="+mj-ea"/>
                <a:cs typeface="+mj-cs"/>
              </a:rPr>
              <a:t> 2. </a:t>
            </a:r>
            <a:r>
              <a:rPr lang="en-US" sz="4400" dirty="0" err="1">
                <a:latin typeface="Bahnschrift Condensed" panose="020B0502040204020203" pitchFamily="34" charset="0"/>
              </a:rPr>
              <a:t>CÁC</a:t>
            </a:r>
            <a:r>
              <a:rPr lang="en-US" sz="4400" dirty="0">
                <a:latin typeface="Bahnschrift Condensed" panose="020B0502040204020203" pitchFamily="34" charset="0"/>
              </a:rPr>
              <a:t> TIÊU </a:t>
            </a:r>
            <a:r>
              <a:rPr lang="en-US" sz="4400" dirty="0" err="1">
                <a:latin typeface="Bahnschrift Condensed" panose="020B0502040204020203" pitchFamily="34" charset="0"/>
              </a:rPr>
              <a:t>CHUẨN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CỦA</a:t>
            </a:r>
            <a:r>
              <a:rPr lang="en-US" sz="4400" dirty="0">
                <a:latin typeface="Bahnschrift Condensed" panose="020B0502040204020203" pitchFamily="34" charset="0"/>
              </a:rPr>
              <a:t> THÔNG </a:t>
            </a:r>
            <a:r>
              <a:rPr lang="en-US" sz="4400" dirty="0" err="1">
                <a:latin typeface="Bahnschrift Condensed" panose="020B0502040204020203" pitchFamily="34" charset="0"/>
              </a:rPr>
              <a:t>TƯ</a:t>
            </a:r>
            <a:endParaRPr kumimoji="0" lang="vi-VN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ahnschrift Condensed" panose="020B0502040204020203" pitchFamily="34" charset="0"/>
              <a:ea typeface="+mj-ea"/>
              <a:cs typeface="+mj-cs"/>
            </a:endParaRP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7A6ACB24-030C-3D66-7EFB-CB942453E349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014" y="-21600"/>
            <a:ext cx="822959" cy="822959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3584ACC-C0C5-3B41-6D7B-F18FF274DA36}"/>
              </a:ext>
            </a:extLst>
          </p:cNvPr>
          <p:cNvSpPr txBox="1">
            <a:spLocks/>
          </p:cNvSpPr>
          <p:nvPr/>
        </p:nvSpPr>
        <p:spPr>
          <a:xfrm>
            <a:off x="54592" y="6377295"/>
            <a:ext cx="12192000" cy="5080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FFFF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cáo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nội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dung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thông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tư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01/2024/TT-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BGDĐT</a:t>
            </a:r>
            <a:endParaRPr kumimoji="0" lang="vi-VN" sz="1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Bahnschrift SemiBold Condensed" panose="020B0502040204020203" pitchFamily="34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4030ED7-3B9D-2878-CEF1-779959642B3A}"/>
              </a:ext>
            </a:extLst>
          </p:cNvPr>
          <p:cNvSpPr/>
          <p:nvPr/>
        </p:nvSpPr>
        <p:spPr>
          <a:xfrm>
            <a:off x="2650602" y="981768"/>
            <a:ext cx="6175093" cy="65397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457200" algn="ctr">
              <a:spcAft>
                <a:spcPts val="600"/>
              </a:spcAft>
            </a:pPr>
            <a:r>
              <a:rPr lang="en-US" sz="24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Kết</a:t>
            </a:r>
            <a:r>
              <a:rPr lang="en-US" sz="24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4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quả</a:t>
            </a:r>
            <a:r>
              <a:rPr lang="en-US" sz="24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4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khảo</a:t>
            </a:r>
            <a:r>
              <a:rPr lang="en-US" sz="24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4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sát</a:t>
            </a:r>
            <a:r>
              <a:rPr lang="en-US" sz="24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4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người</a:t>
            </a:r>
            <a:r>
              <a:rPr lang="en-US" sz="24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US" sz="24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học</a:t>
            </a:r>
            <a:r>
              <a:rPr lang="en-US" sz="24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 (</a:t>
            </a:r>
            <a:r>
              <a:rPr lang="en-US" sz="24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ĐH</a:t>
            </a:r>
            <a:r>
              <a:rPr lang="en-US" sz="24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, </a:t>
            </a:r>
            <a:r>
              <a:rPr lang="en-US" sz="2400" b="1" spc="-30" dirty="0" err="1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SĐH</a:t>
            </a:r>
            <a:r>
              <a:rPr lang="en-US" sz="2400" b="1" spc="-30" dirty="0">
                <a:effectLst/>
                <a:latin typeface="Bahnschrift Condensed" panose="020B0502040204020203" pitchFamily="34" charset="0"/>
                <a:ea typeface="Calibri" panose="020F0502020204030204" pitchFamily="34" charset="0"/>
              </a:rPr>
              <a:t>)</a:t>
            </a:r>
            <a:endParaRPr lang="en-US" sz="2400" dirty="0">
              <a:effectLst/>
              <a:latin typeface="Bahnschrift Condensed" panose="020B0502040204020203" pitchFamily="34" charset="0"/>
              <a:ea typeface="Times New Roman" panose="02020603050405020304" pitchFamily="18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8C83C03-5CCD-0E95-05D2-4B2FD22059E0}"/>
              </a:ext>
            </a:extLst>
          </p:cNvPr>
          <p:cNvGrpSpPr/>
          <p:nvPr/>
        </p:nvGrpSpPr>
        <p:grpSpPr>
          <a:xfrm>
            <a:off x="1795958" y="1858526"/>
            <a:ext cx="3943132" cy="4457040"/>
            <a:chOff x="572947" y="2061646"/>
            <a:chExt cx="2292334" cy="399884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EFE6D8A-51C5-9A37-5AC3-4E44346C68BE}"/>
                </a:ext>
              </a:extLst>
            </p:cNvPr>
            <p:cNvSpPr/>
            <p:nvPr/>
          </p:nvSpPr>
          <p:spPr>
            <a:xfrm>
              <a:off x="572947" y="2061646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3200" b="1" dirty="0" err="1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KHẢO</a:t>
              </a:r>
              <a:r>
                <a:rPr lang="en-US" sz="32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US" sz="3200" b="1" dirty="0" err="1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SÁT</a:t>
              </a:r>
              <a:r>
                <a:rPr lang="en-US" sz="32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 NH </a:t>
              </a:r>
              <a:r>
                <a:rPr lang="en-US" sz="32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32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CTCT-HSSV</a:t>
              </a:r>
              <a:r>
                <a:rPr lang="en-US" sz="32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32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AAC65DE1-46C0-2325-6027-FFEC06B630D2}"/>
                </a:ext>
              </a:extLst>
            </p:cNvPr>
            <p:cNvSpPr/>
            <p:nvPr/>
          </p:nvSpPr>
          <p:spPr>
            <a:xfrm>
              <a:off x="573494" y="2715403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just">
                <a:spcAft>
                  <a:spcPts val="600"/>
                </a:spcAft>
              </a:pPr>
              <a:endParaRPr lang="en-US" sz="3200" spc="-30" dirty="0">
                <a:solidFill>
                  <a:schemeClr val="accent5">
                    <a:lumMod val="50000"/>
                  </a:schemeClr>
                </a:solidFill>
                <a:effectLst/>
                <a:latin typeface="Bahnschrift Condensed" panose="020B0502040204020203" pitchFamily="34" charset="0"/>
                <a:ea typeface="Calibri" panose="020F0502020204030204" pitchFamily="34" charset="0"/>
              </a:endParaRPr>
            </a:p>
            <a:p>
              <a:pPr marL="0" marR="0" algn="just">
                <a:spcAft>
                  <a:spcPts val="600"/>
                </a:spcAft>
              </a:pP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- Anh/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Chị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hài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lòng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như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thế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nào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về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chất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lượng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và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hiệu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quả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giảng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dạy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hướng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dẫn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của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giảng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viên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đối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với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tiến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bộ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tập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của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bản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thân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? </a:t>
              </a:r>
            </a:p>
            <a:p>
              <a:pPr marL="0" marR="0" algn="just">
                <a:spcAft>
                  <a:spcPts val="600"/>
                </a:spcAft>
              </a:pP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- Anh/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Chị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hài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lòng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như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thế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nào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về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tổng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thể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quá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trình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đào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tạo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và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trải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nghiệm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tại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trường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đối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với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sự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phát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triển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về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kiến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thức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năng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lực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và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phẩm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chất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của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bản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18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thân</a:t>
              </a:r>
              <a:r>
                <a:rPr lang="en-US" sz="18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?</a:t>
              </a:r>
            </a:p>
            <a:p>
              <a:pPr marL="0" marR="0" algn="just">
                <a:spcAft>
                  <a:spcPts val="600"/>
                </a:spcAft>
              </a:pPr>
              <a:endParaRPr lang="en-US" sz="2400" spc="-30" dirty="0">
                <a:solidFill>
                  <a:srgbClr val="C00000"/>
                </a:solidFill>
                <a:latin typeface="Bahnschrift Condensed" panose="020B0502040204020203" pitchFamily="34" charset="0"/>
                <a:ea typeface="Calibri" panose="020F0502020204030204" pitchFamily="34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US" sz="2400" spc="-30" dirty="0">
                <a:solidFill>
                  <a:srgbClr val="C00000"/>
                </a:solidFill>
                <a:effectLst/>
                <a:latin typeface="Bahnschrift Condensed" panose="020B0502040204020203" pitchFamily="34" charset="0"/>
                <a:ea typeface="Calibri" panose="020F0502020204030204" pitchFamily="34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SG" sz="2400" dirty="0">
                <a:solidFill>
                  <a:srgbClr val="C00000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US" sz="3200" dirty="0">
                <a:solidFill>
                  <a:srgbClr val="C00000"/>
                </a:solidFill>
                <a:effectLst/>
                <a:latin typeface="Bahnschrift Condensed" panose="020B0502040204020203" pitchFamily="34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CDD5C5EC-D448-DCA4-22C8-58B16B1F788E}"/>
              </a:ext>
            </a:extLst>
          </p:cNvPr>
          <p:cNvGrpSpPr/>
          <p:nvPr/>
        </p:nvGrpSpPr>
        <p:grpSpPr>
          <a:xfrm>
            <a:off x="6829063" y="1938406"/>
            <a:ext cx="3837008" cy="4377160"/>
            <a:chOff x="572947" y="2123954"/>
            <a:chExt cx="2291787" cy="3889094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440BE0D8-A8FA-6D74-CBA0-60F8E5B3D9F0}"/>
                </a:ext>
              </a:extLst>
            </p:cNvPr>
            <p:cNvSpPr/>
            <p:nvPr/>
          </p:nvSpPr>
          <p:spPr>
            <a:xfrm>
              <a:off x="572947" y="2123954"/>
              <a:ext cx="2291787" cy="388909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800" b="1" dirty="0" err="1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KHẢO</a:t>
              </a:r>
              <a:r>
                <a:rPr lang="en-US" sz="28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 </a:t>
              </a:r>
              <a:r>
                <a:rPr lang="en-US" sz="2800" b="1" dirty="0" err="1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SÁT</a:t>
              </a:r>
              <a:r>
                <a:rPr lang="en-US" sz="2800" b="1" dirty="0">
                  <a:solidFill>
                    <a:srgbClr val="3333FF"/>
                  </a:solidFill>
                  <a:latin typeface="Bahnschrift Condensed" panose="020B0502040204020203" pitchFamily="34" charset="0"/>
                </a:rPr>
                <a:t> CNH </a:t>
              </a:r>
              <a:r>
                <a:rPr lang="en-US" sz="28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(</a:t>
              </a:r>
              <a:r>
                <a:rPr lang="en-US" sz="2800" b="1" dirty="0" err="1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DV,HTSV&amp;QHDN</a:t>
              </a:r>
              <a:r>
                <a:rPr lang="en-US" sz="2800" b="1" dirty="0">
                  <a:solidFill>
                    <a:srgbClr val="C00000"/>
                  </a:solidFill>
                  <a:latin typeface="Bahnschrift Condensed" panose="020B0502040204020203" pitchFamily="34" charset="0"/>
                </a:rPr>
                <a:t>)</a:t>
              </a: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solidFill>
                  <a:srgbClr val="3333FF"/>
                </a:solidFill>
                <a:latin typeface="Bahnschrift Condensed" panose="020B0502040204020203" pitchFamily="34" charset="0"/>
              </a:endParaRPr>
            </a:p>
            <a:p>
              <a:pPr algn="ctr"/>
              <a:endParaRPr lang="en-US" sz="2800" b="1" dirty="0">
                <a:latin typeface="Bahnschrift Condensed" panose="020B0502040204020203" pitchFamily="34" charset="0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165DF352-21D4-5598-7DD7-F88EC43DA4B4}"/>
                </a:ext>
              </a:extLst>
            </p:cNvPr>
            <p:cNvSpPr/>
            <p:nvPr/>
          </p:nvSpPr>
          <p:spPr>
            <a:xfrm>
              <a:off x="572947" y="2667965"/>
              <a:ext cx="2291787" cy="3345083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algn="just">
                <a:spcAft>
                  <a:spcPts val="600"/>
                </a:spcAft>
              </a:pP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Trong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thời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gian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12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tháng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sau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khi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tốt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nghiệp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Anh/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Chị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đã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có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việc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làm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,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tự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tạo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việc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làm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(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hoặc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đi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học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tiếp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)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phù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hợp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với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trình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độ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đào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tạo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 hay </a:t>
              </a:r>
              <a:r>
                <a:rPr lang="en-US" sz="2000" spc="-30" dirty="0" err="1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chưa</a:t>
              </a:r>
              <a:r>
                <a:rPr lang="en-US" sz="2000" spc="-30" dirty="0">
                  <a:solidFill>
                    <a:schemeClr val="accent5">
                      <a:lumMod val="50000"/>
                    </a:schemeClr>
                  </a:solidFill>
                  <a:effectLst/>
                  <a:latin typeface="Bahnschrift Condensed" panose="020B0502040204020203" pitchFamily="34" charset="0"/>
                  <a:ea typeface="Calibri" panose="020F0502020204030204" pitchFamily="34" charset="0"/>
                </a:rPr>
                <a:t>?</a:t>
              </a:r>
            </a:p>
            <a:p>
              <a:pPr marL="0" marR="0" algn="just">
                <a:spcAft>
                  <a:spcPts val="600"/>
                </a:spcAft>
              </a:pPr>
              <a:endParaRPr lang="en-US" spc="-30" dirty="0">
                <a:solidFill>
                  <a:srgbClr val="C00000"/>
                </a:solidFill>
                <a:latin typeface="Times New Roman" panose="02020603050405020304" pitchFamily="18" charset="0"/>
                <a:ea typeface="Calibri" panose="020F0502020204030204" pitchFamily="34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US" sz="2200" spc="-30" dirty="0">
                <a:solidFill>
                  <a:srgbClr val="C00000"/>
                </a:solidFill>
                <a:latin typeface="Times New Roman" panose="02020603050405020304" pitchFamily="18" charset="0"/>
                <a:ea typeface="Calibri" panose="020F0502020204030204" pitchFamily="34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US" sz="2200" spc="-30" dirty="0">
                <a:solidFill>
                  <a:srgbClr val="C00000"/>
                </a:solidFill>
                <a:latin typeface="Times New Roman" panose="02020603050405020304" pitchFamily="18" charset="0"/>
                <a:ea typeface="Calibri" panose="020F0502020204030204" pitchFamily="34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US" sz="2200" spc="-30" dirty="0">
                <a:solidFill>
                  <a:srgbClr val="C00000"/>
                </a:solidFill>
                <a:latin typeface="Times New Roman" panose="02020603050405020304" pitchFamily="18" charset="0"/>
                <a:ea typeface="Calibri" panose="020F0502020204030204" pitchFamily="34" charset="0"/>
              </a:endParaRPr>
            </a:p>
            <a:p>
              <a:pPr marL="0" marR="0" algn="just">
                <a:spcAft>
                  <a:spcPts val="600"/>
                </a:spcAft>
              </a:pPr>
              <a:endParaRPr lang="en-US" sz="2200" dirty="0">
                <a:solidFill>
                  <a:srgbClr val="C00000"/>
                </a:solidFill>
                <a:latin typeface="Bahnschrift Condensed" panose="020B0502040204020203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788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70B7C8-FB10-14F9-7462-DB352BF296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B3C2052-080D-A5E7-46A7-8AB4C53E41CD}"/>
              </a:ext>
            </a:extLst>
          </p:cNvPr>
          <p:cNvSpPr txBox="1">
            <a:spLocks/>
          </p:cNvSpPr>
          <p:nvPr/>
        </p:nvSpPr>
        <p:spPr>
          <a:xfrm>
            <a:off x="-49095" y="-19456"/>
            <a:ext cx="12241095" cy="822960"/>
          </a:xfrm>
          <a:prstGeom prst="rect">
            <a:avLst/>
          </a:prstGeom>
          <a:solidFill>
            <a:srgbClr val="FFFFCC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121920" tIns="60960" rIns="121920" bIns="6096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2060"/>
                </a:solidFill>
                <a:latin typeface="UTM Swiss Condensed"/>
                <a:ea typeface="+mj-ea"/>
                <a:cs typeface="+mj-cs"/>
              </a:defRPr>
            </a:lvl1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ahnschrift Condensed" panose="020B0502040204020203" pitchFamily="34" charset="0"/>
                <a:ea typeface="+mj-ea"/>
                <a:cs typeface="+mj-cs"/>
              </a:rPr>
              <a:t> </a:t>
            </a:r>
            <a:r>
              <a:rPr lang="en-US" sz="4400" dirty="0">
                <a:latin typeface="Bahnschrift Condensed" panose="020B0502040204020203" pitchFamily="34" charset="0"/>
              </a:rPr>
              <a:t>3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ahnschrift Condensed" panose="020B0502040204020203" pitchFamily="34" charset="0"/>
                <a:ea typeface="+mj-ea"/>
                <a:cs typeface="+mj-cs"/>
              </a:rPr>
              <a:t>. </a:t>
            </a:r>
            <a:r>
              <a:rPr lang="en-US" sz="4400" dirty="0" err="1">
                <a:latin typeface="Bahnschrift Condensed" panose="020B0502040204020203" pitchFamily="34" charset="0"/>
              </a:rPr>
              <a:t>CÁC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CHỈ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SỐ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ĐÁNH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GIÁ</a:t>
            </a:r>
            <a:endParaRPr kumimoji="0" lang="vi-VN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ahnschrift Condensed" panose="020B0502040204020203" pitchFamily="34" charset="0"/>
              <a:ea typeface="+mj-ea"/>
              <a:cs typeface="+mj-cs"/>
            </a:endParaRP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118CF8ED-A74E-4A85-EF03-FE51F361E5DE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014" y="-21600"/>
            <a:ext cx="822959" cy="822959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42DAE9F-371C-F533-7669-04513D562D29}"/>
              </a:ext>
            </a:extLst>
          </p:cNvPr>
          <p:cNvSpPr txBox="1">
            <a:spLocks/>
          </p:cNvSpPr>
          <p:nvPr/>
        </p:nvSpPr>
        <p:spPr>
          <a:xfrm>
            <a:off x="54592" y="6377295"/>
            <a:ext cx="12192000" cy="5080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FFFF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cáo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nội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dung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thông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tư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01/2024/TT-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BGDĐT</a:t>
            </a:r>
            <a:endParaRPr kumimoji="0" lang="vi-VN" sz="1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Bahnschrift SemiBold Condensed" panose="020B0502040204020203" pitchFamily="34" charset="0"/>
              <a:ea typeface="+mj-ea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564EC45-C4B3-DF0D-6B25-AEA0C3D07A7B}"/>
              </a:ext>
            </a:extLst>
          </p:cNvPr>
          <p:cNvGraphicFramePr>
            <a:graphicFrameLocks noGrp="1"/>
          </p:cNvGraphicFramePr>
          <p:nvPr/>
        </p:nvGraphicFramePr>
        <p:xfrm>
          <a:off x="54592" y="844952"/>
          <a:ext cx="12082815" cy="555020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34698">
                  <a:extLst>
                    <a:ext uri="{9D8B030D-6E8A-4147-A177-3AD203B41FA5}">
                      <a16:colId xmlns:a16="http://schemas.microsoft.com/office/drawing/2014/main" val="2855230974"/>
                    </a:ext>
                  </a:extLst>
                </a:gridCol>
                <a:gridCol w="1094886">
                  <a:extLst>
                    <a:ext uri="{9D8B030D-6E8A-4147-A177-3AD203B41FA5}">
                      <a16:colId xmlns:a16="http://schemas.microsoft.com/office/drawing/2014/main" val="2025505328"/>
                    </a:ext>
                  </a:extLst>
                </a:gridCol>
                <a:gridCol w="7522529">
                  <a:extLst>
                    <a:ext uri="{9D8B030D-6E8A-4147-A177-3AD203B41FA5}">
                      <a16:colId xmlns:a16="http://schemas.microsoft.com/office/drawing/2014/main" val="1248165760"/>
                    </a:ext>
                  </a:extLst>
                </a:gridCol>
                <a:gridCol w="2630702">
                  <a:extLst>
                    <a:ext uri="{9D8B030D-6E8A-4147-A177-3AD203B41FA5}">
                      <a16:colId xmlns:a16="http://schemas.microsoft.com/office/drawing/2014/main" val="122789878"/>
                    </a:ext>
                  </a:extLst>
                </a:gridCol>
              </a:tblGrid>
              <a:tr h="247424"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Tiêu chuẩn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Tiêu chí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Chỉ số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Yêu cầu (*)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456300286"/>
                  </a:ext>
                </a:extLst>
              </a:tr>
              <a:tr h="247424">
                <a:tc rowSpan="4">
                  <a:txBody>
                    <a:bodyPr/>
                    <a:lstStyle/>
                    <a:p>
                      <a:pPr marL="0" marR="0" algn="ctr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1.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Tổ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chức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và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quản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trị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1.1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Số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tháng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khuyết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lãnh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đạo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chủ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chốt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≤ 06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01659720"/>
                  </a:ext>
                </a:extLst>
              </a:tr>
              <a:tr h="25751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1.2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Mức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độ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hoàn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thiện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văn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bản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theo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Luật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GDĐH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100%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65630333"/>
                  </a:ext>
                </a:extLst>
              </a:tr>
              <a:tr h="29774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1.3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Tỷ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lệ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các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chỉ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số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hoạt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động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chính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được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cải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thiện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50%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562854816"/>
                  </a:ext>
                </a:extLst>
              </a:tr>
              <a:tr h="26555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1.4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Mức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độ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cập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nhật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dữ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liệu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quản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lý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trên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HEMIS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100%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942100759"/>
                  </a:ext>
                </a:extLst>
              </a:tr>
              <a:tr h="247424">
                <a:tc rowSpan="6">
                  <a:txBody>
                    <a:bodyPr/>
                    <a:lstStyle/>
                    <a:p>
                      <a:pPr marL="0" marR="0" algn="ctr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2.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Giảng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viên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2.1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Tỷ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lệ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người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học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trên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giảng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viên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≤ 40:1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82531640"/>
                  </a:ext>
                </a:extLst>
              </a:tr>
              <a:tr h="24742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2.2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Tỷ lệ giảng viên cơ hữu trong độ tuổi lao động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70%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166689820"/>
                  </a:ext>
                </a:extLst>
              </a:tr>
              <a:tr h="24742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2.3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Tỷ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lệ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giảng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viên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có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trình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độ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tiến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sĩ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20% (30%)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663746712"/>
                  </a:ext>
                </a:extLst>
              </a:tr>
              <a:tr h="49088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-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Đối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với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cơ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sở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GDĐH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có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đào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tạo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tiến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sĩ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không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phải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trường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đào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tạo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ngành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đặc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thù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≥ 40% (50%)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791617685"/>
                  </a:ext>
                </a:extLst>
              </a:tr>
              <a:tr h="37822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-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Đối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với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trường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đào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tạo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ngành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đặc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thù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không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đào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tạo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tiến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sĩ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5% (10%)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45653919"/>
                  </a:ext>
                </a:extLst>
              </a:tr>
              <a:tr h="35407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- Đối với trường đào tạo ngành đặc thù có đào tạo tiến sĩ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10% (15%)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773285738"/>
                  </a:ext>
                </a:extLst>
              </a:tr>
              <a:tr h="247424">
                <a:tc rowSpan="5">
                  <a:txBody>
                    <a:bodyPr/>
                    <a:lstStyle/>
                    <a:p>
                      <a:pPr marL="0" marR="0" algn="ctr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3.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Cơ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sở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vật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chất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3.1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Diện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tích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đất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trên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người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học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(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m</a:t>
                      </a:r>
                      <a:r>
                        <a:rPr lang="en-SG" sz="1600" baseline="30000" dirty="0" err="1">
                          <a:effectLst/>
                          <a:latin typeface="Bahnschrift Condensed" panose="020B0502040204020203" pitchFamily="34" charset="0"/>
                        </a:rPr>
                        <a:t>2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)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(≥ 25)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897312614"/>
                  </a:ext>
                </a:extLst>
              </a:tr>
              <a:tr h="24742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3.2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1. Diện tích sàn trên người học (m</a:t>
                      </a:r>
                      <a:r>
                        <a:rPr lang="en-SG" sz="1600" baseline="30000">
                          <a:effectLst/>
                          <a:latin typeface="Bahnschrift Condensed" panose="020B0502040204020203" pitchFamily="34" charset="0"/>
                        </a:rPr>
                        <a:t>2</a:t>
                      </a:r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)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2,8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723500987"/>
                  </a:ext>
                </a:extLst>
              </a:tr>
              <a:tr h="289699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2.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Tỷ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lệ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giảng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viên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có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chỗ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làm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việc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riêng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biệt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70%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468586716"/>
                  </a:ext>
                </a:extLst>
              </a:tr>
              <a:tr h="494849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3.3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1.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Số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đầu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sách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trên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ngành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đào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tạo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274320" marR="0" lvl="1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2.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Số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bán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sách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trên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người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học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40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05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129514270"/>
                  </a:ext>
                </a:extLst>
              </a:tr>
              <a:tr h="74227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3.4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 lvl="1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1.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Tỷ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lệ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học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phần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sẵn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sàng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giảng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dạy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trực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tuyến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274320" marR="0" lvl="1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2.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Tốc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độ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Internet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trên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một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nghìn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người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học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(Mbps)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10%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trung bình tốc độ mạng băng rộng cố định của Việt Nam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402305860"/>
                  </a:ext>
                </a:extLst>
              </a:tr>
              <a:tr h="247424">
                <a:tc gridSpan="4">
                  <a:txBody>
                    <a:bodyPr/>
                    <a:lstStyle/>
                    <a:p>
                      <a:pPr marL="0" marR="0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(*):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Giá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trị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trong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dấu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ngoặc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là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yêu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cầu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từ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năm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2030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663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6067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52DA28-7DE9-F306-AE7A-E3559FC860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3C0D912-A768-6024-629B-DCBA6485E5C9}"/>
              </a:ext>
            </a:extLst>
          </p:cNvPr>
          <p:cNvSpPr txBox="1">
            <a:spLocks/>
          </p:cNvSpPr>
          <p:nvPr/>
        </p:nvSpPr>
        <p:spPr>
          <a:xfrm>
            <a:off x="-49095" y="-19456"/>
            <a:ext cx="12241095" cy="822960"/>
          </a:xfrm>
          <a:prstGeom prst="rect">
            <a:avLst/>
          </a:prstGeom>
          <a:solidFill>
            <a:srgbClr val="FFFFCC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121920" tIns="60960" rIns="121920" bIns="6096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2800" b="1" kern="1200">
                <a:solidFill>
                  <a:srgbClr val="002060"/>
                </a:solidFill>
                <a:latin typeface="UTM Swiss Condensed"/>
                <a:ea typeface="+mj-ea"/>
                <a:cs typeface="+mj-cs"/>
              </a:defRPr>
            </a:lvl1pPr>
          </a:lstStyle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ahnschrift Condensed" panose="020B0502040204020203" pitchFamily="34" charset="0"/>
                <a:ea typeface="+mj-ea"/>
                <a:cs typeface="+mj-cs"/>
              </a:rPr>
              <a:t> </a:t>
            </a:r>
            <a:r>
              <a:rPr lang="en-US" sz="4400" dirty="0">
                <a:latin typeface="Bahnschrift Condensed" panose="020B0502040204020203" pitchFamily="34" charset="0"/>
              </a:rPr>
              <a:t>3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Bahnschrift Condensed" panose="020B0502040204020203" pitchFamily="34" charset="0"/>
                <a:ea typeface="+mj-ea"/>
                <a:cs typeface="+mj-cs"/>
              </a:rPr>
              <a:t>. </a:t>
            </a:r>
            <a:r>
              <a:rPr lang="en-US" sz="4400" dirty="0" err="1">
                <a:latin typeface="Bahnschrift Condensed" panose="020B0502040204020203" pitchFamily="34" charset="0"/>
              </a:rPr>
              <a:t>CÁC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CHỈ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SỐ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ĐÁNH</a:t>
            </a:r>
            <a:r>
              <a:rPr lang="en-US" sz="4400" dirty="0">
                <a:latin typeface="Bahnschrift Condensed" panose="020B0502040204020203" pitchFamily="34" charset="0"/>
              </a:rPr>
              <a:t> </a:t>
            </a:r>
            <a:r>
              <a:rPr lang="en-US" sz="4400" dirty="0" err="1">
                <a:latin typeface="Bahnschrift Condensed" panose="020B0502040204020203" pitchFamily="34" charset="0"/>
              </a:rPr>
              <a:t>GIÁ</a:t>
            </a:r>
            <a:endParaRPr kumimoji="0" lang="vi-VN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ahnschrift Condensed" panose="020B0502040204020203" pitchFamily="34" charset="0"/>
              <a:ea typeface="+mj-ea"/>
              <a:cs typeface="+mj-cs"/>
            </a:endParaRP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8A225EF1-853F-B7BC-B552-42D72D94111D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014" y="-21600"/>
            <a:ext cx="822959" cy="822959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D180B8A-B49F-5ADD-75C2-A181F0F6A23D}"/>
              </a:ext>
            </a:extLst>
          </p:cNvPr>
          <p:cNvSpPr txBox="1">
            <a:spLocks/>
          </p:cNvSpPr>
          <p:nvPr/>
        </p:nvSpPr>
        <p:spPr>
          <a:xfrm>
            <a:off x="54592" y="6377295"/>
            <a:ext cx="12192000" cy="5080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FFFF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cáo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nội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dung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thông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tư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 01/2024/TT-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Bahnschrift SemiBold Condensed" panose="020B0502040204020203" pitchFamily="34" charset="0"/>
                <a:ea typeface="+mj-ea"/>
                <a:cs typeface="Times New Roman" panose="02020603050405020304" pitchFamily="18" charset="0"/>
              </a:rPr>
              <a:t>BGDĐT</a:t>
            </a:r>
            <a:endParaRPr kumimoji="0" lang="vi-VN" sz="1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Bahnschrift SemiBold Condensed" panose="020B0502040204020203" pitchFamily="34" charset="0"/>
              <a:ea typeface="+mj-ea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ADA1C47-2E43-CC72-8FBB-379E7BC02C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404966"/>
              </p:ext>
            </p:extLst>
          </p:nvPr>
        </p:nvGraphicFramePr>
        <p:xfrm>
          <a:off x="54592" y="850739"/>
          <a:ext cx="12082815" cy="54733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13278">
                  <a:extLst>
                    <a:ext uri="{9D8B030D-6E8A-4147-A177-3AD203B41FA5}">
                      <a16:colId xmlns:a16="http://schemas.microsoft.com/office/drawing/2014/main" val="2855230974"/>
                    </a:ext>
                  </a:extLst>
                </a:gridCol>
                <a:gridCol w="1087236">
                  <a:extLst>
                    <a:ext uri="{9D8B030D-6E8A-4147-A177-3AD203B41FA5}">
                      <a16:colId xmlns:a16="http://schemas.microsoft.com/office/drawing/2014/main" val="2025505328"/>
                    </a:ext>
                  </a:extLst>
                </a:gridCol>
                <a:gridCol w="7469977">
                  <a:extLst>
                    <a:ext uri="{9D8B030D-6E8A-4147-A177-3AD203B41FA5}">
                      <a16:colId xmlns:a16="http://schemas.microsoft.com/office/drawing/2014/main" val="1248165760"/>
                    </a:ext>
                  </a:extLst>
                </a:gridCol>
                <a:gridCol w="2612324">
                  <a:extLst>
                    <a:ext uri="{9D8B030D-6E8A-4147-A177-3AD203B41FA5}">
                      <a16:colId xmlns:a16="http://schemas.microsoft.com/office/drawing/2014/main" val="122789878"/>
                    </a:ext>
                  </a:extLst>
                </a:gridCol>
              </a:tblGrid>
              <a:tr h="240638"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Tiêu chuẩn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Tiêu chí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Chỉ số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Yêu cầu (*)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456300286"/>
                  </a:ext>
                </a:extLst>
              </a:tr>
              <a:tr h="240638">
                <a:tc rowSpan="2">
                  <a:txBody>
                    <a:bodyPr/>
                    <a:lstStyle/>
                    <a:p>
                      <a:pPr marL="0" marR="0" algn="ctr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4.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Tài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chính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4.1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/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Biên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độ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hoạt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động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trung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bình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3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năm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≥ 0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và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≤ 30%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367675235"/>
                  </a:ext>
                </a:extLst>
              </a:tr>
              <a:tr h="2406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4.2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/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Chỉ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số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tăng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trưởng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bền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vững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0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366954448"/>
                  </a:ext>
                </a:extLst>
              </a:tr>
              <a:tr h="481275">
                <a:tc rowSpan="5">
                  <a:txBody>
                    <a:bodyPr/>
                    <a:lstStyle/>
                    <a:p>
                      <a:pPr marL="0" marR="0" algn="ctr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5.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Tuyển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sinh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và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đào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tạo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5.1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1. Tỷ lệ nhập học trung bình 3 năm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274320" marR="0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2. Tỉ số tăng giảm quy mô đào tạo 3 năm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50%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&gt; -30%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05742828"/>
                  </a:ext>
                </a:extLst>
              </a:tr>
              <a:tr h="48127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5.2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1.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Tỷ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lệ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thôi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học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274320" marR="0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2.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Tỷ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lệ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thôi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học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năm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đầu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≤10%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≤ 15%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793271261"/>
                  </a:ext>
                </a:extLst>
              </a:tr>
              <a:tr h="48127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5.3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1.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Tỷ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lệ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tốt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nghiệp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274320" marR="0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2.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Tỷ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lệ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tốt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nghiệp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đúng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hạn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60%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40%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612926100"/>
                  </a:ext>
                </a:extLst>
              </a:tr>
              <a:tr h="514899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5.4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1.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Tỷ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lệ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người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học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hài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lòng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với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giảng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viên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274320" marR="0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2.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Tỷ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lệ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người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tốt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nghiệp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hài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lòng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tổng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thể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70%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70%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041105295"/>
                  </a:ext>
                </a:extLst>
              </a:tr>
              <a:tr h="2406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5.5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/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Tỷ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lệ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người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tốt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nghiệp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có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việc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làm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70%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21504560"/>
                  </a:ext>
                </a:extLst>
              </a:tr>
              <a:tr h="745452">
                <a:tc rowSpan="3">
                  <a:txBody>
                    <a:bodyPr/>
                    <a:lstStyle/>
                    <a:p>
                      <a:pPr marL="0" marR="0" algn="ctr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6.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Nghiên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cứu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và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đổi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mới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sáng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tạo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6.1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/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Tỉ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trọng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thu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khoa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học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-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công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nghệ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274320" marR="0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(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chỉ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áp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dụng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đối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với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cơ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sở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GDĐH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có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đào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tạo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tiến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sĩ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không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phải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trường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đào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tạo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ngành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đặc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thù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)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5%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748284325"/>
                  </a:ext>
                </a:extLst>
              </a:tr>
              <a:tr h="72191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6.2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274320" marR="0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1.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Số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công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bố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trên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giảng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viên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274320" marR="0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-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Đối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với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cơ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sở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GDĐH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có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đào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tạo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tiến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sĩ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không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phải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trường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đào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tạo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ngành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đặc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thù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0,3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0,6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</a:endParaRPr>
                    </a:p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 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3111793"/>
                  </a:ext>
                </a:extLst>
              </a:tr>
              <a:tr h="79924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74320" marR="0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2.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Số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công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bố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WoS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, Scopus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trên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giảng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viên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(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chỉ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áp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dụng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đối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với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cơ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sở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GDĐH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có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đào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tạo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tiến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sĩ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không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phải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trường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đào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tạo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ngành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đặc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thù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)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SG" sz="1600">
                          <a:effectLst/>
                          <a:latin typeface="Bahnschrift Condensed" panose="020B0502040204020203" pitchFamily="34" charset="0"/>
                        </a:rPr>
                        <a:t>≥ 0,3</a:t>
                      </a:r>
                      <a:endParaRPr lang="en-US" sz="160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155763545"/>
                  </a:ext>
                </a:extLst>
              </a:tr>
              <a:tr h="240638">
                <a:tc gridSpan="4">
                  <a:txBody>
                    <a:bodyPr/>
                    <a:lstStyle/>
                    <a:p>
                      <a:pPr marL="0" marR="0"/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(*):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Giá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trị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trong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dấu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ngoặc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là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yêu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cầu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từ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</a:t>
                      </a:r>
                      <a:r>
                        <a:rPr lang="en-SG" sz="1600" dirty="0" err="1">
                          <a:effectLst/>
                          <a:latin typeface="Bahnschrift Condensed" panose="020B0502040204020203" pitchFamily="34" charset="0"/>
                        </a:rPr>
                        <a:t>năm</a:t>
                      </a:r>
                      <a:r>
                        <a:rPr lang="en-SG" sz="1600" dirty="0">
                          <a:effectLst/>
                          <a:latin typeface="Bahnschrift Condensed" panose="020B0502040204020203" pitchFamily="34" charset="0"/>
                        </a:rPr>
                        <a:t> 2030</a:t>
                      </a:r>
                      <a:endParaRPr lang="en-US" sz="1600" dirty="0">
                        <a:effectLst/>
                        <a:latin typeface="Bahnschrift Condensed" panose="020B0502040204020203" pitchFamily="34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663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41356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12800" y="1898017"/>
            <a:ext cx="10305360" cy="838911"/>
          </a:xfrm>
        </p:spPr>
        <p:txBody>
          <a:bodyPr>
            <a:noAutofit/>
          </a:bodyPr>
          <a:lstStyle/>
          <a:p>
            <a:pPr algn="ctr"/>
            <a:r>
              <a:rPr lang="en-US" sz="8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you!</a:t>
            </a:r>
            <a:endParaRPr lang="vi-VN" sz="80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B4C6F30-CF98-9A88-3A49-376AD3F27E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4511" y="2955"/>
            <a:ext cx="12357397" cy="6855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789997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UUID" val="{3A8FF04C-EE13-4DF7-8205-7738E19587A2}"/>
  <p:tag name="ISPRING_RESOURCE_FOLDER" val="D:\Cyber School\Đề án chuyển đổi số\Đề án CĐS_Seminar 1_10.2021\"/>
  <p:tag name="ISPRING_PRESENTATION_PATH" val="D:\Cyber School\Đề án chuyển đổi số\Đề án CĐS_Seminar 1_10.2021.pptx"/>
  <p:tag name="ISPRING_PROJECT_VERSION" val="9.3"/>
  <p:tag name="ISPRING_PROJECT_FOLDER_UPDATED" val="1"/>
  <p:tag name="ISPRING_SCREEN_RECS_UPDATED" val="D:\Cyber School\Đề án chuyển đổi số\Đề án CĐS_Seminar 1_10.2021\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2700">
          <a:solidFill>
            <a:schemeClr val="bg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9_主题1">
  <a:themeElements>
    <a:clrScheme name="default 5">
      <a:dk1>
        <a:srgbClr val="000000"/>
      </a:dk1>
      <a:lt1>
        <a:srgbClr val="FFFFFF"/>
      </a:lt1>
      <a:dk2>
        <a:srgbClr val="990000"/>
      </a:dk2>
      <a:lt2>
        <a:srgbClr val="B2B2B2"/>
      </a:lt2>
      <a:accent1>
        <a:srgbClr val="FFCC66"/>
      </a:accent1>
      <a:accent2>
        <a:srgbClr val="FFCC99"/>
      </a:accent2>
      <a:accent3>
        <a:srgbClr val="FFFFFF"/>
      </a:accent3>
      <a:accent4>
        <a:srgbClr val="000000"/>
      </a:accent4>
      <a:accent5>
        <a:srgbClr val="FFE2B8"/>
      </a:accent5>
      <a:accent6>
        <a:srgbClr val="E7B98A"/>
      </a:accent6>
      <a:hlink>
        <a:srgbClr val="FF9900"/>
      </a:hlink>
      <a:folHlink>
        <a:srgbClr val="990000"/>
      </a:folHlink>
    </a:clrScheme>
    <a:fontScheme name="default">
      <a:majorFont>
        <a:latin typeface="FrutigerNext LT Medium"/>
        <a:ea typeface="华文细黑"/>
        <a:cs typeface="宋体"/>
      </a:majorFont>
      <a:minorFont>
        <a:latin typeface="FrutigerNext LT Medium"/>
        <a:ea typeface="华文细黑"/>
        <a:cs typeface="宋体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CC9900"/>
          </a:buClr>
          <a:buSzTx/>
          <a:buFont typeface="Wingdings" pitchFamily="2" charset="2"/>
          <a:buChar char="n"/>
          <a:tabLst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宋体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CC9900"/>
          </a:buClr>
          <a:buSzTx/>
          <a:buFont typeface="Wingdings" pitchFamily="2" charset="2"/>
          <a:buChar char="n"/>
          <a:tabLst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宋体" charset="-122"/>
          </a:defRPr>
        </a:defPPr>
      </a:lstStyle>
    </a:lnDef>
  </a:objectDefaults>
  <a:extraClrSchemeLst>
    <a:extraClrScheme>
      <a:clrScheme name="default 1">
        <a:dk1>
          <a:srgbClr val="000000"/>
        </a:dk1>
        <a:lt1>
          <a:srgbClr val="FFFFFF"/>
        </a:lt1>
        <a:dk2>
          <a:srgbClr val="990000"/>
        </a:dk2>
        <a:lt2>
          <a:srgbClr val="808080"/>
        </a:lt2>
        <a:accent1>
          <a:srgbClr val="99CCFF"/>
        </a:accent1>
        <a:accent2>
          <a:srgbClr val="669900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5C8A00"/>
        </a:accent6>
        <a:hlink>
          <a:srgbClr val="FF9900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2">
        <a:dk1>
          <a:srgbClr val="000000"/>
        </a:dk1>
        <a:lt1>
          <a:srgbClr val="FFFFFF"/>
        </a:lt1>
        <a:dk2>
          <a:srgbClr val="990000"/>
        </a:dk2>
        <a:lt2>
          <a:srgbClr val="B2B2B2"/>
        </a:lt2>
        <a:accent1>
          <a:srgbClr val="FFCC99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7B95C"/>
        </a:accent6>
        <a:hlink>
          <a:srgbClr val="FF99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3">
        <a:dk1>
          <a:srgbClr val="000000"/>
        </a:dk1>
        <a:lt1>
          <a:srgbClr val="FFFFFF"/>
        </a:lt1>
        <a:dk2>
          <a:srgbClr val="990000"/>
        </a:dk2>
        <a:lt2>
          <a:srgbClr val="B2B2B2"/>
        </a:lt2>
        <a:accent1>
          <a:srgbClr val="CCCCFF"/>
        </a:accent1>
        <a:accent2>
          <a:srgbClr val="99CCFF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B9E7"/>
        </a:accent6>
        <a:hlink>
          <a:srgbClr val="99CCCC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4">
        <a:dk1>
          <a:srgbClr val="000000"/>
        </a:dk1>
        <a:lt1>
          <a:srgbClr val="FFFFFF"/>
        </a:lt1>
        <a:dk2>
          <a:srgbClr val="990000"/>
        </a:dk2>
        <a:lt2>
          <a:srgbClr val="B2B2B2"/>
        </a:lt2>
        <a:accent1>
          <a:srgbClr val="CCFF99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FFCA"/>
        </a:accent5>
        <a:accent6>
          <a:srgbClr val="8AB9B9"/>
        </a:accent6>
        <a:hlink>
          <a:srgbClr val="0099CC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5">
        <a:dk1>
          <a:srgbClr val="000000"/>
        </a:dk1>
        <a:lt1>
          <a:srgbClr val="FFFFFF"/>
        </a:lt1>
        <a:dk2>
          <a:srgbClr val="990000"/>
        </a:dk2>
        <a:lt2>
          <a:srgbClr val="B2B2B2"/>
        </a:lt2>
        <a:accent1>
          <a:srgbClr val="FFCC66"/>
        </a:accent1>
        <a:accent2>
          <a:srgbClr val="FFCC99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E7B98A"/>
        </a:accent6>
        <a:hlink>
          <a:srgbClr val="FF9900"/>
        </a:hlink>
        <a:folHlink>
          <a:srgbClr val="99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6">
        <a:dk1>
          <a:srgbClr val="000000"/>
        </a:dk1>
        <a:lt1>
          <a:srgbClr val="FFFFFF"/>
        </a:lt1>
        <a:dk2>
          <a:srgbClr val="990000"/>
        </a:dk2>
        <a:lt2>
          <a:srgbClr val="B2B2B2"/>
        </a:lt2>
        <a:accent1>
          <a:srgbClr val="CCCCFF"/>
        </a:accent1>
        <a:accent2>
          <a:srgbClr val="99CCFF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B9E7"/>
        </a:accent6>
        <a:hlink>
          <a:srgbClr val="006699"/>
        </a:hlink>
        <a:folHlink>
          <a:srgbClr val="99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7">
        <a:dk1>
          <a:srgbClr val="000000"/>
        </a:dk1>
        <a:lt1>
          <a:srgbClr val="FFFFFF"/>
        </a:lt1>
        <a:dk2>
          <a:srgbClr val="990000"/>
        </a:dk2>
        <a:lt2>
          <a:srgbClr val="B2B2B2"/>
        </a:lt2>
        <a:accent1>
          <a:srgbClr val="99CCCC"/>
        </a:accent1>
        <a:accent2>
          <a:srgbClr val="CCFF99"/>
        </a:accent2>
        <a:accent3>
          <a:srgbClr val="FFFFFF"/>
        </a:accent3>
        <a:accent4>
          <a:srgbClr val="000000"/>
        </a:accent4>
        <a:accent5>
          <a:srgbClr val="CAE2E2"/>
        </a:accent5>
        <a:accent6>
          <a:srgbClr val="B9E78A"/>
        </a:accent6>
        <a:hlink>
          <a:srgbClr val="009999"/>
        </a:hlink>
        <a:folHlink>
          <a:srgbClr val="99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8">
        <a:dk1>
          <a:srgbClr val="000000"/>
        </a:dk1>
        <a:lt1>
          <a:srgbClr val="FFFFFF"/>
        </a:lt1>
        <a:dk2>
          <a:srgbClr val="990000"/>
        </a:dk2>
        <a:lt2>
          <a:srgbClr val="B2B2B2"/>
        </a:lt2>
        <a:accent1>
          <a:srgbClr val="99CCCC"/>
        </a:accent1>
        <a:accent2>
          <a:srgbClr val="CCFF99"/>
        </a:accent2>
        <a:accent3>
          <a:srgbClr val="FFFFFF"/>
        </a:accent3>
        <a:accent4>
          <a:srgbClr val="000000"/>
        </a:accent4>
        <a:accent5>
          <a:srgbClr val="CAE2E2"/>
        </a:accent5>
        <a:accent6>
          <a:srgbClr val="B9E78A"/>
        </a:accent6>
        <a:hlink>
          <a:srgbClr val="009999"/>
        </a:hlink>
        <a:folHlink>
          <a:srgbClr val="00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9">
        <a:dk1>
          <a:srgbClr val="000000"/>
        </a:dk1>
        <a:lt1>
          <a:srgbClr val="FFFFFF"/>
        </a:lt1>
        <a:dk2>
          <a:srgbClr val="990000"/>
        </a:dk2>
        <a:lt2>
          <a:srgbClr val="B2B2B2"/>
        </a:lt2>
        <a:accent1>
          <a:srgbClr val="CCCCFF"/>
        </a:accent1>
        <a:accent2>
          <a:srgbClr val="99CCFF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B9E7"/>
        </a:accent6>
        <a:hlink>
          <a:srgbClr val="006699"/>
        </a:hlink>
        <a:folHlink>
          <a:srgbClr val="00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10">
        <a:dk1>
          <a:srgbClr val="000000"/>
        </a:dk1>
        <a:lt1>
          <a:srgbClr val="FFFFFF"/>
        </a:lt1>
        <a:dk2>
          <a:srgbClr val="990000"/>
        </a:dk2>
        <a:lt2>
          <a:srgbClr val="B2B2B2"/>
        </a:lt2>
        <a:accent1>
          <a:srgbClr val="FFCC66"/>
        </a:accent1>
        <a:accent2>
          <a:srgbClr val="FFCC99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E7B98A"/>
        </a:accent6>
        <a:hlink>
          <a:srgbClr val="FF9900"/>
        </a:hlink>
        <a:folHlink>
          <a:srgbClr val="00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11">
        <a:dk1>
          <a:srgbClr val="000000"/>
        </a:dk1>
        <a:lt1>
          <a:srgbClr val="FFFFFF"/>
        </a:lt1>
        <a:dk2>
          <a:srgbClr val="990000"/>
        </a:dk2>
        <a:lt2>
          <a:srgbClr val="B2B2B2"/>
        </a:lt2>
        <a:accent1>
          <a:srgbClr val="FFCC66"/>
        </a:accent1>
        <a:accent2>
          <a:srgbClr val="FFCC99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E7B98A"/>
        </a:accent6>
        <a:hlink>
          <a:srgbClr val="FF99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12">
        <a:dk1>
          <a:srgbClr val="000000"/>
        </a:dk1>
        <a:lt1>
          <a:srgbClr val="FFFFFF"/>
        </a:lt1>
        <a:dk2>
          <a:srgbClr val="990000"/>
        </a:dk2>
        <a:lt2>
          <a:srgbClr val="B2B2B2"/>
        </a:lt2>
        <a:accent1>
          <a:srgbClr val="CCCCFF"/>
        </a:accent1>
        <a:accent2>
          <a:srgbClr val="99CCFF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B9E7"/>
        </a:accent6>
        <a:hlink>
          <a:srgbClr val="006699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13">
        <a:dk1>
          <a:srgbClr val="000000"/>
        </a:dk1>
        <a:lt1>
          <a:srgbClr val="FFFFFF"/>
        </a:lt1>
        <a:dk2>
          <a:srgbClr val="990000"/>
        </a:dk2>
        <a:lt2>
          <a:srgbClr val="B2B2B2"/>
        </a:lt2>
        <a:accent1>
          <a:srgbClr val="99CCCC"/>
        </a:accent1>
        <a:accent2>
          <a:srgbClr val="CCFF99"/>
        </a:accent2>
        <a:accent3>
          <a:srgbClr val="FFFFFF"/>
        </a:accent3>
        <a:accent4>
          <a:srgbClr val="000000"/>
        </a:accent4>
        <a:accent5>
          <a:srgbClr val="CAE2E2"/>
        </a:accent5>
        <a:accent6>
          <a:srgbClr val="B9E78A"/>
        </a:accent6>
        <a:hlink>
          <a:srgbClr val="009999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2700">
          <a:solidFill>
            <a:schemeClr val="bg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20763</TotalTime>
  <Words>2147</Words>
  <Application>Microsoft Office PowerPoint</Application>
  <PresentationFormat>Widescreen</PresentationFormat>
  <Paragraphs>392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27" baseType="lpstr">
      <vt:lpstr>Arial</vt:lpstr>
      <vt:lpstr>Bahnschrift Condensed</vt:lpstr>
      <vt:lpstr>Bahnschrift SemiBold Condensed</vt:lpstr>
      <vt:lpstr>Calibri</vt:lpstr>
      <vt:lpstr>Calibri Light</vt:lpstr>
      <vt:lpstr>FrutigerNext LT Medium</vt:lpstr>
      <vt:lpstr>FrutigerNext LT Regular</vt:lpstr>
      <vt:lpstr>Minion</vt:lpstr>
      <vt:lpstr>Times New Roman</vt:lpstr>
      <vt:lpstr>UTM Swiss Condensed</vt:lpstr>
      <vt:lpstr>Verdana</vt:lpstr>
      <vt:lpstr>Wingdings</vt:lpstr>
      <vt:lpstr>Office Theme</vt:lpstr>
      <vt:lpstr>19_主题1</vt:lpstr>
      <vt:lpstr>3_Office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 Van Diep</dc:creator>
  <cp:lastModifiedBy>Nguyen Thanh Dieu</cp:lastModifiedBy>
  <cp:revision>850</cp:revision>
  <cp:lastPrinted>2024-04-19T07:08:31Z</cp:lastPrinted>
  <dcterms:created xsi:type="dcterms:W3CDTF">2021-07-26T02:10:18Z</dcterms:created>
  <dcterms:modified xsi:type="dcterms:W3CDTF">2024-12-04T03:47:14Z</dcterms:modified>
</cp:coreProperties>
</file>