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5" r:id="rId1"/>
  </p:sldMasterIdLst>
  <p:notesMasterIdLst>
    <p:notesMasterId r:id="rId29"/>
  </p:notesMasterIdLst>
  <p:sldIdLst>
    <p:sldId id="256" r:id="rId2"/>
    <p:sldId id="301" r:id="rId3"/>
    <p:sldId id="324" r:id="rId4"/>
    <p:sldId id="383" r:id="rId5"/>
    <p:sldId id="260" r:id="rId6"/>
    <p:sldId id="382" r:id="rId7"/>
    <p:sldId id="384" r:id="rId8"/>
    <p:sldId id="385" r:id="rId9"/>
    <p:sldId id="386" r:id="rId10"/>
    <p:sldId id="328" r:id="rId11"/>
    <p:sldId id="395" r:id="rId12"/>
    <p:sldId id="396" r:id="rId13"/>
    <p:sldId id="400" r:id="rId14"/>
    <p:sldId id="414" r:id="rId15"/>
    <p:sldId id="415" r:id="rId16"/>
    <p:sldId id="416" r:id="rId17"/>
    <p:sldId id="401" r:id="rId18"/>
    <p:sldId id="397" r:id="rId19"/>
    <p:sldId id="402" r:id="rId20"/>
    <p:sldId id="403" r:id="rId21"/>
    <p:sldId id="404" r:id="rId22"/>
    <p:sldId id="406" r:id="rId23"/>
    <p:sldId id="407" r:id="rId24"/>
    <p:sldId id="408" r:id="rId25"/>
    <p:sldId id="409" r:id="rId26"/>
    <p:sldId id="417" r:id="rId27"/>
    <p:sldId id="290" r:id="rId2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823E43"/>
    <a:srgbClr val="996600"/>
    <a:srgbClr val="000099"/>
    <a:srgbClr val="75561F"/>
    <a:srgbClr val="7D623B"/>
    <a:srgbClr val="FFCC00"/>
    <a:srgbClr val="9E952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7AAA03BB-315C-4DE9-B367-02716FB83558}" type="datetimeFigureOut">
              <a:rPr lang="en-SG" smtClean="0"/>
              <a:t>18/9/2023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9B5DC4B9-4145-4407-AE75-8EC29F67F0E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6259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1475" y="681038"/>
            <a:ext cx="6056313" cy="34067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0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5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387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726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553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206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75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839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29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657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57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4227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83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4180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387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84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303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879">
              <a:defRPr/>
            </a:pPr>
            <a:fld id="{33DCE8F5-1341-475C-BF40-2E24D91E805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879">
                <a:defRPr/>
              </a:pPr>
              <a:t>27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950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755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2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59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180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8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92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F720D702-5B73-B646-97B2-82C05F6E4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0" y="1233488"/>
            <a:ext cx="5915025" cy="3327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AAE2317-EBDF-BA4C-B4A4-8892893425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995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E094-DFD5-6D15-DEDF-473EB8984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99C10-C438-5CAB-A6C9-541384F09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881E1-D2ED-674C-4335-49EB9BD40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F746E-64DA-E644-D485-31701653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ABE16-E94A-1880-7AC9-1FFE0C27B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5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64D8-67E8-742F-22D1-82F6B3E8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CE504-F8DE-EAC3-F808-670DE6870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EBDAA-A375-BA83-3528-BAD120482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7D45B-FD87-D37C-EAF8-EDA2EB57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78378-900A-8FE8-83E7-B145A7DA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7599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grid 11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7168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12690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5742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7168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4248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23385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8785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4187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5120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8785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4187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7211459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grid 11 Photos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3612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9134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2186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3612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0692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19829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5229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0631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1564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5229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0631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4DBF4-1457-49E9-8D57-2206C14F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3990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2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540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540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55D9E1A3-E25D-44DF-9C7F-88BB88C2F5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flipH="1">
            <a:off x="2778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60194B38-D5EB-4E6D-B645-ACAD7884DBE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flipH="1">
            <a:off x="2778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C42802B-CA5A-46C0-B2EC-C2F3EDE562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5016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CF1ECCC-1CDA-4704-931C-44856CD73A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5016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83AFD9EA-EEBF-4DAA-A8FF-5AFDF34049F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 flipH="1">
            <a:off x="7254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77657464-B880-4475-B938-A52717FD55D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flipH="1">
            <a:off x="7254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70399DD2-B5F4-4309-91F3-10BCEAC660A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9492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BC1CEC01-89BF-4175-8272-31CE9D9204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9492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2704629-F565-4077-A10D-E37F083644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8313" y="2869885"/>
            <a:ext cx="2071687" cy="622829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190A6C20-E6B7-4E39-BD17-6905BF38B5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000" y="2869884"/>
            <a:ext cx="2071687" cy="622829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646050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hoto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763130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DC2403-3404-43F3-9D49-DE9C87D6FA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F860DA48-8EA3-4B66-9769-15D580B5BD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8370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Photo all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8607BE4-4B3B-474D-8601-FEFFD2DF2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" y="6567"/>
            <a:ext cx="12179564" cy="68514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1034623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379000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8BB2DDCC-3BD6-4037-85CD-1E1C54E54C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94FD6DA6-351A-4974-8153-BE89B6CDEB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6253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Resolution with arm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9">
            <a:extLst>
              <a:ext uri="{FF2B5EF4-FFF2-40B4-BE49-F238E27FC236}">
                <a16:creationId xmlns:a16="http://schemas.microsoft.com/office/drawing/2014/main" id="{DB1B7584-C7DF-438B-9FE0-28AB91095F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tx1">
              <a:lumMod val="95000"/>
              <a:lumOff val="5000"/>
            </a:schemeClr>
          </a:solidFill>
        </p:spPr>
        <p:txBody>
          <a:bodyPr lIns="0" tIns="0" rIns="360000" bIns="360000" anchor="b"/>
          <a:lstStyle>
            <a:lvl1pPr marL="0" indent="0" algn="r">
              <a:buNone/>
              <a:defRPr sz="16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22850" y="1606550"/>
            <a:ext cx="1987550" cy="2444750"/>
          </a:xfrm>
          <a:solidFill>
            <a:schemeClr val="bg1">
              <a:lumMod val="85000"/>
            </a:schemeClr>
          </a:solidFill>
          <a:ln w="31750">
            <a:noFill/>
          </a:ln>
          <a:effectLst/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44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4800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8C6E4D6F-39B5-4F71-BD4D-B8B2199512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ADF600C8-C7A9-4CB2-B6C2-7F9ADEB7A4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AAE0B4-3A9A-450D-9515-1AF1FE1A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F68A1-83F1-4D70-9CE8-21E86663F3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1C6143-D2F5-479E-AF3E-2784F41E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73431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51999" y="252000"/>
            <a:ext cx="11687999" cy="5855878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285355-479C-4B85-ACF6-DC70AE919D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AE7F3-DAD7-4B18-8E33-AACAF27A05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67953A-D47E-4083-8DBA-1E807BCC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18804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1250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06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363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638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F57FD-ACD4-44CB-9888-789501B6AD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F9671-5246-4418-B8C6-1BFC8FD7E5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8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6E578-81D9-3889-B2FD-751C6F42F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18FC4E-9957-86B5-74CE-E5F510D8A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D3FE5-5567-9A7B-6A97-7EBD53D4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7E786-4E11-549E-D848-E3FE9A60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FDD2-5D6B-84E7-4ECC-721488F2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997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7704" y="5211721"/>
            <a:ext cx="2845036" cy="1128778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Name">
            <a:extLst>
              <a:ext uri="{FF2B5EF4-FFF2-40B4-BE49-F238E27FC236}">
                <a16:creationId xmlns:a16="http://schemas.microsoft.com/office/drawing/2014/main" id="{6B60D353-C91D-47C2-9C4D-140E5522EE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4927" y="562806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8" name="Email">
            <a:extLst>
              <a:ext uri="{FF2B5EF4-FFF2-40B4-BE49-F238E27FC236}">
                <a16:creationId xmlns:a16="http://schemas.microsoft.com/office/drawing/2014/main" id="{A6FBF5C8-50EA-413A-BC0B-6411846BA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4927" y="603352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7319504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46" b="10446"/>
          <a:stretch/>
        </p:blipFill>
        <p:spPr>
          <a:xfrm>
            <a:off x="0" y="0"/>
            <a:ext cx="12192000" cy="483745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211721"/>
            <a:ext cx="4021660" cy="1120015"/>
          </a:xfrm>
        </p:spPr>
        <p:txBody>
          <a:bodyPr anchor="b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8484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16" r="5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254943"/>
            <a:ext cx="5580993" cy="287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49539" y="503087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49539" y="1719707"/>
            <a:ext cx="4021660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624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CCC50-D5AE-473E-8DA4-2E638E56EE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149" r="15149"/>
          <a:stretch/>
        </p:blipFill>
        <p:spPr>
          <a:xfrm>
            <a:off x="3794310" y="246389"/>
            <a:ext cx="8145689" cy="58614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BF6A3E-62E6-48CD-A29B-88CE73E6821C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1DC6FC8-8952-4670-8231-0DEB3888720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192ED6-1886-4B29-9A6C-ADAE288D37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42FD3D-CCFD-4F58-AD2F-5A4E47F4A3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4683CE-A8CF-49AF-A201-4D23ED3A6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F4BFA5-1514-4544-81D7-D521E014D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4E5B31-2016-4534-B74E-BF7499980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628104-EF5F-4CA8-917F-4B8EDE413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6B754A-8F9A-4225-827F-D9ED4744CB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63274F-DD8F-44AA-BB79-93A19A6D590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0AB2D4-F44C-4BEF-9335-E1FA1B64B1E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64B0E6-261D-4D09-B280-E724ACF9572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38B82D-143F-482A-84F0-67DE64BA6E7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868BF9-8C80-43A6-97B7-BAEA0D2D858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DF3342-974B-426A-B17F-44BD1CD43D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644570-2F82-43DE-A26E-D64C230F839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5284E4-9852-4575-88C1-8CD3C68EF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1FCA85-F2DF-47F9-BE08-8092F0E58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486AFD0-657C-41A9-8E9E-C5050C4C2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13BFC3-1FF9-43A6-A21F-F0D27E292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B481540-EB6D-489D-BFDD-4A9675760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3A3933-AE95-46BC-AD08-3B7B57DA0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B302502-326E-49FB-89A4-3876C6F104F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688F4A-554E-4D8C-A919-F3D59D33B8C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9115CD-AA92-4A0C-9392-D9D47CC0EB4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C8F770-6364-4BA9-B7F0-F8030003CC1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648BA51-CF8E-4ECB-8FB9-5A015393809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1C95AC-6A13-4821-9316-BAB0B673BCD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346EA7-EFB2-4DBE-A8C7-D5E14B8DF48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010EDCC-8A2A-434C-A40E-FF0151A0BDE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9EFC999-8E2C-4CB1-95DB-870AF97AFB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5314" y="740322"/>
            <a:ext cx="6583680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txBody>
          <a:bodyPr lIns="274320" tIns="274320" rIns="274320" bIns="2743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66140F5-5E69-471E-9C80-AE189AEE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90" y="457200"/>
            <a:ext cx="30927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78070415-763A-48E7-97EE-DC4D26102E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0390" y="2057400"/>
            <a:ext cx="30927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0757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9B3C0E0-8194-414C-A2B5-93B5CB241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1" y="2057400"/>
            <a:ext cx="302870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DA337FD-9270-4DCE-AEE6-849076FB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457200"/>
            <a:ext cx="3028699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94E0253-D2E4-4108-BD59-E21A44E6B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34949" y="696827"/>
            <a:ext cx="6581294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360000" tIns="0" rIns="36000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48247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0C3ECA-9F05-4D02-A8A4-D360010668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51035"/>
            <a:ext cx="11473200" cy="492935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1535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9900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29BA-192C-4325-A24F-DDBC2F7BF3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E3B83-7F6C-4A84-BB86-751BE46D17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D6BBE0A-CBD2-406E-8D07-60ECFB37B6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2001" y="1080001"/>
            <a:ext cx="5581199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FC08DE6-ACF8-4B81-9BD9-566B7DB14E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1" y="1620001"/>
            <a:ext cx="5580000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8E88A90-6862-4BD7-B366-699F3C6B519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52001" y="1620001"/>
            <a:ext cx="5581199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2A9A613-14E2-4283-9EA7-AFD4CF921F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00" y="1080001"/>
            <a:ext cx="558120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15785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886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ght Picture 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1790C1-778D-449B-9C8D-C9FC1B32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F8FD5-F70C-4F63-B90E-47DD23FC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BB3731-526F-4638-85F8-715D717FF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B2652-8511-4839-BEE4-52E3C2B884D9}"/>
              </a:ext>
            </a:extLst>
          </p:cNvPr>
          <p:cNvSpPr/>
          <p:nvPr userDrawn="1"/>
        </p:nvSpPr>
        <p:spPr>
          <a:xfrm>
            <a:off x="11352213" y="6246908"/>
            <a:ext cx="839787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947FF51-80C5-433A-A515-4334E295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258" y="3095993"/>
            <a:ext cx="5242160" cy="539496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F5FB13D-D6DC-4762-A443-A1E33781FA6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62258" y="3828000"/>
            <a:ext cx="5233742" cy="2175392"/>
          </a:xfrm>
        </p:spPr>
        <p:txBody>
          <a:bodyPr lIns="0" tIns="0" rIns="0" bIns="0" anchor="t" anchorCtr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EFAFB9-41FD-471B-8C26-B5481B74C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91821"/>
            <a:ext cx="5262327" cy="1325563"/>
          </a:xfrm>
        </p:spPr>
        <p:txBody>
          <a:bodyPr lIns="0" tIns="0" rIns="0" bIns="0" anchor="b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EE15F6C3-281B-4328-BDB8-4C898228A1B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788" y="774398"/>
            <a:ext cx="2331720" cy="539496"/>
          </a:xfrm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BDF13B40-70E6-4C5A-858B-DC39631DE0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59600" y="0"/>
            <a:ext cx="4370388" cy="6057900"/>
          </a:xfrm>
        </p:spPr>
        <p:txBody>
          <a:bodyPr tIns="756000" rIns="72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Rectangle 9" descr="Rectangle shape">
            <a:extLst>
              <a:ext uri="{FF2B5EF4-FFF2-40B4-BE49-F238E27FC236}">
                <a16:creationId xmlns:a16="http://schemas.microsoft.com/office/drawing/2014/main" id="{A7050B34-5735-49CB-A564-B50456B9E4D8}"/>
              </a:ext>
            </a:extLst>
          </p:cNvPr>
          <p:cNvSpPr/>
          <p:nvPr userDrawn="1"/>
        </p:nvSpPr>
        <p:spPr>
          <a:xfrm>
            <a:off x="0" y="2816577"/>
            <a:ext cx="3064476" cy="201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130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21989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0160000" y="10922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0160000" y="39370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03200" y="787400"/>
            <a:ext cx="9550400" cy="264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203200" y="3632200"/>
            <a:ext cx="9550400" cy="264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03200" y="6405331"/>
            <a:ext cx="11785600" cy="376469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684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85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B1F026C-F353-497E-BC55-46019B42191A}"/>
              </a:ext>
            </a:extLst>
          </p:cNvPr>
          <p:cNvSpPr/>
          <p:nvPr userDrawn="1"/>
        </p:nvSpPr>
        <p:spPr>
          <a:xfrm rot="5400000">
            <a:off x="5280372" y="3153768"/>
            <a:ext cx="3220061" cy="1840706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D933D8A1-9AB2-4A32-A6F0-035D235A8E93}"/>
              </a:ext>
            </a:extLst>
          </p:cNvPr>
          <p:cNvSpPr/>
          <p:nvPr userDrawn="1"/>
        </p:nvSpPr>
        <p:spPr>
          <a:xfrm rot="16200000" flipH="1">
            <a:off x="3630532" y="3153768"/>
            <a:ext cx="3220061" cy="1840706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615659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692355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934385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8295243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8117840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8320060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34385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320060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DFF418-1C38-4D1C-88D1-5F4AAD1CDFC5}"/>
              </a:ext>
            </a:extLst>
          </p:cNvPr>
          <p:cNvSpPr/>
          <p:nvPr userDrawn="1"/>
        </p:nvSpPr>
        <p:spPr>
          <a:xfrm>
            <a:off x="4405097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4627222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E3CD4E7B-A065-45F0-B6B0-62967526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7222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224608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/>
            <a:r>
              <a:rPr lang="en-US" dirty="0"/>
              <a:t>WEBSITE GOES HERE</a:t>
            </a:r>
          </a:p>
        </p:txBody>
      </p:sp>
    </p:spTree>
    <p:extLst>
      <p:ext uri="{BB962C8B-B14F-4D97-AF65-F5344CB8AC3E}">
        <p14:creationId xmlns:p14="http://schemas.microsoft.com/office/powerpoint/2010/main" val="1838461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2079137" y="4855144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5342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6085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Rectangle 7" title="Decorative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319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WWW.WEBSITENAME.COM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07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C730-52D5-D3DF-7546-BE7675F2E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A39A8-672A-7E89-4E53-ADD4F9E32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6D2A3-6530-936E-320A-4D03680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A3462-5629-A155-E7EE-89664DD5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9BC8B-A492-6AB0-BAA2-7BBABAD9A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436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12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467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052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9994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 title="Decorative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6779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0542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3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6864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4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791782" y="3899540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152903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13476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2205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C3C7-DD47-E349-2F12-F8CE79605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FF1DC-BBC6-250F-D760-69D01BB96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01A9D-3F69-83E8-0037-1BA875D5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3B980-8DCB-2BF3-7273-E6D6F56E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481E-4B6B-FB56-5CE9-7D38185E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004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 title="Decorative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 title="Decorative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4" name="Text Placeholder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</a:t>
            </a:r>
            <a:br>
              <a:rPr lang="en-US" noProof="0"/>
            </a:br>
            <a:r>
              <a:rPr lang="en-US" noProof="0"/>
              <a:t>text styles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4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5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21635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353" y="4628132"/>
            <a:ext cx="4385841" cy="132556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9353" y="4165142"/>
            <a:ext cx="4385841" cy="38274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9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88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87825" y="3212363"/>
            <a:ext cx="4312353" cy="2962659"/>
          </a:xfrm>
        </p:spPr>
        <p:txBody>
          <a:bodyPr lIns="0" tIns="72000">
            <a:normAutofit/>
          </a:bodyPr>
          <a:lstStyle>
            <a:lvl1pPr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7346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3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534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2921" y="2811606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1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304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8447" y="4070639"/>
            <a:ext cx="3448800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4055" y="4070639"/>
            <a:ext cx="345026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66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67360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12" name="Title 1" title="Decorative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j-ea"/>
              <a:cs typeface="Gill Sans" panose="020B0502020104020203" pitchFamily="34" charset="-79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/>
            <a:r>
              <a:rPr lang="en-US" dirty="0"/>
              <a:t>Click to add 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56501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2016" y="1598619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018" y="4093464"/>
            <a:ext cx="4869806" cy="1896435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326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892D7-75F8-6B2F-625A-8C03BEFE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0075-636E-05A5-4E5F-07ABDED5C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B971D-7F1F-4D66-945E-EFB367B4E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D9D3-F941-FB5B-110D-066D38EA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B337D-FF02-E034-CBC2-86252D25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46846-92F6-C70A-8FC0-4CF76083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684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anchor="t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9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9623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title="Decorative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anchor="b"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362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anchor="b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26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9293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1302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619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8476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22318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17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175A-6A8B-F428-CEEB-1A6F06EA0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BA3D1-EE4D-5BCF-78B2-50B246215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30D41-7E33-28DC-8911-685ED1CCC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D9F31-3A26-57A8-DFA1-35469EE86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62D600-B1B4-A6BF-DF1E-FD60B4EAB3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EFECE-724D-9467-25CD-946905DC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F43BD-A0F8-702D-5444-638B3A3E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2765D8-BE0E-8F15-C884-A91858EE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67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871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667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161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74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 title="Decorative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193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255423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459000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Decorative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6" name="IMAGE PLACEHOLDER" title="Decorative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Raleway"/>
                <a:sym typeface="Raleway"/>
              </a:endParaRPr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586774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5791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2144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38D2-74BD-3001-DE74-7B959660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B3223B-FCA6-75D3-9BD6-4F77B9DD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CDF27-53C8-7097-F33E-D5037D8D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E8E96-15EF-6482-35B3-9FB32AB0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117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78859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8924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5" title="Decorative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5" title="Decorative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5" title="Decorative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5" title="Decorative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3510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41430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3923752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3920809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3916626"/>
            <a:ext cx="2469806" cy="73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1922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511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Decorative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anchor="b"/>
          <a:lstStyle>
            <a:lvl1pPr>
              <a:defRPr b="1"/>
            </a:lvl1pPr>
          </a:lstStyle>
          <a:p>
            <a:r>
              <a:rPr lang="en-US" noProof="0"/>
              <a:t>Click to Add Slide Title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6" name="Picture Placeholder 5" title="Decorative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5" title="Decorative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5" title="Decorative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5" title="Decorative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7299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title="Decorative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21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827037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title="Decorative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1" name="Rectangle 20" title="Decorative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8" name="Rectangle 27" title="Decorative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Picture Placeholder 4" title="Decorative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4" title="Decorative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 title="Decorative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Rectangle 25" title="Decorative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NAME HERE</a:t>
            </a:r>
          </a:p>
        </p:txBody>
      </p:sp>
      <p:sp>
        <p:nvSpPr>
          <p:cNvPr id="31" name="Picture Placeholder 4" title="Decorative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7021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84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1B384-F26D-C295-C429-104124A30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5794E3-70C8-9D2B-CD29-FAFABD0E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5A8E8-A5DE-AE80-1350-BBCED486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1995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Shape 62" title="Decorative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530529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48462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SUBTITLE HERE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950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96423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anchor="b">
            <a:normAutofit/>
          </a:bodyPr>
          <a:lstStyle>
            <a:lvl1pPr algn="r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Chart Placeholder 2" title="Decorative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/>
          <a:lstStyle/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Picture Placeholder 3" title="Decorative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17784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4" name="Table Placeholder 3" title="Decorative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000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241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6" title="Decorative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22161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 title="Decorative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 title="Decorative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anchor="b">
            <a:normAutofit/>
          </a:bodyPr>
          <a:lstStyle>
            <a:lvl1pPr algn="l">
              <a:defRPr sz="4000"/>
            </a:lvl1pPr>
          </a:lstStyle>
          <a:p>
            <a:r>
              <a:rPr lang="en-US" noProof="0"/>
              <a:t>Click to Add </a:t>
            </a:r>
            <a:br>
              <a:rPr lang="en-US" noProof="0"/>
            </a:br>
            <a:r>
              <a:rPr lang="en-US" noProof="0"/>
              <a:t>Slide Title Here</a:t>
            </a:r>
          </a:p>
        </p:txBody>
      </p:sp>
      <p:sp>
        <p:nvSpPr>
          <p:cNvPr id="10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90841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 title="Decorative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 title="Decorative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 title="Decorative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 title="Decorative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Rectangle 1" title="Decorative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9" name="Rectangle 8" title="Decorative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0" name="Rectangle 9" title="Decorative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Rectangle 10" title="Decorative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7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F5BE0-25DB-26A8-BA11-D905B5151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A70D6-2F81-8588-7EB9-188F9F711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120F-5CB5-F94B-D09B-1466DE6C1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F97B3-5A3F-3459-F357-F2996AD1F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0D94F-00A7-3EAD-A156-88828EE3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A00DB-B162-AA98-E946-9E86D8AF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883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CEFB0D-6DB6-450D-981E-DB5B064ABC8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730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C8650-8C82-4FB0-9266-0148B376A8CE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006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FC6A6-F894-471F-8AA4-AE411229027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6015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3D98FD-B63D-46E0-B974-EC5BBAC02E27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4452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C0741-442A-4788-81DA-4F081D559C5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2886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0BDB9F-6784-464D-8ED7-29E60E2B21A9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8950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A3ABBD-A00D-4624-9D57-736F5DDBFABC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16951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BF20AA-C418-460A-B9CF-8F3DD94C436D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792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F5CE0-F8B8-4EAA-822E-6451047E7D5F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6565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F8AE65-7CE3-49A8-B2CC-A5A64E5730FA}" type="datetime1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4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DBA32-9436-ED2F-30C4-410E7304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3E83C-30A1-BE7D-1497-42B18BE69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B1962-40F6-65E8-2CCB-F06B34C97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341B6-F9CD-C370-58D2-83D050F6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07FA9-C778-6DB2-31C0-BE95EDCA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9EF6CC-BDF8-90DA-2F08-41505283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421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26758" y="2380595"/>
            <a:ext cx="4748828" cy="450383"/>
          </a:xfrm>
        </p:spPr>
        <p:txBody>
          <a:bodyPr>
            <a:normAutofit/>
          </a:bodyPr>
          <a:lstStyle>
            <a:lvl1pPr marL="0" indent="0">
              <a:buNone/>
              <a:tabLst>
                <a:tab pos="850392" algn="ctr"/>
                <a:tab pos="1545336" algn="ctr"/>
                <a:tab pos="2240280" algn="ctr"/>
                <a:tab pos="2926080" algn="ctr"/>
                <a:tab pos="3621024" algn="ctr"/>
                <a:tab pos="4315968" algn="ctr"/>
              </a:tabLst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58454" y="2317530"/>
            <a:ext cx="4795345" cy="4083269"/>
          </a:xfrm>
        </p:spPr>
        <p:txBody>
          <a:bodyPr>
            <a:normAutofit/>
          </a:bodyPr>
          <a:lstStyle>
            <a:lvl1pPr marL="0" indent="0">
              <a:lnSpc>
                <a:spcPct val="137000"/>
              </a:lnSpc>
              <a:spcBef>
                <a:spcPts val="0"/>
              </a:spcBef>
              <a:buNone/>
              <a:defRPr sz="17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grpSp>
        <p:nvGrpSpPr>
          <p:cNvPr id="23" name="Group 22" descr="Dashed lines"/>
          <p:cNvGrpSpPr/>
          <p:nvPr userDrawn="1"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 userDrawn="1"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25" name="Group 24" descr="Circle shapes"/>
          <p:cNvGrpSpPr/>
          <p:nvPr userDrawn="1"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26" name="Group 25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3392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96112" y="2929835"/>
            <a:ext cx="3310128" cy="369421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42460" y="2930778"/>
            <a:ext cx="3310128" cy="362604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88808" y="2929835"/>
            <a:ext cx="3310128" cy="369421"/>
          </a:xfrm>
        </p:spPr>
        <p:txBody>
          <a:bodyPr>
            <a:normAutofit/>
          </a:bodyPr>
          <a:lstStyle>
            <a:lvl1pPr marL="0" indent="0">
              <a:buNone/>
              <a:tabLst>
                <a:tab pos="576072" algn="ctr"/>
                <a:tab pos="1051560" algn="ctr"/>
                <a:tab pos="1527048" algn="ctr"/>
                <a:tab pos="2002536" algn="ctr"/>
                <a:tab pos="2478024" algn="ctr"/>
                <a:tab pos="2953512" algn="ctr"/>
              </a:tabLst>
              <a:defRPr sz="17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11" name="Group 10" descr="Circle shapes"/>
          <p:cNvGrpSpPr/>
          <p:nvPr userDrawn="1"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2" name="Group 11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2" name="Group 51" descr="Circle shapes"/>
          <p:cNvGrpSpPr/>
          <p:nvPr userDrawn="1"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53" name="Group 52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86" name="Oval 8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3" name="Group 92" descr="Circle shapes"/>
          <p:cNvGrpSpPr/>
          <p:nvPr userDrawn="1"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94" name="Group 93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57579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Mon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4837386" cy="99070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198" y="1877694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541662" y="1877694"/>
            <a:ext cx="2487168" cy="362604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557963" y="365125"/>
            <a:ext cx="4795837" cy="990709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213291" y="1881347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8884920" y="1881348"/>
            <a:ext cx="2487168" cy="369421"/>
          </a:xfrm>
        </p:spPr>
        <p:txBody>
          <a:bodyPr anchor="ctr">
            <a:normAutofit/>
          </a:bodyPr>
          <a:lstStyle>
            <a:lvl1pPr marL="0" indent="0">
              <a:buNone/>
              <a:tabLst>
                <a:tab pos="429768" algn="ctr"/>
                <a:tab pos="795528" algn="ctr"/>
                <a:tab pos="1161288" algn="ctr"/>
                <a:tab pos="1527048" algn="ctr"/>
                <a:tab pos="1892808" algn="ctr"/>
                <a:tab pos="2258568" algn="ctr"/>
              </a:tabLst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Text</a:t>
            </a:r>
          </a:p>
        </p:txBody>
      </p:sp>
      <p:grpSp>
        <p:nvGrpSpPr>
          <p:cNvPr id="21" name="Group 20" descr="Circle shapes"/>
          <p:cNvGrpSpPr/>
          <p:nvPr userDrawn="1"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2" name="Group 21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" name="Group 61" descr="Circle shapes"/>
          <p:cNvGrpSpPr/>
          <p:nvPr userDrawn="1"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63" name="Group 62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96" name="Oval 9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" name="Group 102" descr="Circle shapes"/>
          <p:cNvGrpSpPr/>
          <p:nvPr userDrawn="1"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104" name="Group 103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30" name="Oval 12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4" name="Group 143" descr="Circle shapes"/>
          <p:cNvGrpSpPr/>
          <p:nvPr userDrawn="1"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145" name="Group 144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178" name="Oval 177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164" name="Oval 163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157" name="Oval 156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2" name="Oval 151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3" name="Oval 152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4" name="Oval 153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9" name="Group 348" descr="Dashed lines"/>
          <p:cNvGrpSpPr/>
          <p:nvPr userDrawn="1"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350" name="Straight Connector 349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 descr="Dashed lines"/>
          <p:cNvGrpSpPr/>
          <p:nvPr userDrawn="1"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363" name="Straight Connector 362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5" name="Group 374" descr="Dashed lines"/>
          <p:cNvGrpSpPr/>
          <p:nvPr userDrawn="1"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376" name="Straight Connector 375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400" descr="Dashed lines"/>
          <p:cNvGrpSpPr/>
          <p:nvPr userDrawn="1"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02" name="Straight Connector 401"/>
            <p:cNvCxnSpPr/>
            <p:nvPr userDrawn="1"/>
          </p:nvCxnSpPr>
          <p:spPr>
            <a:xfrm>
              <a:off x="6557963" y="2680139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 userDrawn="1"/>
          </p:nvCxnSpPr>
          <p:spPr>
            <a:xfrm>
              <a:off x="6557963" y="3037491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 userDrawn="1"/>
          </p:nvCxnSpPr>
          <p:spPr>
            <a:xfrm>
              <a:off x="6557963" y="339242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 userDrawn="1"/>
          </p:nvCxnSpPr>
          <p:spPr>
            <a:xfrm>
              <a:off x="6557963" y="374904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 userDrawn="1"/>
          </p:nvCxnSpPr>
          <p:spPr>
            <a:xfrm>
              <a:off x="6557963" y="410565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 userDrawn="1"/>
          </p:nvCxnSpPr>
          <p:spPr>
            <a:xfrm>
              <a:off x="6557963" y="446227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 userDrawn="1"/>
          </p:nvCxnSpPr>
          <p:spPr>
            <a:xfrm>
              <a:off x="6557963" y="4818888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 userDrawn="1"/>
          </p:nvCxnSpPr>
          <p:spPr>
            <a:xfrm>
              <a:off x="6557963" y="5175504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/>
            <p:cNvCxnSpPr/>
            <p:nvPr userDrawn="1"/>
          </p:nvCxnSpPr>
          <p:spPr>
            <a:xfrm>
              <a:off x="6557963" y="5532120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 userDrawn="1"/>
          </p:nvCxnSpPr>
          <p:spPr>
            <a:xfrm>
              <a:off x="6557963" y="5888736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 userDrawn="1"/>
          </p:nvCxnSpPr>
          <p:spPr>
            <a:xfrm>
              <a:off x="6557963" y="6245352"/>
              <a:ext cx="479583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1" name="Text Placeholder 360"/>
          <p:cNvSpPr>
            <a:spLocks noGrp="1"/>
          </p:cNvSpPr>
          <p:nvPr>
            <p:ph type="body" sz="quarter" idx="13" hasCustomPrompt="1"/>
          </p:nvPr>
        </p:nvSpPr>
        <p:spPr>
          <a:xfrm>
            <a:off x="844865" y="3983201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74" name="Text Placeholder 360"/>
          <p:cNvSpPr>
            <a:spLocks noGrp="1"/>
          </p:cNvSpPr>
          <p:nvPr>
            <p:ph type="body" sz="quarter" idx="14" hasCustomPrompt="1"/>
          </p:nvPr>
        </p:nvSpPr>
        <p:spPr>
          <a:xfrm>
            <a:off x="3541662" y="3989388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87" name="Text Placeholder 360"/>
          <p:cNvSpPr>
            <a:spLocks noGrp="1"/>
          </p:cNvSpPr>
          <p:nvPr>
            <p:ph type="body" sz="quarter" idx="15" hasCustomPrompt="1"/>
          </p:nvPr>
        </p:nvSpPr>
        <p:spPr>
          <a:xfrm>
            <a:off x="6239849" y="3989388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13" name="Text Placeholder 360"/>
          <p:cNvSpPr>
            <a:spLocks noGrp="1"/>
          </p:cNvSpPr>
          <p:nvPr>
            <p:ph type="body" sz="quarter" idx="16" hasCustomPrompt="1"/>
          </p:nvPr>
        </p:nvSpPr>
        <p:spPr>
          <a:xfrm>
            <a:off x="8938036" y="3983201"/>
            <a:ext cx="2487168" cy="2510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2197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313140"/>
            <a:ext cx="2178405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6182056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" pitchFamily="2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TRƯỜNG ĐẠI HỌC VINH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kumimoji="0" lang="vi-VN" sz="2667" b="1" i="0" u="none" strike="noStrike" kern="1200" cap="none" spc="0" normalizeH="0" baseline="0" noProof="0" dirty="0" err="1">
              <a:ln>
                <a:noFill/>
              </a:ln>
              <a:solidFill>
                <a:srgbClr val="ED7D31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" pitchFamily="2" charset="0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309191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313140"/>
            <a:ext cx="2178405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4103658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602957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805177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3683921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3871875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4015611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4431861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0" name="Group 29" title="Paper Picture Frame">
            <a:extLst>
              <a:ext uri="{FF2B5EF4-FFF2-40B4-BE49-F238E27FC236}">
                <a16:creationId xmlns:a16="http://schemas.microsoft.com/office/drawing/2014/main" id="{E9ADE087-1486-4770-813C-22EC3610B7BE}"/>
              </a:ext>
            </a:extLst>
          </p:cNvPr>
          <p:cNvGrpSpPr/>
          <p:nvPr userDrawn="1"/>
        </p:nvGrpSpPr>
        <p:grpSpPr>
          <a:xfrm>
            <a:off x="6620442" y="973226"/>
            <a:ext cx="3474160" cy="4337342"/>
            <a:chOff x="4636201" y="-1745975"/>
            <a:chExt cx="3474160" cy="4337342"/>
          </a:xfrm>
        </p:grpSpPr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00AEFCF-4740-4F96-9450-1BE17A80E83E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267AE62-00A1-412E-84B7-92F55C4F65F0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2662" y="1222397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Font typeface="Arial" panose="020B0604020202020204" pitchFamily="34" charset="0"/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8" name="Group 37" title="Paper Picture Frame">
            <a:extLst>
              <a:ext uri="{FF2B5EF4-FFF2-40B4-BE49-F238E27FC236}">
                <a16:creationId xmlns:a16="http://schemas.microsoft.com/office/drawing/2014/main" id="{DABF8768-C8D1-4A82-A805-C5F5506C58BC}"/>
              </a:ext>
            </a:extLst>
          </p:cNvPr>
          <p:cNvGrpSpPr/>
          <p:nvPr userDrawn="1"/>
        </p:nvGrpSpPr>
        <p:grpSpPr>
          <a:xfrm rot="21371983">
            <a:off x="9482263" y="3024706"/>
            <a:ext cx="2454149" cy="3107732"/>
            <a:chOff x="8372395" y="-1103087"/>
            <a:chExt cx="2969520" cy="3760355"/>
          </a:xfrm>
        </p:grpSpPr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E4F63D7-193C-4BF1-AA6A-0CC6255B54E1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12AACF3-CD28-4F7B-9D0A-793661FA87CD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6EC1D360-C4E2-4C91-AF9E-7AF1E6EC12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371983">
            <a:off x="9822213" y="3201538"/>
            <a:ext cx="1926005" cy="2027373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-300000">
            <a:off x="963681" y="4376844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4BE0EB4-E211-48E7-8CE9-238F14C8B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">
            <a:off x="4369313" y="5528337"/>
            <a:ext cx="2079980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662" y="4210036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2890AC8F-E5E5-4784-8192-85E10FEC1D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-240000">
            <a:off x="9902901" y="5285017"/>
            <a:ext cx="1912579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88775">
            <a:off x="9437688" y="577850"/>
            <a:ext cx="2071687" cy="1335088"/>
          </a:xfrm>
          <a:prstGeom prst="wedgeRoundRectCallout">
            <a:avLst>
              <a:gd name="adj1" fmla="val -30641"/>
              <a:gd name="adj2" fmla="val 6535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Say Something!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FEE5F91-F850-4990-8BAE-FC47F35EF61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9436D6D-4FD1-4228-BC50-045577FE7D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5069-8666-439B-A4BB-A10D9B15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510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F0886619-BEB9-42DC-803D-74D33640AF82}"/>
              </a:ext>
            </a:extLst>
          </p:cNvPr>
          <p:cNvSpPr/>
          <p:nvPr userDrawn="1"/>
        </p:nvSpPr>
        <p:spPr>
          <a:xfrm rot="5400000">
            <a:off x="3951843" y="1843045"/>
            <a:ext cx="4714491" cy="493907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1C3E67-BB2B-4CEA-AB69-532143A95E92}"/>
              </a:ext>
            </a:extLst>
          </p:cNvPr>
          <p:cNvSpPr/>
          <p:nvPr userDrawn="1"/>
        </p:nvSpPr>
        <p:spPr>
          <a:xfrm>
            <a:off x="3738755" y="319523"/>
            <a:ext cx="4714491" cy="572515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4080000" y="658589"/>
            <a:ext cx="4032000" cy="421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80001" y="5073932"/>
            <a:ext cx="4031999" cy="737233"/>
          </a:xfrm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3028700" cy="141533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ACF814D-5E9D-4331-8EF5-399B1D3A9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FD76CC2-E913-40E2-A504-17F9C46765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85827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520313" y="1254680"/>
            <a:ext cx="2071687" cy="828985"/>
          </a:xfrm>
          <a:prstGeom prst="wedgeRoundRectCallout">
            <a:avLst>
              <a:gd name="adj1" fmla="val -68649"/>
              <a:gd name="adj2" fmla="val 500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29" y="4129296"/>
            <a:ext cx="2071687" cy="828985"/>
          </a:xfrm>
          <a:prstGeom prst="wedgeRoundRectCallout">
            <a:avLst>
              <a:gd name="adj1" fmla="val 66830"/>
              <a:gd name="adj2" fmla="val -5567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</p:spTree>
    <p:extLst>
      <p:ext uri="{BB962C8B-B14F-4D97-AF65-F5344CB8AC3E}">
        <p14:creationId xmlns:p14="http://schemas.microsoft.com/office/powerpoint/2010/main" val="23555809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000219" y="645314"/>
            <a:ext cx="2071687" cy="828985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DB212-BFA2-403F-85EF-DFD3FF6D97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0096" y="645314"/>
            <a:ext cx="2071687" cy="828985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10F92-FE15-43F8-AA38-02CE149B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47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10F58-160D-B292-11AD-2C02BE4A0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A7BE2-4651-9900-5F62-1CEBD7BBF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4625B-36F3-2C28-478A-B844F259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ACFF-56C3-4453-9BAD-A02FE717F83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ED22-4C6A-3340-3455-9564E3392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2A619-86B5-2C6C-3D6B-FF793B6BA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A7955-6230-48B4-BD8B-A7C460F759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2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6" r:id="rId1"/>
    <p:sldLayoutId id="2147484527" r:id="rId2"/>
    <p:sldLayoutId id="2147484528" r:id="rId3"/>
    <p:sldLayoutId id="2147484529" r:id="rId4"/>
    <p:sldLayoutId id="2147484530" r:id="rId5"/>
    <p:sldLayoutId id="2147484531" r:id="rId6"/>
    <p:sldLayoutId id="2147484532" r:id="rId7"/>
    <p:sldLayoutId id="2147484533" r:id="rId8"/>
    <p:sldLayoutId id="2147484534" r:id="rId9"/>
    <p:sldLayoutId id="2147484535" r:id="rId10"/>
    <p:sldLayoutId id="2147484536" r:id="rId11"/>
    <p:sldLayoutId id="2147484538" r:id="rId12"/>
    <p:sldLayoutId id="2147484541" r:id="rId13"/>
    <p:sldLayoutId id="2147484079" r:id="rId14"/>
    <p:sldLayoutId id="2147483681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  <p:sldLayoutId id="2147483788" r:id="rId34"/>
    <p:sldLayoutId id="2147483789" r:id="rId35"/>
    <p:sldLayoutId id="2147483790" r:id="rId36"/>
    <p:sldLayoutId id="2147483791" r:id="rId37"/>
    <p:sldLayoutId id="2147483792" r:id="rId38"/>
    <p:sldLayoutId id="2147483793" r:id="rId39"/>
    <p:sldLayoutId id="2147483794" r:id="rId40"/>
    <p:sldLayoutId id="2147483795" r:id="rId41"/>
    <p:sldLayoutId id="2147483796" r:id="rId42"/>
    <p:sldLayoutId id="2147483797" r:id="rId43"/>
    <p:sldLayoutId id="2147483798" r:id="rId44"/>
    <p:sldLayoutId id="2147483799" r:id="rId45"/>
    <p:sldLayoutId id="2147483800" r:id="rId46"/>
    <p:sldLayoutId id="2147483801" r:id="rId47"/>
    <p:sldLayoutId id="2147483802" r:id="rId48"/>
    <p:sldLayoutId id="2147483803" r:id="rId49"/>
    <p:sldLayoutId id="2147483804" r:id="rId50"/>
    <p:sldLayoutId id="2147483805" r:id="rId51"/>
    <p:sldLayoutId id="2147483806" r:id="rId52"/>
    <p:sldLayoutId id="2147483807" r:id="rId53"/>
    <p:sldLayoutId id="2147483808" r:id="rId54"/>
    <p:sldLayoutId id="2147483809" r:id="rId55"/>
    <p:sldLayoutId id="2147483810" r:id="rId56"/>
    <p:sldLayoutId id="2147483811" r:id="rId57"/>
    <p:sldLayoutId id="2147483812" r:id="rId58"/>
    <p:sldLayoutId id="2147483813" r:id="rId59"/>
    <p:sldLayoutId id="2147483814" r:id="rId60"/>
    <p:sldLayoutId id="2147483815" r:id="rId61"/>
    <p:sldLayoutId id="2147483816" r:id="rId62"/>
    <p:sldLayoutId id="2147483817" r:id="rId63"/>
    <p:sldLayoutId id="2147483818" r:id="rId64"/>
    <p:sldLayoutId id="2147483819" r:id="rId65"/>
    <p:sldLayoutId id="2147483820" r:id="rId66"/>
    <p:sldLayoutId id="2147483821" r:id="rId67"/>
    <p:sldLayoutId id="2147483822" r:id="rId68"/>
    <p:sldLayoutId id="2147483823" r:id="rId69"/>
    <p:sldLayoutId id="2147483824" r:id="rId70"/>
    <p:sldLayoutId id="2147483825" r:id="rId71"/>
    <p:sldLayoutId id="2147483826" r:id="rId72"/>
    <p:sldLayoutId id="2147483827" r:id="rId73"/>
    <p:sldLayoutId id="2147483828" r:id="rId74"/>
    <p:sldLayoutId id="2147483829" r:id="rId75"/>
    <p:sldLayoutId id="2147483830" r:id="rId76"/>
    <p:sldLayoutId id="2147483831" r:id="rId77"/>
    <p:sldLayoutId id="2147483832" r:id="rId78"/>
    <p:sldLayoutId id="2147483833" r:id="rId79"/>
    <p:sldLayoutId id="2147483884" r:id="rId80"/>
    <p:sldLayoutId id="2147483885" r:id="rId81"/>
    <p:sldLayoutId id="2147483887" r:id="rId82"/>
    <p:sldLayoutId id="2147483888" r:id="rId83"/>
    <p:sldLayoutId id="2147483895" r:id="rId84"/>
    <p:sldLayoutId id="2147483896" r:id="rId85"/>
    <p:sldLayoutId id="2147483897" r:id="rId86"/>
    <p:sldLayoutId id="2147483898" r:id="rId87"/>
    <p:sldLayoutId id="2147483899" r:id="rId88"/>
    <p:sldLayoutId id="2147483900" r:id="rId89"/>
    <p:sldLayoutId id="2147483919" r:id="rId90"/>
    <p:sldLayoutId id="2147483920" r:id="rId91"/>
    <p:sldLayoutId id="2147483921" r:id="rId92"/>
    <p:sldLayoutId id="2147483930" r:id="rId93"/>
    <p:sldLayoutId id="2147483936" r:id="rId94"/>
    <p:sldLayoutId id="2147483856" r:id="rId95"/>
    <p:sldLayoutId id="2147483857" r:id="rId96"/>
    <p:sldLayoutId id="2147483858" r:id="rId97"/>
    <p:sldLayoutId id="2147483859" r:id="rId98"/>
    <p:sldLayoutId id="2147483860" r:id="rId99"/>
    <p:sldLayoutId id="2147483862" r:id="rId100"/>
    <p:sldLayoutId id="2147483863" r:id="rId101"/>
    <p:sldLayoutId id="2147483864" r:id="rId102"/>
    <p:sldLayoutId id="2147483866" r:id="rId103"/>
    <p:sldLayoutId id="2147483867" r:id="rId104"/>
    <p:sldLayoutId id="2147483868" r:id="rId105"/>
    <p:sldLayoutId id="2147483869" r:id="rId106"/>
    <p:sldLayoutId id="2147483870" r:id="rId107"/>
    <p:sldLayoutId id="2147483871" r:id="rId108"/>
    <p:sldLayoutId id="2147483872" r:id="rId109"/>
    <p:sldLayoutId id="2147483873" r:id="rId110"/>
    <p:sldLayoutId id="2147483874" r:id="rId111"/>
    <p:sldLayoutId id="2147483875" r:id="rId112"/>
    <p:sldLayoutId id="2147483876" r:id="rId113"/>
    <p:sldLayoutId id="2147483877" r:id="rId114"/>
    <p:sldLayoutId id="2147483878" r:id="rId115"/>
    <p:sldLayoutId id="2147483879" r:id="rId116"/>
    <p:sldLayoutId id="2147483880" r:id="rId117"/>
    <p:sldLayoutId id="2147483881" r:id="rId118"/>
    <p:sldLayoutId id="2147484003" r:id="rId119"/>
    <p:sldLayoutId id="2147484542" r:id="rId1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dieunt@vinhuni.edu.v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0.xml"/><Relationship Id="rId6" Type="http://schemas.openxmlformats.org/officeDocument/2006/relationships/image" Target="../media/image1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hyperlink" Target="https://old.vinhuni.edu.vn/bo-phan-mot-cua" TargetMode="Externa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nhuni.edu.vn/trang-chu.html" TargetMode="Externa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9E84E41-8493-8EE3-C19A-FAABA763D0D5}"/>
              </a:ext>
            </a:extLst>
          </p:cNvPr>
          <p:cNvGrpSpPr/>
          <p:nvPr/>
        </p:nvGrpSpPr>
        <p:grpSpPr>
          <a:xfrm>
            <a:off x="0" y="9832"/>
            <a:ext cx="12171680" cy="681365"/>
            <a:chOff x="0" y="9832"/>
            <a:chExt cx="12171680" cy="6813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B6169E-DDDB-2D10-2FAB-D3CE26F6202B}"/>
                </a:ext>
              </a:extLst>
            </p:cNvPr>
            <p:cNvGrpSpPr/>
            <p:nvPr/>
          </p:nvGrpSpPr>
          <p:grpSpPr>
            <a:xfrm>
              <a:off x="0" y="9832"/>
              <a:ext cx="12171680" cy="681365"/>
              <a:chOff x="0" y="9832"/>
              <a:chExt cx="12171680" cy="68136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BC453DB-9B45-024D-DAFA-D196BA38C11F}"/>
                  </a:ext>
                </a:extLst>
              </p:cNvPr>
              <p:cNvSpPr/>
              <p:nvPr userDrawn="1"/>
            </p:nvSpPr>
            <p:spPr>
              <a:xfrm>
                <a:off x="7374194" y="9832"/>
                <a:ext cx="4797486" cy="65836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5" descr="A blue sign with white text&#10;&#10;Description automatically generated">
                <a:extLst>
                  <a:ext uri="{FF2B5EF4-FFF2-40B4-BE49-F238E27FC236}">
                    <a16:creationId xmlns:a16="http://schemas.microsoft.com/office/drawing/2014/main" id="{181B0E8A-A846-4FE0-EC11-B69CC2AF05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0" y="10160"/>
                <a:ext cx="7394514" cy="681037"/>
              </a:xfrm>
              <a:prstGeom prst="rect">
                <a:avLst/>
              </a:prstGeom>
            </p:spPr>
          </p:pic>
        </p:grpSp>
        <p:pic>
          <p:nvPicPr>
            <p:cNvPr id="8" name="Picture 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43361945-43A6-6197-95E3-96456D36E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3633" y="144070"/>
              <a:ext cx="530167" cy="5301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77FF5F-86AB-8A5A-31A4-15747D1C3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16811" y="89982"/>
              <a:ext cx="1174867" cy="5486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1191488-E8C5-7B0B-163E-3E739F68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46487" y="51355"/>
              <a:ext cx="922857" cy="548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pic>
        <p:nvPicPr>
          <p:cNvPr id="13" name="Google Shape;208;p32">
            <a:extLst>
              <a:ext uri="{FF2B5EF4-FFF2-40B4-BE49-F238E27FC236}">
                <a16:creationId xmlns:a16="http://schemas.microsoft.com/office/drawing/2014/main" id="{8F118C67-71F2-99B6-B331-DBA7DA0905E7}"/>
              </a:ext>
            </a:extLst>
          </p:cNvPr>
          <p:cNvPicPr preferRelativeResize="0"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8492" r="8492"/>
          <a:stretch/>
        </p:blipFill>
        <p:spPr>
          <a:xfrm>
            <a:off x="7482910" y="738903"/>
            <a:ext cx="4718828" cy="4247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5F8B5FA-FBBC-AF17-0B05-81AC084A96AA}"/>
              </a:ext>
            </a:extLst>
          </p:cNvPr>
          <p:cNvGrpSpPr/>
          <p:nvPr/>
        </p:nvGrpSpPr>
        <p:grpSpPr>
          <a:xfrm>
            <a:off x="-3932" y="6292645"/>
            <a:ext cx="12175611" cy="593009"/>
            <a:chOff x="-3932" y="6292645"/>
            <a:chExt cx="12175611" cy="5930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4C3AC9-8595-C38C-9816-41F016C601C6}"/>
                </a:ext>
              </a:extLst>
            </p:cNvPr>
            <p:cNvSpPr/>
            <p:nvPr/>
          </p:nvSpPr>
          <p:spPr>
            <a:xfrm>
              <a:off x="7452850" y="6292645"/>
              <a:ext cx="4718829" cy="5930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1800" b="1" kern="0" dirty="0">
                  <a:solidFill>
                    <a:srgbClr val="FFFF00"/>
                  </a:solidFill>
                  <a:latin typeface="Bahnschrift Condensed" panose="020B0502040204020203" pitchFamily="34" charset="0"/>
                  <a:ea typeface="Cambria" panose="02040503050406030204" pitchFamily="18" charset="0"/>
                  <a:cs typeface="Arial" panose="020B0604020202020204" pitchFamily="34" charset="0"/>
                </a:rPr>
                <a:t>HỢP TÁC – SÁNG TẠO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525BCC-0175-8247-6FF1-D52F03B8D25E}"/>
                </a:ext>
              </a:extLst>
            </p:cNvPr>
            <p:cNvSpPr/>
            <p:nvPr/>
          </p:nvSpPr>
          <p:spPr>
            <a:xfrm>
              <a:off x="-3932" y="6314017"/>
              <a:ext cx="7452850" cy="5442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Bef>
                  <a:spcPts val="1200"/>
                </a:spcBef>
                <a:buClr>
                  <a:srgbClr val="000000"/>
                </a:buClr>
                <a:defRPr/>
              </a:pPr>
              <a:r>
                <a:rPr lang="en-US" sz="1800" b="1" kern="0" dirty="0">
                  <a:solidFill>
                    <a:srgbClr val="0000FF"/>
                  </a:solidFill>
                  <a:latin typeface="Bahnschrift Condensed" panose="020B0502040204020203" pitchFamily="34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TRUNG THỰC- SAY MÊ- SÁNG TẠO- HỢP TÁC 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46465CA-58B9-005C-9CB1-94D545318CE2}"/>
              </a:ext>
            </a:extLst>
          </p:cNvPr>
          <p:cNvSpPr/>
          <p:nvPr/>
        </p:nvSpPr>
        <p:spPr>
          <a:xfrm>
            <a:off x="20320" y="1691148"/>
            <a:ext cx="7353874" cy="2054941"/>
          </a:xfrm>
          <a:prstGeom prst="roundRect">
            <a:avLst>
              <a:gd name="adj" fmla="val 4438"/>
            </a:avLst>
          </a:prstGeom>
          <a:solidFill>
            <a:srgbClr val="FFF4D1"/>
          </a:solidFill>
          <a:ln w="38100">
            <a:solidFill>
              <a:srgbClr val="00B0F0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solidFill>
                <a:srgbClr val="0070C0"/>
              </a:solidFill>
              <a:effectLst/>
              <a:latin typeface="Bahnschrift Condensed" panose="020B0502040204020203" pitchFamily="34" charset="0"/>
              <a:ea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B8966-83D7-6284-79DE-3272D4F532C2}"/>
              </a:ext>
            </a:extLst>
          </p:cNvPr>
          <p:cNvSpPr txBox="1"/>
          <p:nvPr/>
        </p:nvSpPr>
        <p:spPr>
          <a:xfrm>
            <a:off x="20320" y="1691148"/>
            <a:ext cx="7344041" cy="230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QUY ĐỊNH </a:t>
            </a:r>
            <a:b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ĐÁNH GIÁ VÀ CÔNG NHẬN KẾT QUẢ HỌC TẬP </a:t>
            </a:r>
            <a:b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0000FF"/>
                </a:solidFill>
                <a:latin typeface="Bahnschrift Condensed" panose="020B0502040204020203" pitchFamily="34" charset="0"/>
                <a:ea typeface="Bodoni Ornaments" pitchFamily="2" charset="0"/>
                <a:cs typeface="Arial" panose="020B0604020202020204" pitchFamily="34" charset="0"/>
              </a:rPr>
              <a:t>ĐỐI VỚI SINH VIÊN KHOÁ 64, TRƯỜNG ĐẠI HỌC VINH </a:t>
            </a:r>
            <a:endParaRPr lang="en-US" sz="3200" b="1" dirty="0">
              <a:solidFill>
                <a:srgbClr val="0070C0"/>
              </a:solidFill>
              <a:effectLst/>
              <a:latin typeface="Bahnschrift Condensed" panose="020B0502040204020203" pitchFamily="34" charset="0"/>
              <a:ea typeface="Tw Cen MT" panose="020B0602020104020603" pitchFamily="34" charset="0"/>
              <a:cs typeface="Calibri" panose="020F0502020204030204" pitchFamily="34" charset="0"/>
            </a:endParaRPr>
          </a:p>
          <a:p>
            <a:endParaRPr lang="en-US" sz="3200" b="1" dirty="0">
              <a:latin typeface="Bahnschrift Condensed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27D15-4780-4C0F-B9AB-20A169523699}"/>
              </a:ext>
            </a:extLst>
          </p:cNvPr>
          <p:cNvSpPr txBox="1"/>
          <p:nvPr/>
        </p:nvSpPr>
        <p:spPr>
          <a:xfrm>
            <a:off x="484386" y="4515207"/>
            <a:ext cx="647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823E43"/>
                </a:solidFill>
                <a:latin typeface="Bahnschrift" panose="020B0502040204020203" pitchFamily="34" charset="0"/>
              </a:rPr>
              <a:t>TRUNG TÂM ĐẢM BẢO CHẤT LƯỢNG</a:t>
            </a:r>
          </a:p>
        </p:txBody>
      </p:sp>
    </p:spTree>
    <p:extLst>
      <p:ext uri="{BB962C8B-B14F-4D97-AF65-F5344CB8AC3E}">
        <p14:creationId xmlns:p14="http://schemas.microsoft.com/office/powerpoint/2010/main" val="283367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06477" y="1619300"/>
            <a:ext cx="11757206" cy="7186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KẾT QUẢ ĐG HỌC PHẦN = ĐIỂM SỐ+ ĐIỂM NĂNG LỰC CỦA CÁC CĐR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321886" y="1063233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gồm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con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43E58CC-92A8-1C59-36CF-96D4D7272DE5}"/>
              </a:ext>
            </a:extLst>
          </p:cNvPr>
          <p:cNvSpPr/>
          <p:nvPr/>
        </p:nvSpPr>
        <p:spPr>
          <a:xfrm>
            <a:off x="127819" y="2769946"/>
            <a:ext cx="5968181" cy="8210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 SỐ = ĐIỂM ĐG THƯỜNG XUYÊN (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50%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)+ ĐIỂM CUỐI KỲ (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50%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(Theo thang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10)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FE1AA3B-E71D-AD35-4F98-3C59993E341F}"/>
              </a:ext>
            </a:extLst>
          </p:cNvPr>
          <p:cNvSpPr/>
          <p:nvPr/>
        </p:nvSpPr>
        <p:spPr>
          <a:xfrm>
            <a:off x="2890683" y="2383319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A6F0D74-CFA9-B295-2A94-2E3AA55464A2}"/>
              </a:ext>
            </a:extLst>
          </p:cNvPr>
          <p:cNvSpPr/>
          <p:nvPr/>
        </p:nvSpPr>
        <p:spPr>
          <a:xfrm>
            <a:off x="8975005" y="241080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F7EDB21-5CC4-2C94-A4E9-0DAB8628B892}"/>
              </a:ext>
            </a:extLst>
          </p:cNvPr>
          <p:cNvSpPr/>
          <p:nvPr/>
        </p:nvSpPr>
        <p:spPr>
          <a:xfrm>
            <a:off x="6532840" y="2782386"/>
            <a:ext cx="5531341" cy="8210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 NL CỦA CLO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NL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CLO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1B83BCDD-60AC-03EC-6F21-FBD74AA35803}"/>
              </a:ext>
            </a:extLst>
          </p:cNvPr>
          <p:cNvSpPr/>
          <p:nvPr/>
        </p:nvSpPr>
        <p:spPr>
          <a:xfrm>
            <a:off x="1054194" y="3602385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A67E129-E159-EE5F-980E-0E2D3A94C78D}"/>
              </a:ext>
            </a:extLst>
          </p:cNvPr>
          <p:cNvSpPr/>
          <p:nvPr/>
        </p:nvSpPr>
        <p:spPr>
          <a:xfrm>
            <a:off x="4468308" y="364773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E8D56BAC-7557-7D4A-E367-2A5A62080B94}"/>
              </a:ext>
            </a:extLst>
          </p:cNvPr>
          <p:cNvSpPr/>
          <p:nvPr/>
        </p:nvSpPr>
        <p:spPr>
          <a:xfrm>
            <a:off x="-45986" y="3977641"/>
            <a:ext cx="2828515" cy="287242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ĐGTX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Chuyên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hồ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khác</a:t>
            </a:r>
            <a:r>
              <a:rPr lang="en-US" sz="2200" dirty="0" smtClean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en-US" sz="2200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E7C7A520-1F7B-5221-00D1-33B3BBF3C715}"/>
              </a:ext>
            </a:extLst>
          </p:cNvPr>
          <p:cNvSpPr/>
          <p:nvPr/>
        </p:nvSpPr>
        <p:spPr>
          <a:xfrm>
            <a:off x="3233684" y="4037562"/>
            <a:ext cx="2828515" cy="2812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cuối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kỳ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trắc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nghiệm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tiểu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) (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cương</a:t>
            </a:r>
            <a:r>
              <a:rPr lang="en-US" sz="2200" dirty="0">
                <a:solidFill>
                  <a:srgbClr val="0000CC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endParaRPr lang="en-US" sz="2200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68995A4-6D2B-FBAA-7416-C17E7BF21097}"/>
              </a:ext>
            </a:extLst>
          </p:cNvPr>
          <p:cNvSpPr/>
          <p:nvPr/>
        </p:nvSpPr>
        <p:spPr>
          <a:xfrm>
            <a:off x="9055780" y="3647738"/>
            <a:ext cx="442451" cy="375256"/>
          </a:xfrm>
          <a:prstGeom prst="downArrow">
            <a:avLst/>
          </a:prstGeom>
          <a:solidFill>
            <a:schemeClr val="accent2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979F41-5243-AF82-0DE7-88E23ECDDE12}"/>
              </a:ext>
            </a:extLst>
          </p:cNvPr>
          <p:cNvGrpSpPr/>
          <p:nvPr/>
        </p:nvGrpSpPr>
        <p:grpSpPr>
          <a:xfrm>
            <a:off x="6557292" y="4038992"/>
            <a:ext cx="5546511" cy="2146709"/>
            <a:chOff x="6894069" y="4491060"/>
            <a:chExt cx="5055156" cy="92484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032B1C2-C08A-A3FA-2218-8162DC239926}"/>
                </a:ext>
              </a:extLst>
            </p:cNvPr>
            <p:cNvSpPr/>
            <p:nvPr/>
          </p:nvSpPr>
          <p:spPr>
            <a:xfrm>
              <a:off x="6894069" y="4497117"/>
              <a:ext cx="954400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1: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Nhớ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(0.5-1.4)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156E795-C02B-D3B4-3135-AE8A823CC3F6}"/>
                </a:ext>
              </a:extLst>
            </p:cNvPr>
            <p:cNvSpPr/>
            <p:nvPr/>
          </p:nvSpPr>
          <p:spPr>
            <a:xfrm>
              <a:off x="7851475" y="4491060"/>
              <a:ext cx="954400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2: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Hiểu</a:t>
              </a:r>
              <a:r>
                <a:rPr lang="en-US" sz="2000" dirty="0">
                  <a:latin typeface="Bahnschrift Condensed" panose="020B0502040204020203" pitchFamily="34" charset="0"/>
                </a:rPr>
                <a:t> (1.5-2.4)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846F3AE-8208-AB59-6BCE-1A7154F7DF21}"/>
                </a:ext>
              </a:extLst>
            </p:cNvPr>
            <p:cNvSpPr/>
            <p:nvPr/>
          </p:nvSpPr>
          <p:spPr>
            <a:xfrm>
              <a:off x="8813835" y="4499173"/>
              <a:ext cx="1038087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3:</a:t>
              </a: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Áp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dụng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(2.5-3.4)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2B54749E-99CD-AA1C-8FB9-2F1794BE1DE2}"/>
                </a:ext>
              </a:extLst>
            </p:cNvPr>
            <p:cNvSpPr/>
            <p:nvPr/>
          </p:nvSpPr>
          <p:spPr>
            <a:xfrm>
              <a:off x="9859882" y="4491060"/>
              <a:ext cx="1050394" cy="924847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4: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Phân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tích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,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tổng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hợp</a:t>
              </a:r>
              <a:endPara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endParaRPr>
            </a:p>
            <a:p>
              <a:pPr algn="ctr"/>
              <a:r>
                <a:rPr lang="en-US" sz="2000" dirty="0">
                  <a:latin typeface="Bahnschrift Condensed" panose="020B0502040204020203" pitchFamily="34" charset="0"/>
                </a:rPr>
                <a:t> (3.5-4.4)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D3D0555-3778-4C4F-7297-EFE0D68BBA05}"/>
                </a:ext>
              </a:extLst>
            </p:cNvPr>
            <p:cNvSpPr/>
            <p:nvPr/>
          </p:nvSpPr>
          <p:spPr>
            <a:xfrm>
              <a:off x="10918236" y="4499174"/>
              <a:ext cx="1030989" cy="91673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Bahnschrift Condensed" panose="020B0502040204020203" pitchFamily="34" charset="0"/>
                </a:rPr>
                <a:t>Mức</a:t>
              </a:r>
              <a:r>
                <a:rPr lang="en-US" sz="2000" dirty="0">
                  <a:latin typeface="Bahnschrift Condensed" panose="020B0502040204020203" pitchFamily="34" charset="0"/>
                </a:rPr>
                <a:t> 5: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Sáng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tạo</a:t>
              </a:r>
              <a:r>
                <a:rPr lang="en-US" sz="2000" dirty="0">
                  <a:solidFill>
                    <a:srgbClr val="0000FF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000" dirty="0">
                  <a:latin typeface="Bahnschrift Condensed" panose="020B0502040204020203" pitchFamily="34" charset="0"/>
                </a:rPr>
                <a:t>(4.5-5.0)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06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147781" y="1021346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764" y="1459361"/>
            <a:ext cx="11793062" cy="1061829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thành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phần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đánh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giá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thang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10. </a:t>
            </a:r>
            <a:r>
              <a:rPr lang="en-US" dirty="0" err="1">
                <a:latin typeface="Bahnschrift Condensed" panose="020B0502040204020203" pitchFamily="34" charset="0"/>
              </a:rPr>
              <a:t>Dựa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vào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kết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quả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tổng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hợp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cuối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 smtClean="0">
                <a:latin typeface="Bahnschrift Condensed" panose="020B0502040204020203" pitchFamily="34" charset="0"/>
              </a:rPr>
              <a:t>cùng</a:t>
            </a:r>
            <a:r>
              <a:rPr lang="en-US" dirty="0" smtClean="0"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latin typeface="Bahnschrift Condensed" panose="020B0502040204020203" pitchFamily="34" charset="0"/>
              </a:rPr>
              <a:t>phần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mềm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sẽ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quy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đổi</a:t>
            </a:r>
            <a:r>
              <a:rPr lang="en-US" dirty="0">
                <a:latin typeface="Bahnschrift Condensed" panose="020B0502040204020203" pitchFamily="34" charset="0"/>
              </a:rPr>
              <a:t> sang thang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4 </a:t>
            </a:r>
            <a:r>
              <a:rPr lang="en-US" dirty="0" err="1">
                <a:latin typeface="Bahnschrift Condensed" panose="020B0502040204020203" pitchFamily="34" charset="0"/>
              </a:rPr>
              <a:t>và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chữ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tổng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kết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học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phần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bảng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sau</a:t>
            </a:r>
            <a:r>
              <a:rPr lang="en-US" dirty="0">
                <a:latin typeface="Bahnschrift Condensed" panose="020B0502040204020203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44535"/>
              </p:ext>
            </p:extLst>
          </p:nvPr>
        </p:nvGraphicFramePr>
        <p:xfrm>
          <a:off x="187764" y="2517453"/>
          <a:ext cx="11793063" cy="32183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27493">
                  <a:extLst>
                    <a:ext uri="{9D8B030D-6E8A-4147-A177-3AD203B41FA5}">
                      <a16:colId xmlns:a16="http://schemas.microsoft.com/office/drawing/2014/main" val="948083497"/>
                    </a:ext>
                  </a:extLst>
                </a:gridCol>
                <a:gridCol w="3790832">
                  <a:extLst>
                    <a:ext uri="{9D8B030D-6E8A-4147-A177-3AD203B41FA5}">
                      <a16:colId xmlns:a16="http://schemas.microsoft.com/office/drawing/2014/main" val="1134750593"/>
                    </a:ext>
                  </a:extLst>
                </a:gridCol>
                <a:gridCol w="3777999">
                  <a:extLst>
                    <a:ext uri="{9D8B030D-6E8A-4147-A177-3AD203B41FA5}">
                      <a16:colId xmlns:a16="http://schemas.microsoft.com/office/drawing/2014/main" val="3798535182"/>
                    </a:ext>
                  </a:extLst>
                </a:gridCol>
                <a:gridCol w="2296739">
                  <a:extLst>
                    <a:ext uri="{9D8B030D-6E8A-4147-A177-3AD203B41FA5}">
                      <a16:colId xmlns:a16="http://schemas.microsoft.com/office/drawing/2014/main" val="1272041633"/>
                    </a:ext>
                  </a:extLst>
                </a:gridCol>
              </a:tblGrid>
              <a:tr h="3867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2000" b="1" dirty="0" err="1" smtClean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000" b="1" dirty="0" smtClean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sz="2000" b="1" dirty="0" err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b="1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 chú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8337278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 – 10,0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630757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B+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 – 8,4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0722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7,0 – 7,9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30066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C+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 – 6,9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sz="2000" dirty="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183406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5,5 – 6,4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079388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D+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 – 5,4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1489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 – 4,9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00B0F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00B0F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074834"/>
                  </a:ext>
                </a:extLst>
              </a:tr>
              <a:tr h="353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 4,0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Bahnschrift Condensed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61705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781" y="5957454"/>
            <a:ext cx="1140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Sinh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D, D+, C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phép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cải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thiện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endParaRPr lang="en-US" sz="2000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6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3892" y="1097508"/>
            <a:ext cx="12044218" cy="147732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CĐR: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của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đánh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giá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theo</a:t>
            </a:r>
            <a:r>
              <a:rPr lang="en-US" dirty="0">
                <a:latin typeface="Bahnschrift Condensed" panose="020B0502040204020203" pitchFamily="34" charset="0"/>
              </a:rPr>
              <a:t> thang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. </a:t>
            </a:r>
            <a:r>
              <a:rPr lang="en-US" dirty="0" err="1">
                <a:latin typeface="Bahnschrift Condensed" panose="020B0502040204020203" pitchFamily="34" charset="0"/>
              </a:rPr>
              <a:t>Mỗi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phân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nhiệm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bài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đánh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giá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quy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định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trong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đề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cương</a:t>
            </a:r>
            <a:r>
              <a:rPr lang="en-US" dirty="0">
                <a:latin typeface="Bahnschrift Condensed" panose="020B0502040204020203" pitchFamily="34" charset="0"/>
              </a:rPr>
              <a:t> chi </a:t>
            </a:r>
            <a:r>
              <a:rPr lang="en-US" dirty="0" err="1">
                <a:latin typeface="Bahnschrift Condensed" panose="020B0502040204020203" pitchFamily="34" charset="0"/>
              </a:rPr>
              <a:t>tiết</a:t>
            </a:r>
            <a:r>
              <a:rPr lang="en-US" dirty="0">
                <a:latin typeface="Bahnschrift Condensed" panose="020B0502040204020203" pitchFamily="34" charset="0"/>
              </a:rPr>
              <a:t>. </a:t>
            </a:r>
            <a:r>
              <a:rPr lang="en-US" dirty="0" err="1">
                <a:latin typeface="Bahnschrift Condensed" panose="020B0502040204020203" pitchFamily="34" charset="0"/>
              </a:rPr>
              <a:t>Người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học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chuẩn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đầu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ra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khi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ứng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với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mức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cần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đạt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của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đó</a:t>
            </a:r>
            <a:r>
              <a:rPr lang="en-US" dirty="0">
                <a:latin typeface="Bahnschrift Condensed" panose="020B0502040204020203" pitchFamily="34" charset="0"/>
              </a:rPr>
              <a:t>. 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mức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và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điểm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lực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cho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các</a:t>
            </a:r>
            <a:r>
              <a:rPr lang="en-US" dirty="0">
                <a:latin typeface="Bahnschrift Condensed" panose="020B0502040204020203" pitchFamily="34" charset="0"/>
              </a:rPr>
              <a:t> CĐR </a:t>
            </a:r>
            <a:r>
              <a:rPr lang="en-US" dirty="0" err="1">
                <a:latin typeface="Bahnschrift Condensed" panose="020B0502040204020203" pitchFamily="34" charset="0"/>
              </a:rPr>
              <a:t>về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Kiến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thức</a:t>
            </a:r>
            <a:r>
              <a:rPr lang="en-US" dirty="0"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latin typeface="Bahnschrift Condensed" panose="020B0502040204020203" pitchFamily="34" charset="0"/>
              </a:rPr>
              <a:t>kỹ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năng</a:t>
            </a:r>
            <a:r>
              <a:rPr lang="en-US" dirty="0"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latin typeface="Bahnschrift Condensed" panose="020B0502040204020203" pitchFamily="34" charset="0"/>
              </a:rPr>
              <a:t>thái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độ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được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thể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hiện</a:t>
            </a:r>
            <a:r>
              <a:rPr lang="en-US" dirty="0">
                <a:latin typeface="Bahnschrift Condensed" panose="020B0502040204020203" pitchFamily="34" charset="0"/>
              </a:rPr>
              <a:t> ở </a:t>
            </a:r>
            <a:r>
              <a:rPr lang="en-US" dirty="0" err="1">
                <a:latin typeface="Bahnschrift Condensed" panose="020B0502040204020203" pitchFamily="34" charset="0"/>
              </a:rPr>
              <a:t>bảng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sau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7783" y="2750294"/>
          <a:ext cx="11970327" cy="4045520"/>
        </p:xfrm>
        <a:graphic>
          <a:graphicData uri="http://schemas.openxmlformats.org/drawingml/2006/table">
            <a:tbl>
              <a:tblPr firstRow="1" firstCol="1" bandRow="1"/>
              <a:tblGrid>
                <a:gridCol w="895926">
                  <a:extLst>
                    <a:ext uri="{9D8B030D-6E8A-4147-A177-3AD203B41FA5}">
                      <a16:colId xmlns:a16="http://schemas.microsoft.com/office/drawing/2014/main" val="1686323701"/>
                    </a:ext>
                  </a:extLst>
                </a:gridCol>
                <a:gridCol w="1132343">
                  <a:extLst>
                    <a:ext uri="{9D8B030D-6E8A-4147-A177-3AD203B41FA5}">
                      <a16:colId xmlns:a16="http://schemas.microsoft.com/office/drawing/2014/main" val="2513158208"/>
                    </a:ext>
                  </a:extLst>
                </a:gridCol>
                <a:gridCol w="3654023">
                  <a:extLst>
                    <a:ext uri="{9D8B030D-6E8A-4147-A177-3AD203B41FA5}">
                      <a16:colId xmlns:a16="http://schemas.microsoft.com/office/drawing/2014/main" val="2902079890"/>
                    </a:ext>
                  </a:extLst>
                </a:gridCol>
                <a:gridCol w="3203089">
                  <a:extLst>
                    <a:ext uri="{9D8B030D-6E8A-4147-A177-3AD203B41FA5}">
                      <a16:colId xmlns:a16="http://schemas.microsoft.com/office/drawing/2014/main" val="3574275457"/>
                    </a:ext>
                  </a:extLst>
                </a:gridCol>
                <a:gridCol w="3084946">
                  <a:extLst>
                    <a:ext uri="{9D8B030D-6E8A-4147-A177-3AD203B41FA5}">
                      <a16:colId xmlns:a16="http://schemas.microsoft.com/office/drawing/2014/main" val="570530180"/>
                    </a:ext>
                  </a:extLst>
                </a:gridCol>
              </a:tblGrid>
              <a:tr h="3270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vực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621785"/>
                  </a:ext>
                </a:extLst>
              </a:tr>
              <a:tr h="351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 thức</a:t>
                      </a:r>
                      <a:r>
                        <a:rPr lang="vi-VN" sz="1800" b="1" i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Kỹ năng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b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(A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80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368344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4,5 - 5,0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 tạo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(Creating)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(Origination)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(Characterization)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8612074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3,5 - 4,4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hân tích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Đánh giá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(Analyzing, Evaluating)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(Adaptation)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(Organization)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310887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2,5 - 3,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(Applying)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(Precision)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 thành giá trị (Valuing)</a:t>
                      </a:r>
                      <a:endParaRPr lang="en-US" sz="180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561895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­­­</a:t>
                      </a: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1,5 - 2,4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(Understanding)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Thao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(Manipulation)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(Responding)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958549"/>
                  </a:ext>
                </a:extLst>
              </a:tr>
              <a:tr h="673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b="1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b="1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0,5 - 1,4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(Remembering)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60045" algn="l"/>
                        </a:tabLst>
                      </a:pPr>
                      <a:r>
                        <a:rPr lang="en-US" sz="1800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spc="-1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(Perception)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Bahnschrift Condensed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(Receiving)</a:t>
                      </a:r>
                      <a:endParaRPr lang="en-US" sz="1800" dirty="0">
                        <a:effectLst/>
                        <a:latin typeface="Bahnschrift Condensed" panose="020B0502040204020203" pitchFamily="34" charset="0"/>
                        <a:ea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164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3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3927" y="118184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Theo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dõi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tin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quả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5530" y="1886461"/>
            <a:ext cx="11933382" cy="355590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Sinh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nhận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tin,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hiện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hoạt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động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tập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theo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yêu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cầu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E-learning;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cho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hệ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thống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E-learning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xuyên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và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dự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kỳ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GV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tại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buổi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cùng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phần</a:t>
            </a:r>
            <a:endParaRPr lang="en-US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xem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. 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Tất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cả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liên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quan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đều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đăng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tải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trang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của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sinh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viên</a:t>
            </a:r>
            <a:r>
              <a:rPr lang="en-US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Mục</a:t>
            </a:r>
            <a:r>
              <a:rPr lang="en-US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báo</a:t>
            </a:r>
            <a:r>
              <a:rPr lang="en-US" dirty="0"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vi-VN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Kết quả điểm thông báo cho người học chậm nhất 20 ngày sau ngày thi cuối kỳ.</a:t>
            </a:r>
            <a:endParaRPr lang="en-US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9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028"/>
            <a:ext cx="12133811" cy="593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1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109"/>
            <a:ext cx="12192000" cy="58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7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240385" y="875004"/>
            <a:ext cx="4700458" cy="47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0" y="32171"/>
            <a:ext cx="7240385" cy="867772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967"/>
            <a:ext cx="12191999" cy="5805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5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654339"/>
            <a:ext cx="12192000" cy="38779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Tham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thiểu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80%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tiết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yêu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tập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như</a:t>
            </a:r>
            <a:r>
              <a:rPr lang="en-US" sz="2400" dirty="0"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nghe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giảng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Elearning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tra</a:t>
            </a:r>
            <a:r>
              <a:rPr lang="en-US" sz="2400" dirty="0">
                <a:latin typeface="Bahnschrift Condensed" panose="020B0502040204020203" pitchFamily="34" charset="0"/>
              </a:rPr>
              <a:t>, v.v.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định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cương</a:t>
            </a:r>
            <a:r>
              <a:rPr lang="en-US" sz="2400" dirty="0">
                <a:latin typeface="Bahnschrift Condensed" panose="020B0502040204020203" pitchFamily="34" charset="0"/>
              </a:rPr>
              <a:t> chi </a:t>
            </a:r>
            <a:r>
              <a:rPr lang="en-US" sz="2400" dirty="0" err="1">
                <a:latin typeface="Bahnschrift Condensed" panose="020B0502040204020203" pitchFamily="34" charset="0"/>
              </a:rPr>
              <a:t>tiết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Sinh</a:t>
            </a:r>
            <a:r>
              <a:rPr lang="en-US" sz="2400" dirty="0">
                <a:latin typeface="Bahnschrift Condensed" panose="020B0502040204020203" pitchFamily="34" charset="0"/>
              </a:rPr>
              <a:t> vi </a:t>
            </a:r>
            <a:r>
              <a:rPr lang="en-US" sz="2400" dirty="0" err="1">
                <a:latin typeface="Bahnschrift Condensed" panose="020B0502040204020203" pitchFamily="34" charset="0"/>
              </a:rPr>
              <a:t>phạm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điều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cấm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định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văn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giảng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viên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bố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sz="2400" dirty="0" smtClean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xuyên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buổi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>
                <a:latin typeface="Bahnschrift Condensed" panose="020B0502040204020203" pitchFamily="34" charset="0"/>
              </a:rPr>
              <a:t> NH </a:t>
            </a:r>
            <a:r>
              <a:rPr lang="en-US" sz="2400" dirty="0" err="1"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cấm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thì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F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đăng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thay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thế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22396-BE0B-2419-1668-0E69D3642CF3}"/>
              </a:ext>
            </a:extLst>
          </p:cNvPr>
          <p:cNvSpPr txBox="1"/>
          <p:nvPr/>
        </p:nvSpPr>
        <p:spPr>
          <a:xfrm>
            <a:off x="122441" y="1088141"/>
            <a:ext cx="6971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Điều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kiện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27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103739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781" y="1632357"/>
            <a:ext cx="11948425" cy="230832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tự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luận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quan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máy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tính.v.v</a:t>
            </a:r>
            <a:r>
              <a:rPr lang="en-US" sz="2400" dirty="0">
                <a:latin typeface="Bahnschrift Condensed" panose="020B0502040204020203" pitchFamily="34" charset="0"/>
              </a:rPr>
              <a:t>. do </a:t>
            </a:r>
            <a:r>
              <a:rPr lang="en-US" sz="2400" dirty="0" err="1">
                <a:latin typeface="Bahnschrift Condensed" panose="020B0502040204020203" pitchFamily="34" charset="0"/>
              </a:rPr>
              <a:t>trung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tâm</a:t>
            </a:r>
            <a:r>
              <a:rPr lang="en-US" sz="2400" dirty="0">
                <a:latin typeface="Bahnschrift Condensed" panose="020B0502040204020203" pitchFamily="34" charset="0"/>
              </a:rPr>
              <a:t> ĐBCL </a:t>
            </a:r>
            <a:r>
              <a:rPr lang="en-US" sz="2400" dirty="0" err="1">
                <a:latin typeface="Bahnschrift Condensed" panose="020B0502040204020203" pitchFamily="34" charset="0"/>
              </a:rPr>
              <a:t>phối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đơn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vị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tổ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lịch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báo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tiểu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luận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đồ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án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bởi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hội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đồng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Khoa</a:t>
            </a:r>
            <a:r>
              <a:rPr lang="en-US" sz="2400" dirty="0">
                <a:latin typeface="Bahnschrift Condensed" panose="020B0502040204020203" pitchFamily="34" charset="0"/>
              </a:rPr>
              <a:t>/</a:t>
            </a:r>
            <a:r>
              <a:rPr lang="en-US" sz="2400" dirty="0" err="1">
                <a:latin typeface="Bahnschrift Condensed" panose="020B0502040204020203" pitchFamily="34" charset="0"/>
              </a:rPr>
              <a:t>Viện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lập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9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1037391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781" y="1582982"/>
            <a:ext cx="11948425" cy="480131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tổ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chức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lịch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cụ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50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60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, 70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90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bé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3, 120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60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thua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3; 75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lớn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4.</a:t>
            </a:r>
            <a:endParaRPr lang="en-US" sz="24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2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AE044B-F184-F1DD-004D-0E770482AC70}"/>
              </a:ext>
            </a:extLst>
          </p:cNvPr>
          <p:cNvGrpSpPr/>
          <p:nvPr/>
        </p:nvGrpSpPr>
        <p:grpSpPr>
          <a:xfrm>
            <a:off x="0" y="9832"/>
            <a:ext cx="12171680" cy="681365"/>
            <a:chOff x="0" y="9832"/>
            <a:chExt cx="12171680" cy="6813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9DB16C8-32E5-A2CD-9D83-B29226B09434}"/>
                </a:ext>
              </a:extLst>
            </p:cNvPr>
            <p:cNvGrpSpPr/>
            <p:nvPr/>
          </p:nvGrpSpPr>
          <p:grpSpPr>
            <a:xfrm>
              <a:off x="0" y="9832"/>
              <a:ext cx="12171680" cy="681365"/>
              <a:chOff x="0" y="9832"/>
              <a:chExt cx="12171680" cy="6813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D4FFF3-A419-5023-E85E-0CB29465C47E}"/>
                  </a:ext>
                </a:extLst>
              </p:cNvPr>
              <p:cNvSpPr/>
              <p:nvPr userDrawn="1"/>
            </p:nvSpPr>
            <p:spPr>
              <a:xfrm>
                <a:off x="7374194" y="9832"/>
                <a:ext cx="4797486" cy="65836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A blue sign with white text&#10;&#10;Description automatically generated">
                <a:extLst>
                  <a:ext uri="{FF2B5EF4-FFF2-40B4-BE49-F238E27FC236}">
                    <a16:creationId xmlns:a16="http://schemas.microsoft.com/office/drawing/2014/main" id="{417F1217-7012-BDA2-D7D7-E8DCB591C1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0" y="10160"/>
                <a:ext cx="7394514" cy="681037"/>
              </a:xfrm>
              <a:prstGeom prst="rect">
                <a:avLst/>
              </a:prstGeom>
            </p:spPr>
          </p:pic>
        </p:grpSp>
        <p:pic>
          <p:nvPicPr>
            <p:cNvPr id="18" name="Picture 1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960DD421-477A-B1ED-E2E2-AA334A6F0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3633" y="144070"/>
              <a:ext cx="530167" cy="53016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9184126-191B-0A3F-E755-A888BAFB8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16811" y="89982"/>
              <a:ext cx="1174867" cy="5486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46336EA-974D-3753-8408-B7944292F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546487" y="51355"/>
              <a:ext cx="922857" cy="548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pic>
        <p:nvPicPr>
          <p:cNvPr id="29" name="Picture Placeholder 28" descr="A person in a white shirt and red tie&#10;&#10;Description automatically generated">
            <a:extLst>
              <a:ext uri="{FF2B5EF4-FFF2-40B4-BE49-F238E27FC236}">
                <a16:creationId xmlns:a16="http://schemas.microsoft.com/office/drawing/2014/main" id="{3471219D-AE45-23B9-EAB6-F5F3D0D920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8" b="5568"/>
          <a:stretch>
            <a:fillRect/>
          </a:stretch>
        </p:blipFill>
        <p:spPr>
          <a:xfrm>
            <a:off x="8801380" y="1222310"/>
            <a:ext cx="3177702" cy="45402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C09485B-4054-D252-25C6-1664173D93C6}"/>
              </a:ext>
            </a:extLst>
          </p:cNvPr>
          <p:cNvSpPr txBox="1"/>
          <p:nvPr/>
        </p:nvSpPr>
        <p:spPr>
          <a:xfrm>
            <a:off x="0" y="706901"/>
            <a:ext cx="512037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rPr>
              <a:t>THÔNG TIN VỀ GIẢNG VIÊN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7C286C-8282-1D01-DA6D-03855A8CEAEA}"/>
              </a:ext>
            </a:extLst>
          </p:cNvPr>
          <p:cNvGrpSpPr/>
          <p:nvPr/>
        </p:nvGrpSpPr>
        <p:grpSpPr>
          <a:xfrm>
            <a:off x="1560974" y="1683557"/>
            <a:ext cx="6332723" cy="1563786"/>
            <a:chOff x="1994845" y="1817499"/>
            <a:chExt cx="5353143" cy="1477088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7C5872-8A00-8CD4-D080-738F5DF1F497}"/>
                </a:ext>
              </a:extLst>
            </p:cNvPr>
            <p:cNvSpPr/>
            <p:nvPr/>
          </p:nvSpPr>
          <p:spPr>
            <a:xfrm>
              <a:off x="1994845" y="1817499"/>
              <a:ext cx="5120640" cy="1371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3945092-7255-7BD9-1EBA-A70A882318C6}"/>
                </a:ext>
              </a:extLst>
            </p:cNvPr>
            <p:cNvSpPr/>
            <p:nvPr/>
          </p:nvSpPr>
          <p:spPr>
            <a:xfrm>
              <a:off x="2227348" y="1922987"/>
              <a:ext cx="5120640" cy="1371600"/>
            </a:xfrm>
            <a:custGeom>
              <a:avLst/>
              <a:gdLst>
                <a:gd name="connsiteX0" fmla="*/ 0 w 4643429"/>
                <a:gd name="connsiteY0" fmla="*/ 90936 h 909362"/>
                <a:gd name="connsiteX1" fmla="*/ 90936 w 4643429"/>
                <a:gd name="connsiteY1" fmla="*/ 0 h 909362"/>
                <a:gd name="connsiteX2" fmla="*/ 4552493 w 4643429"/>
                <a:gd name="connsiteY2" fmla="*/ 0 h 909362"/>
                <a:gd name="connsiteX3" fmla="*/ 4643429 w 4643429"/>
                <a:gd name="connsiteY3" fmla="*/ 90936 h 909362"/>
                <a:gd name="connsiteX4" fmla="*/ 4643429 w 4643429"/>
                <a:gd name="connsiteY4" fmla="*/ 818426 h 909362"/>
                <a:gd name="connsiteX5" fmla="*/ 4552493 w 4643429"/>
                <a:gd name="connsiteY5" fmla="*/ 909362 h 909362"/>
                <a:gd name="connsiteX6" fmla="*/ 90936 w 4643429"/>
                <a:gd name="connsiteY6" fmla="*/ 909362 h 909362"/>
                <a:gd name="connsiteX7" fmla="*/ 0 w 4643429"/>
                <a:gd name="connsiteY7" fmla="*/ 818426 h 909362"/>
                <a:gd name="connsiteX8" fmla="*/ 0 w 4643429"/>
                <a:gd name="connsiteY8" fmla="*/ 90936 h 90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43429" h="909362">
                  <a:moveTo>
                    <a:pt x="0" y="90936"/>
                  </a:moveTo>
                  <a:cubicBezTo>
                    <a:pt x="0" y="40713"/>
                    <a:pt x="40713" y="0"/>
                    <a:pt x="90936" y="0"/>
                  </a:cubicBezTo>
                  <a:lnTo>
                    <a:pt x="4552493" y="0"/>
                  </a:lnTo>
                  <a:cubicBezTo>
                    <a:pt x="4602716" y="0"/>
                    <a:pt x="4643429" y="40713"/>
                    <a:pt x="4643429" y="90936"/>
                  </a:cubicBezTo>
                  <a:lnTo>
                    <a:pt x="4643429" y="818426"/>
                  </a:lnTo>
                  <a:cubicBezTo>
                    <a:pt x="4643429" y="868649"/>
                    <a:pt x="4602716" y="909362"/>
                    <a:pt x="4552493" y="909362"/>
                  </a:cubicBezTo>
                  <a:lnTo>
                    <a:pt x="90936" y="909362"/>
                  </a:lnTo>
                  <a:cubicBezTo>
                    <a:pt x="40713" y="909362"/>
                    <a:pt x="0" y="868649"/>
                    <a:pt x="0" y="818426"/>
                  </a:cubicBezTo>
                  <a:lnTo>
                    <a:pt x="0" y="9093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784" tIns="83784" rIns="83784" bIns="83784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PGS. </a:t>
              </a:r>
              <a:r>
                <a:rPr lang="vi-VN" sz="2400" b="1" kern="1200" dirty="0" smtClean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TS</a:t>
              </a:r>
              <a:r>
                <a:rPr lang="en-US" sz="2400" b="1" kern="1200" dirty="0" smtClean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.</a:t>
              </a:r>
              <a:r>
                <a:rPr lang="vi-VN" sz="2400" b="1" kern="1200" dirty="0" smtClean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Nguyễn Th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a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nh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Diệu</a:t>
              </a:r>
              <a:endParaRPr lang="en-US" sz="2400" b="1" kern="1200" dirty="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vi-VN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Phó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Giám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đốc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phụ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trách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, Trung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tâm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Đảm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bảo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chất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b="1" kern="1200" dirty="0" err="1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chượng</a:t>
              </a:r>
              <a:r>
                <a:rPr lang="en-US" sz="2400" b="1" kern="1200" dirty="0">
                  <a:solidFill>
                    <a:srgbClr val="0070C0"/>
                  </a:solidFill>
                  <a:latin typeface="Bahnschrift Condensed" panose="020B0502040204020203" pitchFamily="34" charset="0"/>
                </a:rPr>
                <a:t> </a:t>
              </a:r>
              <a:endParaRPr lang="en-US" sz="2400" kern="1200" dirty="0">
                <a:solidFill>
                  <a:srgbClr val="0070C0"/>
                </a:solidFill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B32612-98ED-3A30-2214-7AD44B40CA9A}"/>
              </a:ext>
            </a:extLst>
          </p:cNvPr>
          <p:cNvGrpSpPr/>
          <p:nvPr/>
        </p:nvGrpSpPr>
        <p:grpSpPr>
          <a:xfrm>
            <a:off x="355121" y="3554963"/>
            <a:ext cx="3358463" cy="1760643"/>
            <a:chOff x="780673" y="3419234"/>
            <a:chExt cx="3098057" cy="162887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B5F42C52-5245-1323-2EF1-CE748BFA7C89}"/>
                </a:ext>
              </a:extLst>
            </p:cNvPr>
            <p:cNvSpPr/>
            <p:nvPr/>
          </p:nvSpPr>
          <p:spPr>
            <a:xfrm>
              <a:off x="780673" y="3419234"/>
              <a:ext cx="2926080" cy="14630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latin typeface="Bahnschrift Condensed" panose="020B0502040204020203" pitchFamily="34" charset="0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A57137A-EF2A-D3B7-B18B-C998C1033895}"/>
                </a:ext>
              </a:extLst>
            </p:cNvPr>
            <p:cNvSpPr/>
            <p:nvPr/>
          </p:nvSpPr>
          <p:spPr>
            <a:xfrm>
              <a:off x="952650" y="3585073"/>
              <a:ext cx="2926080" cy="1463040"/>
            </a:xfrm>
            <a:custGeom>
              <a:avLst/>
              <a:gdLst>
                <a:gd name="connsiteX0" fmla="*/ 0 w 2267312"/>
                <a:gd name="connsiteY0" fmla="*/ 106267 h 1062673"/>
                <a:gd name="connsiteX1" fmla="*/ 106267 w 2267312"/>
                <a:gd name="connsiteY1" fmla="*/ 0 h 1062673"/>
                <a:gd name="connsiteX2" fmla="*/ 2161045 w 2267312"/>
                <a:gd name="connsiteY2" fmla="*/ 0 h 1062673"/>
                <a:gd name="connsiteX3" fmla="*/ 2267312 w 2267312"/>
                <a:gd name="connsiteY3" fmla="*/ 106267 h 1062673"/>
                <a:gd name="connsiteX4" fmla="*/ 2267312 w 2267312"/>
                <a:gd name="connsiteY4" fmla="*/ 956406 h 1062673"/>
                <a:gd name="connsiteX5" fmla="*/ 2161045 w 2267312"/>
                <a:gd name="connsiteY5" fmla="*/ 1062673 h 1062673"/>
                <a:gd name="connsiteX6" fmla="*/ 106267 w 2267312"/>
                <a:gd name="connsiteY6" fmla="*/ 1062673 h 1062673"/>
                <a:gd name="connsiteX7" fmla="*/ 0 w 2267312"/>
                <a:gd name="connsiteY7" fmla="*/ 956406 h 1062673"/>
                <a:gd name="connsiteX8" fmla="*/ 0 w 2267312"/>
                <a:gd name="connsiteY8" fmla="*/ 106267 h 106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7312" h="1062673">
                  <a:moveTo>
                    <a:pt x="0" y="106267"/>
                  </a:moveTo>
                  <a:cubicBezTo>
                    <a:pt x="0" y="47577"/>
                    <a:pt x="47577" y="0"/>
                    <a:pt x="106267" y="0"/>
                  </a:cubicBezTo>
                  <a:lnTo>
                    <a:pt x="2161045" y="0"/>
                  </a:lnTo>
                  <a:cubicBezTo>
                    <a:pt x="2219735" y="0"/>
                    <a:pt x="2267312" y="47577"/>
                    <a:pt x="2267312" y="106267"/>
                  </a:cubicBezTo>
                  <a:lnTo>
                    <a:pt x="2267312" y="956406"/>
                  </a:lnTo>
                  <a:cubicBezTo>
                    <a:pt x="2267312" y="1015096"/>
                    <a:pt x="2219735" y="1062673"/>
                    <a:pt x="2161045" y="1062673"/>
                  </a:cubicBezTo>
                  <a:lnTo>
                    <a:pt x="106267" y="1062673"/>
                  </a:lnTo>
                  <a:cubicBezTo>
                    <a:pt x="47577" y="1062673"/>
                    <a:pt x="0" y="1015096"/>
                    <a:pt x="0" y="956406"/>
                  </a:cubicBezTo>
                  <a:lnTo>
                    <a:pt x="0" y="10626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275" tIns="88275" rIns="88275" bIns="8827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000" b="1" kern="1200" dirty="0">
                  <a:latin typeface="Bahnschrift Condensed" panose="020B0502040204020203" pitchFamily="34" charset="0"/>
                </a:rPr>
                <a:t>Email: </a:t>
              </a:r>
              <a:r>
                <a:rPr lang="en-US" sz="2000" b="1" kern="1200" dirty="0">
                  <a:latin typeface="Bahnschrift Condensed" panose="020B0502040204020203" pitchFamily="34" charset="0"/>
                  <a:hlinkClick r:id="rId7"/>
                </a:rPr>
                <a:t>dieunt@vinhuni.edu.vn</a:t>
              </a:r>
              <a:r>
                <a:rPr lang="en-US" sz="2000" b="1" kern="1200" dirty="0">
                  <a:latin typeface="Bahnschrift Condensed" panose="020B0502040204020203" pitchFamily="34" charset="0"/>
                </a:rPr>
                <a:t> </a:t>
              </a:r>
              <a:endParaRPr lang="en-US" sz="2000" kern="1200" dirty="0">
                <a:latin typeface="Bahnschrift Condensed" panose="020B0502040204020203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B32EF01-7610-F2A5-1746-4BFEEEF93ADE}"/>
              </a:ext>
            </a:extLst>
          </p:cNvPr>
          <p:cNvGrpSpPr/>
          <p:nvPr/>
        </p:nvGrpSpPr>
        <p:grpSpPr>
          <a:xfrm>
            <a:off x="4901986" y="3750904"/>
            <a:ext cx="3483126" cy="1653636"/>
            <a:chOff x="4995292" y="3429000"/>
            <a:chExt cx="2805941" cy="149141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05FC4802-C731-C252-568C-CE9B98A950E9}"/>
                </a:ext>
              </a:extLst>
            </p:cNvPr>
            <p:cNvSpPr/>
            <p:nvPr/>
          </p:nvSpPr>
          <p:spPr>
            <a:xfrm>
              <a:off x="4995292" y="3429000"/>
              <a:ext cx="2651760" cy="13716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C188E23-2FC9-094B-DFF9-0A146026CE92}"/>
                </a:ext>
              </a:extLst>
            </p:cNvPr>
            <p:cNvSpPr/>
            <p:nvPr/>
          </p:nvSpPr>
          <p:spPr>
            <a:xfrm>
              <a:off x="5149473" y="3548815"/>
              <a:ext cx="2651760" cy="1371600"/>
            </a:xfrm>
            <a:custGeom>
              <a:avLst/>
              <a:gdLst>
                <a:gd name="connsiteX0" fmla="*/ 0 w 1586327"/>
                <a:gd name="connsiteY0" fmla="*/ 114202 h 1142015"/>
                <a:gd name="connsiteX1" fmla="*/ 114202 w 1586327"/>
                <a:gd name="connsiteY1" fmla="*/ 0 h 1142015"/>
                <a:gd name="connsiteX2" fmla="*/ 1472126 w 1586327"/>
                <a:gd name="connsiteY2" fmla="*/ 0 h 1142015"/>
                <a:gd name="connsiteX3" fmla="*/ 1586328 w 1586327"/>
                <a:gd name="connsiteY3" fmla="*/ 114202 h 1142015"/>
                <a:gd name="connsiteX4" fmla="*/ 1586327 w 1586327"/>
                <a:gd name="connsiteY4" fmla="*/ 1027814 h 1142015"/>
                <a:gd name="connsiteX5" fmla="*/ 1472125 w 1586327"/>
                <a:gd name="connsiteY5" fmla="*/ 1142016 h 1142015"/>
                <a:gd name="connsiteX6" fmla="*/ 114202 w 1586327"/>
                <a:gd name="connsiteY6" fmla="*/ 1142015 h 1142015"/>
                <a:gd name="connsiteX7" fmla="*/ 0 w 1586327"/>
                <a:gd name="connsiteY7" fmla="*/ 1027813 h 1142015"/>
                <a:gd name="connsiteX8" fmla="*/ 0 w 1586327"/>
                <a:gd name="connsiteY8" fmla="*/ 114202 h 1142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86327" h="1142015">
                  <a:moveTo>
                    <a:pt x="0" y="114202"/>
                  </a:moveTo>
                  <a:cubicBezTo>
                    <a:pt x="0" y="51130"/>
                    <a:pt x="51130" y="0"/>
                    <a:pt x="114202" y="0"/>
                  </a:cubicBezTo>
                  <a:lnTo>
                    <a:pt x="1472126" y="0"/>
                  </a:lnTo>
                  <a:cubicBezTo>
                    <a:pt x="1535198" y="0"/>
                    <a:pt x="1586328" y="51130"/>
                    <a:pt x="1586328" y="114202"/>
                  </a:cubicBezTo>
                  <a:cubicBezTo>
                    <a:pt x="1586328" y="418739"/>
                    <a:pt x="1586327" y="723277"/>
                    <a:pt x="1586327" y="1027814"/>
                  </a:cubicBezTo>
                  <a:cubicBezTo>
                    <a:pt x="1586327" y="1090886"/>
                    <a:pt x="1535197" y="1142016"/>
                    <a:pt x="1472125" y="1142016"/>
                  </a:cubicBezTo>
                  <a:lnTo>
                    <a:pt x="114202" y="1142015"/>
                  </a:lnTo>
                  <a:cubicBezTo>
                    <a:pt x="51130" y="1142015"/>
                    <a:pt x="0" y="1090885"/>
                    <a:pt x="0" y="1027813"/>
                  </a:cubicBezTo>
                  <a:lnTo>
                    <a:pt x="0" y="114202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598" tIns="90598" rIns="90598" bIns="9059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vi-VN" sz="2000" b="1" kern="1200">
                  <a:solidFill>
                    <a:schemeClr val="accent2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Điện thoại: </a:t>
              </a:r>
              <a:r>
                <a:rPr lang="en-US" sz="2000" b="1" kern="1200">
                  <a:solidFill>
                    <a:schemeClr val="accent2">
                      <a:lumMod val="75000"/>
                    </a:schemeClr>
                  </a:solidFill>
                  <a:latin typeface="Bahnschrift Condensed" panose="020B0502040204020203" pitchFamily="34" charset="0"/>
                </a:rPr>
                <a:t>0913.007.332</a:t>
              </a:r>
              <a:endParaRPr lang="en-US" sz="2000" kern="1200">
                <a:solidFill>
                  <a:schemeClr val="accent2">
                    <a:lumMod val="7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79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493981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tự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luận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Bahnschrift Condensed" panose="020B0502040204020203" pitchFamily="34" charset="0"/>
              </a:rPr>
              <a:t>Theo </a:t>
            </a:r>
            <a:r>
              <a:rPr lang="en-US" sz="2000" dirty="0" err="1">
                <a:latin typeface="Bahnschrift Condensed" panose="020B0502040204020203" pitchFamily="34" charset="0"/>
              </a:rPr>
              <a:t>dõi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lịch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trên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tin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cá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nhân</a:t>
            </a:r>
            <a:endParaRPr lang="en-US" sz="2000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mặt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tại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đúng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giờ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2000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Bahnschrift Condensed" panose="020B0502040204020203" pitchFamily="34" charset="0"/>
              </a:rPr>
              <a:t>định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chấp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hành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hướng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dẫn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của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cán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bộ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coi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 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Người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học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đến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chậm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15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phút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kể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sẽ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thẻ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sinh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viên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hoặc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tờ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tùy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thân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ảnh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tờ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tham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dự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theo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các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loại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máy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âm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hình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truyền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latin typeface="Bahnschrift Condensed" panose="020B0502040204020203" pitchFamily="34" charset="0"/>
              </a:rPr>
              <a:t> tin, </a:t>
            </a:r>
            <a:r>
              <a:rPr lang="en-US" sz="2000" dirty="0" err="1">
                <a:latin typeface="Bahnschrift Condensed" panose="020B0502040204020203" pitchFamily="34" charset="0"/>
              </a:rPr>
              <a:t>nhận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thông</a:t>
            </a:r>
            <a:r>
              <a:rPr lang="en-US" sz="2000" dirty="0">
                <a:latin typeface="Bahnschrift Condensed" panose="020B0502040204020203" pitchFamily="34" charset="0"/>
              </a:rPr>
              <a:t> tin.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mang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vũ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khí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chất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gây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nổ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gây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cháy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đồ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uống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cồn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than, </a:t>
            </a:r>
            <a:r>
              <a:rPr lang="en-US" sz="2000" dirty="0" err="1">
                <a:latin typeface="Bahnschrift Condensed" panose="020B0502040204020203" pitchFamily="34" charset="0"/>
              </a:rPr>
              <a:t>bút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xoá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liệu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thiết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bị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thể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lợi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dụng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để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trong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quá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trình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chấm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Không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trao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đổi</a:t>
            </a:r>
            <a:r>
              <a:rPr lang="en-US" sz="2000" dirty="0">
                <a:latin typeface="Bahnschrift Condensed" panose="020B0502040204020203" pitchFamily="34" charset="0"/>
              </a:rPr>
              <a:t>, quay </a:t>
            </a:r>
            <a:r>
              <a:rPr lang="en-US" sz="2000" dirty="0" err="1">
                <a:latin typeface="Bahnschrift Condensed" panose="020B0502040204020203" pitchFamily="34" charset="0"/>
              </a:rPr>
              <a:t>cóp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hoặc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những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cử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chỉ</a:t>
            </a:r>
            <a:r>
              <a:rPr lang="en-US" sz="2000" dirty="0">
                <a:latin typeface="Bahnschrift Condensed" panose="020B0502040204020203" pitchFamily="34" charset="0"/>
              </a:rPr>
              <a:t>, </a:t>
            </a:r>
            <a:r>
              <a:rPr lang="en-US" sz="2000" dirty="0" err="1">
                <a:latin typeface="Bahnschrift Condensed" panose="020B0502040204020203" pitchFamily="34" charset="0"/>
              </a:rPr>
              <a:t>hành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động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lận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mất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trật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tự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Bahnschrift Condensed" panose="020B0502040204020203" pitchFamily="34" charset="0"/>
              </a:rPr>
              <a:t>Chỉ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ra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khỏi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sớm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sau</a:t>
            </a:r>
            <a:r>
              <a:rPr lang="en-US" sz="2000" dirty="0">
                <a:latin typeface="Bahnschrift Condensed" panose="020B0502040204020203" pitchFamily="34" charset="0"/>
              </a:rPr>
              <a:t> 2/3 </a:t>
            </a:r>
            <a:r>
              <a:rPr lang="en-US" sz="2000" dirty="0" err="1">
                <a:latin typeface="Bahnschrift Condensed" panose="020B0502040204020203" pitchFamily="34" charset="0"/>
              </a:rPr>
              <a:t>thời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gian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làm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bài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sau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đã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nộp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và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giấy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nháp</a:t>
            </a:r>
            <a:r>
              <a:rPr lang="en-US" sz="2000" dirty="0">
                <a:latin typeface="Bahnschrift Condensed" panose="020B0502040204020203" pitchFamily="34" charset="0"/>
              </a:rPr>
              <a:t>. </a:t>
            </a:r>
            <a:r>
              <a:rPr lang="en-US" sz="2000" dirty="0" err="1">
                <a:latin typeface="Bahnschrift Condensed" panose="020B0502040204020203" pitchFamily="34" charset="0"/>
              </a:rPr>
              <a:t>Các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trường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hợp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bất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thường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được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ra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khỏi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phòng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khi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có</a:t>
            </a:r>
            <a:r>
              <a:rPr lang="en-US" sz="2000" dirty="0">
                <a:latin typeface="Bahnschrift Condensed" panose="020B0502040204020203" pitchFamily="34" charset="0"/>
              </a:rPr>
              <a:t> ý </a:t>
            </a:r>
            <a:r>
              <a:rPr lang="en-US" sz="2000" dirty="0" err="1">
                <a:latin typeface="Bahnschrift Condensed" panose="020B0502040204020203" pitchFamily="34" charset="0"/>
              </a:rPr>
              <a:t>kiến</a:t>
            </a:r>
            <a:r>
              <a:rPr lang="en-US" sz="2000" dirty="0">
                <a:latin typeface="Bahnschrift Condensed" panose="020B0502040204020203" pitchFamily="34" charset="0"/>
              </a:rPr>
              <a:t> </a:t>
            </a:r>
            <a:r>
              <a:rPr lang="en-US" sz="2000" dirty="0" err="1">
                <a:latin typeface="Bahnschrift Condensed" panose="020B0502040204020203" pitchFamily="34" charset="0"/>
              </a:rPr>
              <a:t>của</a:t>
            </a:r>
            <a:r>
              <a:rPr lang="en-US" sz="2000" dirty="0">
                <a:latin typeface="Bahnschrift Condensed" panose="020B0502040204020203" pitchFamily="34" charset="0"/>
              </a:rPr>
              <a:t> BCĐ </a:t>
            </a:r>
            <a:r>
              <a:rPr lang="en-US" sz="2000" dirty="0" err="1">
                <a:latin typeface="Bahnschrift Condensed" panose="020B0502040204020203" pitchFamily="34" charset="0"/>
              </a:rPr>
              <a:t>thi</a:t>
            </a:r>
            <a:endParaRPr lang="en-US" sz="20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4755148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khách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yêu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lưu</a:t>
            </a:r>
            <a:r>
              <a:rPr lang="en-US" sz="2400" dirty="0">
                <a:latin typeface="Bahnschrift Condensed" panose="020B0502040204020203" pitchFamily="34" charset="0"/>
              </a:rPr>
              <a:t> ý </a:t>
            </a:r>
            <a:r>
              <a:rPr lang="en-US" sz="2400" dirty="0" err="1">
                <a:latin typeface="Bahnschrift Condensed" panose="020B0502040204020203" pitchFamily="34" charset="0"/>
              </a:rPr>
              <a:t>thêm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vấn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sau</a:t>
            </a:r>
            <a:r>
              <a:rPr lang="en-US" sz="2400" dirty="0">
                <a:latin typeface="Bahnschrift Condensed" panose="020B0502040204020203" pitchFamily="34" charset="0"/>
              </a:rPr>
              <a:t>: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Nhận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phiếu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khoản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giấy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nháp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ký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tên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danh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sách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Truy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cập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theo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hướng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dẫn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kiểm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tra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chiếu</a:t>
            </a:r>
            <a:r>
              <a:rPr lang="en-US" sz="2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thông</a:t>
            </a:r>
            <a:r>
              <a:rPr lang="en-US" sz="2200" dirty="0">
                <a:latin typeface="Bahnschrift Condensed" panose="020B0502040204020203" pitchFamily="34" charset="0"/>
              </a:rPr>
              <a:t> tin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người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học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trước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Chỉ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tương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tác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với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giao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diện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của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phần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mềm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để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làm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sử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mục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đích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nào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khác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nếu</a:t>
            </a:r>
            <a:r>
              <a:rPr lang="en-US" sz="2200" dirty="0">
                <a:latin typeface="Bahnschrift Condensed" panose="020B0502040204020203" pitchFamily="34" charset="0"/>
              </a:rPr>
              <a:t> vi </a:t>
            </a:r>
            <a:r>
              <a:rPr lang="en-US" sz="2200" dirty="0" err="1">
                <a:latin typeface="Bahnschrift Condensed" panose="020B0502040204020203" pitchFamily="34" charset="0"/>
              </a:rPr>
              <a:t>phạm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sẽ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bị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xử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kỷ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luật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theo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quy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định</a:t>
            </a:r>
            <a:r>
              <a:rPr lang="en-US" sz="2200" dirty="0">
                <a:latin typeface="Bahnschrift Condensed" panose="020B0502040204020203" pitchFamily="34" charset="0"/>
              </a:rPr>
              <a:t>.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được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ra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ngoài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trong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suốt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thời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gian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endParaRPr lang="en-US" sz="22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hoàn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thành</a:t>
            </a:r>
            <a:r>
              <a:rPr lang="en-US" sz="2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i="1" dirty="0">
                <a:latin typeface="Bahnschrift Condensed" panose="020B0502040204020203" pitchFamily="34" charset="0"/>
              </a:rPr>
              <a:t>(</a:t>
            </a:r>
            <a:r>
              <a:rPr lang="en-US" sz="2200" i="1" dirty="0" err="1">
                <a:latin typeface="Bahnschrift Condensed" panose="020B0502040204020203" pitchFamily="34" charset="0"/>
              </a:rPr>
              <a:t>đã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bấm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xác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nhận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nạp</a:t>
            </a:r>
            <a:r>
              <a:rPr lang="en-US" sz="2200" i="1" dirty="0">
                <a:latin typeface="Bahnschrift Condensed" panose="020B0502040204020203" pitchFamily="34" charset="0"/>
              </a:rPr>
              <a:t> </a:t>
            </a:r>
            <a:r>
              <a:rPr lang="en-US" sz="2200" i="1" dirty="0" err="1">
                <a:latin typeface="Bahnschrift Condensed" panose="020B0502040204020203" pitchFamily="34" charset="0"/>
              </a:rPr>
              <a:t>bài</a:t>
            </a:r>
            <a:r>
              <a:rPr lang="en-US" sz="2200" i="1" dirty="0">
                <a:latin typeface="Bahnschrift Condensed" panose="020B0502040204020203" pitchFamily="34" charset="0"/>
              </a:rPr>
              <a:t>)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tắt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máy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tính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ngồi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yên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tại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chỗ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đến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được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gọi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tên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ký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bảng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điểm</a:t>
            </a:r>
            <a:r>
              <a:rPr lang="en-US" sz="2200" dirty="0">
                <a:latin typeface="Bahnschrift Condensed" panose="020B0502040204020203" pitchFamily="34" charset="0"/>
              </a:rPr>
              <a:t>, </a:t>
            </a:r>
            <a:r>
              <a:rPr lang="en-US" sz="2200" dirty="0" err="1">
                <a:latin typeface="Bahnschrift Condensed" panose="020B0502040204020203" pitchFamily="34" charset="0"/>
              </a:rPr>
              <a:t>nạp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phiếu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tài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khoản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và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giấy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nháp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cho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cán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bộ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coi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trước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ra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khỏi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phòng</a:t>
            </a:r>
            <a:r>
              <a:rPr lang="en-US" sz="2200" dirty="0"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6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3739485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Tham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khách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quan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Bahnschrift Condensed" panose="020B0502040204020203" pitchFamily="34" charset="0"/>
              </a:rPr>
              <a:t>Thực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yêu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chế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lưu</a:t>
            </a:r>
            <a:r>
              <a:rPr lang="en-US" sz="2400" dirty="0">
                <a:latin typeface="Bahnschrift Condensed" panose="020B0502040204020203" pitchFamily="34" charset="0"/>
              </a:rPr>
              <a:t> ý </a:t>
            </a:r>
            <a:r>
              <a:rPr lang="en-US" sz="2400" dirty="0" err="1">
                <a:latin typeface="Bahnschrift Condensed" panose="020B0502040204020203" pitchFamily="34" charset="0"/>
              </a:rPr>
              <a:t>thêm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vấn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đề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sau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Trước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ghi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thông</a:t>
            </a:r>
            <a:r>
              <a:rPr lang="en-US" sz="2400" dirty="0">
                <a:latin typeface="Bahnschrift Condensed" panose="020B0502040204020203" pitchFamily="34" charset="0"/>
              </a:rPr>
              <a:t> tin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giấy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nháp</a:t>
            </a:r>
            <a:r>
              <a:rPr lang="en-US" sz="2400" dirty="0">
                <a:latin typeface="Bahnschrift Condensed" panose="020B0502040204020203" pitchFamily="34" charset="0"/>
              </a:rPr>
              <a:t>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dấu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hoặc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riêng</a:t>
            </a:r>
            <a:r>
              <a:rPr lang="en-US" sz="2400" dirty="0">
                <a:latin typeface="Bahnschrift Condensed" panose="020B0502040204020203" pitchFamily="34" charset="0"/>
              </a:rPr>
              <a:t>, </a:t>
            </a:r>
            <a:r>
              <a:rPr lang="en-US" sz="2400" dirty="0" err="1">
                <a:latin typeface="Bahnschrift Condensed" panose="020B0502040204020203" pitchFamily="34" charset="0"/>
              </a:rPr>
              <a:t>chỉ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viết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bằng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một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thứ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mực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i="1" dirty="0">
                <a:latin typeface="Bahnschrift Condensed" panose="020B0502040204020203" pitchFamily="34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được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dùng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mực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màu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)</a:t>
            </a:r>
            <a:r>
              <a:rPr lang="en-US" sz="2400" i="1" dirty="0">
                <a:latin typeface="Bahnschrift Condensed" panose="020B0502040204020203" pitchFamily="34" charset="0"/>
              </a:rPr>
              <a:t>.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suốt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gian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thi</a:t>
            </a:r>
            <a:endParaRPr lang="en-US" sz="2400" dirty="0">
              <a:latin typeface="Bahnschrift Condensed" panose="020B0502040204020203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Bahnschrift Condensed" panose="020B0502040204020203" pitchFamily="34" charset="0"/>
              </a:rPr>
              <a:t>Người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cũng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nộp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phiếu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trả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lời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trắc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nghiệm</a:t>
            </a:r>
            <a:r>
              <a:rPr lang="en-US" sz="20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52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ĐÁNH GIÁ NGƯỜI HỌC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Tổ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92" y="1544396"/>
            <a:ext cx="11948425" cy="2539157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Xử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lý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do: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0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cuối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F.</a:t>
            </a: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Vắng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do: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+ minh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7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) +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Khoa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/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Viện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/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ý 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nộp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bộ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phận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cữa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thi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bổ</a:t>
            </a:r>
            <a:r>
              <a:rPr lang="en-US" sz="2400" dirty="0">
                <a:solidFill>
                  <a:schemeClr val="tx1"/>
                </a:solidFill>
                <a:latin typeface="Bahnschrift Condensed" panose="020B0502040204020203" pitchFamily="34" charset="0"/>
                <a:sym typeface="Wingdings"/>
              </a:rPr>
              <a:t> sung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214581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XỬ LÝ CÁC TRƯỜNG HỢP BẤT THƯỜNG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bất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khác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?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076" y="1573261"/>
            <a:ext cx="5270269" cy="1768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đầy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đủ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mà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đánh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giá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thường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xuyên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dự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mà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hài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lòng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400" dirty="0">
                <a:solidFill>
                  <a:srgbClr val="FFFF99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99"/>
                </a:solidFill>
                <a:latin typeface="Bahnschrift Condensed" panose="020B0502040204020203" pitchFamily="34" charset="0"/>
              </a:rPr>
              <a:t>số</a:t>
            </a:r>
            <a:endParaRPr lang="en-US" sz="2400" dirty="0">
              <a:solidFill>
                <a:srgbClr val="FFFF99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802284" y="2277687"/>
            <a:ext cx="730557" cy="540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557780" y="1549947"/>
            <a:ext cx="2494780" cy="1791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Bahnschrift Condensed" panose="020B0502040204020203" pitchFamily="34" charset="0"/>
              </a:rPr>
              <a:t>Đến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bộ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phân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một</a:t>
            </a:r>
            <a:r>
              <a:rPr lang="en-US" sz="24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Bahnschrift Condensed" panose="020B0502040204020203" pitchFamily="34" charset="0"/>
              </a:rPr>
              <a:t>cửa</a:t>
            </a:r>
            <a:r>
              <a:rPr lang="en-US" sz="2400" dirty="0">
                <a:solidFill>
                  <a:srgbClr val="FFFF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để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hướng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dẫn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7781" y="3705322"/>
            <a:ext cx="11818001" cy="2961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</a:rPr>
              <a:t>Các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trường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hợp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bất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thường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tác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đánh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học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phần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rgbClr val="FFFF00"/>
                </a:solidFill>
              </a:rPr>
              <a:t>bao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gồm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lịch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thi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điểm</a:t>
            </a:r>
            <a:r>
              <a:rPr lang="en-US" sz="2800" dirty="0">
                <a:solidFill>
                  <a:srgbClr val="FFFF00"/>
                </a:solidFill>
              </a:rPr>
              <a:t> TKHP, </a:t>
            </a:r>
            <a:r>
              <a:rPr lang="en-US" sz="2800" dirty="0" err="1">
                <a:solidFill>
                  <a:srgbClr val="FFFF00"/>
                </a:solidFill>
              </a:rPr>
              <a:t>điểm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tổng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kết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theo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học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kỳ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năm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học</a:t>
            </a:r>
            <a:r>
              <a:rPr lang="en-US" sz="2800" dirty="0">
                <a:solidFill>
                  <a:srgbClr val="FFFF00"/>
                </a:solidFill>
              </a:rPr>
              <a:t>, </a:t>
            </a:r>
            <a:r>
              <a:rPr lang="en-US" sz="2800" dirty="0" err="1">
                <a:solidFill>
                  <a:srgbClr val="FFFF00"/>
                </a:solidFill>
              </a:rPr>
              <a:t>toàn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khóa</a:t>
            </a:r>
            <a:r>
              <a:rPr lang="en-US" sz="2800" dirty="0">
                <a:solidFill>
                  <a:srgbClr val="FFFF00"/>
                </a:solidFill>
              </a:rPr>
              <a:t>,…</a:t>
            </a:r>
            <a:r>
              <a:rPr lang="en-US" sz="2800" dirty="0">
                <a:solidFill>
                  <a:schemeClr val="bg1"/>
                </a:solidFill>
              </a:rPr>
              <a:t>) </a:t>
            </a:r>
            <a:r>
              <a:rPr lang="en-US" sz="2800" dirty="0" err="1">
                <a:solidFill>
                  <a:schemeClr val="bg1"/>
                </a:solidFill>
              </a:rPr>
              <a:t>thông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báo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về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Trung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tâm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Đảm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chất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lượng</a:t>
            </a:r>
            <a:r>
              <a:rPr lang="en-US" sz="2800" dirty="0">
                <a:solidFill>
                  <a:schemeClr val="bg1"/>
                </a:solidFill>
              </a:rPr>
              <a:t> – </a:t>
            </a:r>
            <a:r>
              <a:rPr lang="en-US" sz="2800" dirty="0" err="1">
                <a:solidFill>
                  <a:schemeClr val="bg1"/>
                </a:solidFill>
              </a:rPr>
              <a:t>Tầng</a:t>
            </a:r>
            <a:r>
              <a:rPr lang="en-US" sz="2800" dirty="0">
                <a:solidFill>
                  <a:schemeClr val="bg1"/>
                </a:solidFill>
              </a:rPr>
              <a:t> 1, </a:t>
            </a:r>
            <a:r>
              <a:rPr lang="en-US" sz="2800" dirty="0" err="1">
                <a:solidFill>
                  <a:schemeClr val="bg1"/>
                </a:solidFill>
              </a:rPr>
              <a:t>Tòa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Khảo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thí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en-US" sz="2800" dirty="0" err="1">
                <a:solidFill>
                  <a:schemeClr val="bg1"/>
                </a:solidFill>
              </a:rPr>
              <a:t>Số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điện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thoại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hỗ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trợ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sz="2400" dirty="0" err="1">
                <a:solidFill>
                  <a:srgbClr val="FFFF00"/>
                </a:solidFill>
              </a:rPr>
              <a:t>Cô</a:t>
            </a:r>
            <a:r>
              <a:rPr lang="en-US" sz="2400" dirty="0">
                <a:solidFill>
                  <a:srgbClr val="FFFF00"/>
                </a:solidFill>
              </a:rPr>
              <a:t> Mai </a:t>
            </a:r>
            <a:r>
              <a:rPr lang="en-US" sz="2400" dirty="0" err="1">
                <a:solidFill>
                  <a:srgbClr val="FFFF00"/>
                </a:solidFill>
              </a:rPr>
              <a:t>Phương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– SĐT: 0966.369.488</a:t>
            </a:r>
          </a:p>
          <a:p>
            <a:pPr lvl="1"/>
            <a:r>
              <a:rPr lang="en-US" sz="2400" dirty="0" err="1">
                <a:solidFill>
                  <a:srgbClr val="FFFF00"/>
                </a:solidFill>
              </a:rPr>
              <a:t>Cô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Ngọc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Hà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-  SĐT 0945.336.286</a:t>
            </a:r>
          </a:p>
        </p:txBody>
      </p:sp>
    </p:spTree>
    <p:extLst>
      <p:ext uri="{BB962C8B-B14F-4D97-AF65-F5344CB8AC3E}">
        <p14:creationId xmlns:p14="http://schemas.microsoft.com/office/powerpoint/2010/main" val="27499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XỬ LÝ CÁC TRƯỜNG HỢP BẤT THƯỜNG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7781" y="959494"/>
            <a:ext cx="6078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Thắc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mắc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về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điểm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thi</a:t>
            </a:r>
            <a:r>
              <a:rPr lang="en-US" sz="22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692" y="959494"/>
            <a:ext cx="11862308" cy="5898506"/>
            <a:chOff x="325309" y="959494"/>
            <a:chExt cx="11576428" cy="5898506"/>
          </a:xfrm>
        </p:grpSpPr>
        <p:sp>
          <p:nvSpPr>
            <p:cNvPr id="13" name="TextBox 12"/>
            <p:cNvSpPr txBox="1"/>
            <p:nvPr/>
          </p:nvSpPr>
          <p:spPr>
            <a:xfrm>
              <a:off x="325309" y="1724400"/>
              <a:ext cx="6311208" cy="4081117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>
                  <a:latin typeface="Bahnschrift Condensed" panose="020B0502040204020203" pitchFamily="34" charset="0"/>
                </a:rPr>
                <a:t>SV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có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phản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ánh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sai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lệch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nộp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đơn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</a:t>
              </a:r>
              <a:r>
                <a:rPr lang="en-US" sz="2400" dirty="0"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Một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  <a:hlinkClick r:id="rId5"/>
                </a:rPr>
                <a:t>cửa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muộn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nhất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10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kể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từ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công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bố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theo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mẫu</a:t>
              </a:r>
              <a:r>
                <a:rPr lang="en-US" sz="2400" dirty="0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Bahnschrift Condensed" panose="020B0502040204020203" pitchFamily="34" charset="0"/>
                  <a:sym typeface="Wingdings"/>
                </a:rPr>
                <a:t>đơn</a:t>
              </a: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 err="1">
                  <a:latin typeface="Bahnschrift Condensed" panose="020B0502040204020203" pitchFamily="34" charset="0"/>
                </a:rPr>
                <a:t>Trả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,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xử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lý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và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rà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soát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phúc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khảo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trong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gian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tối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đa</a:t>
              </a:r>
              <a:r>
                <a:rPr lang="en-US" sz="2400" dirty="0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 20 </a:t>
              </a:r>
              <a:r>
                <a:rPr lang="en-US" sz="2400" dirty="0" err="1">
                  <a:solidFill>
                    <a:srgbClr val="FF0000"/>
                  </a:solidFill>
                  <a:latin typeface="Bahnschrift Condensed" panose="020B0502040204020203" pitchFamily="34" charset="0"/>
                </a:rPr>
                <a:t>ngà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làm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việc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tính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từ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ngày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học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nộp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đơn</a:t>
              </a:r>
              <a:r>
                <a:rPr lang="en-US" sz="2400" dirty="0">
                  <a:latin typeface="Bahnschrift Condensed" panose="020B0502040204020203" pitchFamily="34" charset="0"/>
                </a:rPr>
                <a:t>.</a:t>
              </a:r>
            </a:p>
            <a:p>
              <a:pPr marL="342900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r>
                <a:rPr lang="en-US" sz="2400" dirty="0" err="1">
                  <a:latin typeface="Bahnschrift Condensed" panose="020B0502040204020203" pitchFamily="34" charset="0"/>
                </a:rPr>
                <a:t>Nếu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phúc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khảo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điểm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có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thay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đổi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kết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quả</a:t>
              </a:r>
              <a:r>
                <a:rPr lang="en-US" sz="2400" dirty="0">
                  <a:latin typeface="Bahnschrift Condensed" panose="020B0502040204020203" pitchFamily="34" charset="0"/>
                </a:rPr>
                <a:t> do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Nhà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trường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thì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hoàn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trả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kinh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phí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cho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người</a:t>
              </a:r>
              <a:r>
                <a:rPr lang="en-US" sz="2400" dirty="0">
                  <a:latin typeface="Bahnschrift Condensed" panose="020B0502040204020203" pitchFamily="34" charset="0"/>
                </a:rPr>
                <a:t> </a:t>
              </a:r>
              <a:r>
                <a:rPr lang="en-US" sz="2400" dirty="0" err="1">
                  <a:latin typeface="Bahnschrift Condensed" panose="020B0502040204020203" pitchFamily="34" charset="0"/>
                </a:rPr>
                <a:t>học</a:t>
              </a: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  <a:p>
              <a:pPr marL="800100" lvl="1" indent="-342900" algn="just">
                <a:lnSpc>
                  <a:spcPct val="120000"/>
                </a:lnSpc>
                <a:buFont typeface="Wingdings" panose="05000000000000000000" pitchFamily="2" charset="2"/>
                <a:buChar char="Ø"/>
              </a:pPr>
              <a:endParaRPr lang="en-US" sz="2400" dirty="0">
                <a:solidFill>
                  <a:srgbClr val="0000FF"/>
                </a:solidFill>
                <a:latin typeface="Bahnschrift Condensed" panose="020B0502040204020203" pitchFamily="34" charset="0"/>
                <a:sym typeface="Wingding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31485" y="959494"/>
              <a:ext cx="5170252" cy="5898506"/>
            </a:xfrm>
            <a:prstGeom prst="rect">
              <a:avLst/>
            </a:prstGeom>
            <a:ln w="1905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031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ĐIỀU KIỆN TỐT NGHIỆP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0999" y="1181842"/>
            <a:ext cx="11559843" cy="49443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truy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cứu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sự</a:t>
            </a:r>
            <a:r>
              <a:rPr lang="en-US" sz="2800" dirty="0">
                <a:latin typeface="Bahnschrift Condensed" panose="020B0502040204020203" pitchFamily="34" charset="0"/>
              </a:rPr>
              <a:t>/</a:t>
            </a:r>
            <a:r>
              <a:rPr lang="en-US" sz="2800" dirty="0" err="1">
                <a:latin typeface="Bahnschrift Condensed" panose="020B0502040204020203" pitchFamily="34" charset="0"/>
              </a:rPr>
              <a:t>đang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Tích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lũy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đủ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số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qui </a:t>
            </a:r>
            <a:r>
              <a:rPr lang="en-US" sz="2800" dirty="0" err="1">
                <a:latin typeface="Bahnschrift Condensed" panose="020B0502040204020203" pitchFamily="34" charset="0"/>
              </a:rPr>
              <a:t>định</a:t>
            </a:r>
            <a:r>
              <a:rPr lang="en-US" sz="2800" dirty="0">
                <a:latin typeface="Bahnschrift Condensed" panose="020B0502040204020203" pitchFamily="34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≥ D</a:t>
            </a:r>
            <a:r>
              <a:rPr lang="en-US" sz="2800" dirty="0">
                <a:latin typeface="Bahnschrift Condensed" panose="020B0502040204020203" pitchFamily="34" charset="0"/>
              </a:rPr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bình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tích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lũy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toàn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khóa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≥ 2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Thực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yêu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trở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lên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phòng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Kỹ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mềm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nghệ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tin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B1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chuyên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B2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CLC, C1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, B1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SV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Chuyên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Bahnschrift Condensed" panose="020B0502040204020203" pitchFamily="34" charset="0"/>
              </a:rPr>
              <a:t>Hoàn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thành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nghĩa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vụ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khác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6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dashUpDiag">
          <a:fgClr>
            <a:schemeClr val="accent1">
              <a:lumMod val="20000"/>
              <a:lumOff val="80000"/>
            </a:schemeClr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4236A4D9-DCA0-4D15-8774-34A94997757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195455" y="5200650"/>
            <a:ext cx="5985163" cy="112077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noProof="1">
                <a:solidFill>
                  <a:srgbClr val="C00000"/>
                </a:solidFill>
                <a:latin typeface="Bahnschrift Condensed" panose="020B0502040204020203" pitchFamily="34" charset="0"/>
              </a:rPr>
              <a:t>Thank you so much for your attention!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7" b="20267"/>
          <a:stretch>
            <a:fillRect/>
          </a:stretch>
        </p:blipFill>
        <p:spPr>
          <a:xfrm>
            <a:off x="0" y="117475"/>
            <a:ext cx="12192000" cy="483711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45000"/>
                  <a:lumOff val="5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B893E7-2D9C-445D-8C3C-B056DC61CD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073757" y="5313321"/>
            <a:ext cx="0" cy="896157"/>
          </a:xfrm>
          <a:prstGeom prst="line">
            <a:avLst/>
          </a:prstGeom>
          <a:ln w="381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5" descr="http://humewoodcouncil.com/wp-content/uploads/2015/09/thanks.png">
            <a:extLst>
              <a:ext uri="{FF2B5EF4-FFF2-40B4-BE49-F238E27FC236}">
                <a16:creationId xmlns:a16="http://schemas.microsoft.com/office/drawing/2014/main" id="{17F07417-BAE9-0F4E-811A-D6F337073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76" y="5178961"/>
            <a:ext cx="3058839" cy="148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792" y="255146"/>
            <a:ext cx="7015451" cy="906286"/>
          </a:xfr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solidFill>
                  <a:srgbClr val="103883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Arial" pitchFamily="34" charset="0"/>
              </a:rPr>
              <a:t>NỘI DUNG TRÌNH BÀY</a:t>
            </a:r>
            <a:endParaRPr lang="en-US" sz="4800" b="1" dirty="0">
              <a:solidFill>
                <a:srgbClr val="FF0000"/>
              </a:solidFill>
              <a:latin typeface="Bahnschrift Condensed" panose="020B0502040204020203" pitchFamily="34" charset="0"/>
              <a:ea typeface="Cambria" panose="02040503050406030204" pitchFamily="18" charset="0"/>
              <a:cs typeface="Arial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H="1">
            <a:off x="373743" y="50800"/>
            <a:ext cx="0" cy="252000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365120" y="6112304"/>
            <a:ext cx="0" cy="640080"/>
          </a:xfrm>
          <a:prstGeom prst="line">
            <a:avLst/>
          </a:prstGeom>
          <a:ln w="28575"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33">
            <a:extLst>
              <a:ext uri="{FF2B5EF4-FFF2-40B4-BE49-F238E27FC236}">
                <a16:creationId xmlns:a16="http://schemas.microsoft.com/office/drawing/2014/main" id="{54883555-B72A-3848-AC7F-82D30A6BC643}"/>
              </a:ext>
            </a:extLst>
          </p:cNvPr>
          <p:cNvSpPr txBox="1">
            <a:spLocks/>
          </p:cNvSpPr>
          <p:nvPr/>
        </p:nvSpPr>
        <p:spPr>
          <a:xfrm>
            <a:off x="853821" y="2101473"/>
            <a:ext cx="10691854" cy="4365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00" indent="-3175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endParaRPr lang="en-US">
              <a:latin typeface="Bahnschrift Condensed" panose="020B0502040204020203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569D7F7-8DF0-6040-B529-1F6FF639EB48}"/>
              </a:ext>
            </a:extLst>
          </p:cNvPr>
          <p:cNvSpPr/>
          <p:nvPr/>
        </p:nvSpPr>
        <p:spPr>
          <a:xfrm>
            <a:off x="853819" y="1421235"/>
            <a:ext cx="11020771" cy="8136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1.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MỘT SỐ CÂU HỎI THƯỜNG GẶP ĐỐI VỚI NGƯỜI HỌC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53917E9-A628-C24A-8C45-83EAE1F1951E}"/>
              </a:ext>
            </a:extLst>
          </p:cNvPr>
          <p:cNvSpPr/>
          <p:nvPr/>
        </p:nvSpPr>
        <p:spPr>
          <a:xfrm>
            <a:off x="853819" y="3708203"/>
            <a:ext cx="11054958" cy="711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3.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CÁC QUY ĐỊNH VỀ ĐÁNH GIÁ NGƯỜI HỌC VÀ CÔNG NHẬN KẾT QUẢ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569D7F7-8DF0-6040-B529-1F6FF639EB48}"/>
              </a:ext>
            </a:extLst>
          </p:cNvPr>
          <p:cNvSpPr/>
          <p:nvPr/>
        </p:nvSpPr>
        <p:spPr>
          <a:xfrm rot="16200000">
            <a:off x="-1315897" y="4095528"/>
            <a:ext cx="3362037" cy="47265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HỢP TÁC – SÁNG TẠO</a:t>
            </a:r>
            <a:endParaRPr lang="en-US" sz="2000" dirty="0">
              <a:solidFill>
                <a:srgbClr val="0000FF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18" y="36896"/>
            <a:ext cx="4137891" cy="11314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0D47BB-7E6E-B1A0-058E-5C5F2DA16790}"/>
              </a:ext>
            </a:extLst>
          </p:cNvPr>
          <p:cNvSpPr/>
          <p:nvPr/>
        </p:nvSpPr>
        <p:spPr>
          <a:xfrm>
            <a:off x="7733035" y="1124966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53917E9-A628-C24A-8C45-83EAE1F1951E}"/>
              </a:ext>
            </a:extLst>
          </p:cNvPr>
          <p:cNvSpPr/>
          <p:nvPr/>
        </p:nvSpPr>
        <p:spPr>
          <a:xfrm>
            <a:off x="853819" y="4802022"/>
            <a:ext cx="11054958" cy="6429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4.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XỬ LÝ CÁC TRƯỜNG HỢP </a:t>
            </a:r>
            <a:r>
              <a:rPr lang="en-US" sz="320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BẤT THƯỜNG KIỂM TRA ĐÁNH GIÁ</a:t>
            </a:r>
            <a:endParaRPr lang="en-US" sz="3200" dirty="0">
              <a:solidFill>
                <a:schemeClr val="tx1"/>
              </a:solidFill>
              <a:latin typeface="Bahnschrift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9542F47A-4C45-DEB9-E693-3E56898E324E}"/>
              </a:ext>
            </a:extLst>
          </p:cNvPr>
          <p:cNvSpPr/>
          <p:nvPr/>
        </p:nvSpPr>
        <p:spPr>
          <a:xfrm>
            <a:off x="836725" y="2588447"/>
            <a:ext cx="11054958" cy="6917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2.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GIỚI THIỆU VỀ CHUẨN ĐẦU RA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9A3ACEAD-FCBF-6852-832E-22794AF6C24B}"/>
              </a:ext>
            </a:extLst>
          </p:cNvPr>
          <p:cNvSpPr/>
          <p:nvPr/>
        </p:nvSpPr>
        <p:spPr>
          <a:xfrm>
            <a:off x="853819" y="5823756"/>
            <a:ext cx="11054958" cy="76022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PHẦN 5. </a:t>
            </a:r>
            <a:r>
              <a:rPr lang="en-US" sz="3200" dirty="0">
                <a:solidFill>
                  <a:schemeClr val="tx1"/>
                </a:solidFill>
                <a:latin typeface="Bahnschrift Condensed" panose="020B0502040204020203" pitchFamily="34" charset="0"/>
                <a:cs typeface="Arial" panose="020B0604020202020204" pitchFamily="34" charset="0"/>
              </a:rPr>
              <a:t>ĐIỀU KIỆN ĐỂ TỐT NGHIỆP</a:t>
            </a:r>
          </a:p>
        </p:txBody>
      </p:sp>
    </p:spTree>
    <p:extLst>
      <p:ext uri="{BB962C8B-B14F-4D97-AF65-F5344CB8AC3E}">
        <p14:creationId xmlns:p14="http://schemas.microsoft.com/office/powerpoint/2010/main" val="284938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1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6894069" y="876334"/>
            <a:ext cx="50467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321886" y="7231"/>
            <a:ext cx="6572183" cy="90087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0000"/>
                </a:solidFill>
                <a:latin typeface="Bahnschrift Condensed" panose="020B0502040204020203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MỘT SỐ CÂU HỎI THƯỜNG GẶP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974" y="-24543"/>
            <a:ext cx="4087601" cy="9008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9BF4B4-90CC-96E4-459F-6D0FD7F6999B}"/>
              </a:ext>
            </a:extLst>
          </p:cNvPr>
          <p:cNvSpPr/>
          <p:nvPr/>
        </p:nvSpPr>
        <p:spPr>
          <a:xfrm>
            <a:off x="274818" y="1072576"/>
            <a:ext cx="11443176" cy="10541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latin typeface="Bahnschrift Condensed" panose="020B0502040204020203" pitchFamily="34" charset="0"/>
              </a:rPr>
              <a:t>1. </a:t>
            </a:r>
            <a:r>
              <a:rPr lang="en-US" sz="2800" dirty="0" err="1"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gì</a:t>
            </a:r>
            <a:r>
              <a:rPr lang="en-US" sz="2800" dirty="0">
                <a:latin typeface="Bahnschrift Condensed" panose="020B0502040204020203" pitchFamily="34" charset="0"/>
              </a:rPr>
              <a:t>? Vai </a:t>
            </a:r>
            <a:r>
              <a:rPr lang="en-US" sz="2800" dirty="0" err="1">
                <a:latin typeface="Bahnschrift Condensed" panose="020B0502040204020203" pitchFamily="34" charset="0"/>
              </a:rPr>
              <a:t>trò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như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thế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nào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với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latin typeface="Bahnschrift Condensed" panose="020B0502040204020203" pitchFamily="34" charset="0"/>
              </a:rPr>
              <a:t>nhà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trường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xã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hội</a:t>
            </a:r>
            <a:r>
              <a:rPr lang="en-US" sz="2800" dirty="0">
                <a:latin typeface="Bahnschrift Condensed" panose="020B0502040204020203" pitchFamily="34" charset="0"/>
              </a:rPr>
              <a:t>? NH </a:t>
            </a:r>
            <a:r>
              <a:rPr lang="en-US" sz="2800" dirty="0" err="1">
                <a:latin typeface="Bahnschrift Condensed" panose="020B0502040204020203" pitchFamily="34" charset="0"/>
              </a:rPr>
              <a:t>xem</a:t>
            </a:r>
            <a:r>
              <a:rPr lang="en-US" sz="2800" dirty="0">
                <a:latin typeface="Bahnschrift Condensed" panose="020B0502040204020203" pitchFamily="34" charset="0"/>
              </a:rPr>
              <a:t> CĐR CTĐT/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ở </a:t>
            </a:r>
            <a:r>
              <a:rPr lang="en-US" sz="2800" dirty="0" err="1">
                <a:latin typeface="Bahnschrift Condensed" panose="020B0502040204020203" pitchFamily="34" charset="0"/>
              </a:rPr>
              <a:t>đâu</a:t>
            </a:r>
            <a:r>
              <a:rPr lang="en-US" sz="2800" dirty="0">
                <a:latin typeface="Bahnschrift Condensed" panose="020B0502040204020203" pitchFamily="34" charset="0"/>
              </a:rPr>
              <a:t>?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D47A39-228E-8A94-1E88-E5D9920FBB55}"/>
              </a:ext>
            </a:extLst>
          </p:cNvPr>
          <p:cNvSpPr/>
          <p:nvPr/>
        </p:nvSpPr>
        <p:spPr>
          <a:xfrm>
            <a:off x="223036" y="2403521"/>
            <a:ext cx="11443176" cy="10095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latin typeface="Bahnschrift Condensed" panose="020B0502040204020203" pitchFamily="34" charset="0"/>
              </a:rPr>
              <a:t>2. </a:t>
            </a:r>
            <a:r>
              <a:rPr lang="en-US" sz="2800" dirty="0" err="1">
                <a:latin typeface="Bahnschrift Condensed" panose="020B0502040204020203" pitchFamily="34" charset="0"/>
              </a:rPr>
              <a:t>Thực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hiện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như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thế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nào</a:t>
            </a:r>
            <a:r>
              <a:rPr lang="en-US" sz="2800" dirty="0">
                <a:latin typeface="Bahnschrift Condensed" panose="020B0502040204020203" pitchFamily="34" charset="0"/>
              </a:rPr>
              <a:t>? (</a:t>
            </a:r>
            <a:r>
              <a:rPr lang="en-US" sz="2800" dirty="0" err="1">
                <a:latin typeface="Bahnschrift Condensed" panose="020B0502040204020203" pitchFamily="34" charset="0"/>
              </a:rPr>
              <a:t>Đơn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mối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tổ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chức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latin typeface="Bahnschrift Condensed" panose="020B0502040204020203" pitchFamily="34" charset="0"/>
              </a:rPr>
              <a:t> NH, </a:t>
            </a:r>
            <a:r>
              <a:rPr lang="en-US" sz="2800" dirty="0" err="1">
                <a:latin typeface="Bahnschrift Condensed" panose="020B0502040204020203" pitchFamily="34" charset="0"/>
              </a:rPr>
              <a:t>Điều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kiện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dự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latin typeface="Bahnschrift Condensed" panose="020B0502040204020203" pitchFamily="34" charset="0"/>
              </a:rPr>
              <a:t>lịch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latin typeface="Bahnschrift Condensed" panose="020B0502040204020203" pitchFamily="34" charset="0"/>
              </a:rPr>
              <a:t>quy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chế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, </a:t>
            </a:r>
            <a:r>
              <a:rPr lang="en-US" sz="2800" dirty="0" err="1">
                <a:latin typeface="Bahnschrift Condensed" panose="020B0502040204020203" pitchFamily="34" charset="0"/>
              </a:rPr>
              <a:t>thời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biết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BDE103-8212-A697-08D3-70ACD994E9F3}"/>
              </a:ext>
            </a:extLst>
          </p:cNvPr>
          <p:cNvSpPr/>
          <p:nvPr/>
        </p:nvSpPr>
        <p:spPr>
          <a:xfrm>
            <a:off x="223036" y="3680767"/>
            <a:ext cx="11443176" cy="14719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Bahnschrift Condensed" panose="020B0502040204020203" pitchFamily="34" charset="0"/>
              </a:rPr>
              <a:t>3.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trường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hợp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bất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thường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trong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đánh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giá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phải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làm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thế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nào</a:t>
            </a:r>
            <a:r>
              <a:rPr lang="en-US" sz="2800" dirty="0">
                <a:latin typeface="Bahnschrift Condensed" panose="020B0502040204020203" pitchFamily="34" charset="0"/>
              </a:rPr>
              <a:t>?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latin typeface="Bahnschrift Condensed" panose="020B0502040204020203" pitchFamily="34" charset="0"/>
              </a:rPr>
              <a:t>VD: </a:t>
            </a:r>
            <a:r>
              <a:rPr lang="en-US" sz="2800" dirty="0" err="1">
                <a:latin typeface="Bahnschrift Condensed" panose="020B0502040204020203" pitchFamily="34" charset="0"/>
              </a:rPr>
              <a:t>Tôi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có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đủ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nhưng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vi-VN" sz="2800" dirty="0">
                <a:latin typeface="Bahnschrift Condensed" panose="020B0502040204020203" pitchFamily="34" charset="0"/>
              </a:rPr>
              <a:t>hệ thống báo không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dự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 (</a:t>
            </a:r>
            <a:r>
              <a:rPr lang="en-US" sz="2800" dirty="0" err="1">
                <a:latin typeface="Bahnschrift Condensed" panose="020B0502040204020203" pitchFamily="34" charset="0"/>
              </a:rPr>
              <a:t>bị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cấm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thi</a:t>
            </a:r>
            <a:r>
              <a:rPr lang="en-US" sz="2800" dirty="0">
                <a:latin typeface="Bahnschrift Condensed" panose="020B0502040204020203" pitchFamily="34" charset="0"/>
              </a:rPr>
              <a:t>) </a:t>
            </a:r>
            <a:r>
              <a:rPr lang="en-US" sz="2800" dirty="0" err="1">
                <a:latin typeface="Bahnschrift Condensed" panose="020B0502040204020203" pitchFamily="34" charset="0"/>
              </a:rPr>
              <a:t>thì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làm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thế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nào</a:t>
            </a:r>
            <a:r>
              <a:rPr lang="en-US" sz="2800" dirty="0">
                <a:latin typeface="Bahnschrift Condensed" panose="020B0502040204020203" pitchFamily="34" charset="0"/>
              </a:rPr>
              <a:t>? </a:t>
            </a:r>
            <a:r>
              <a:rPr lang="en-US" sz="2800" dirty="0" err="1">
                <a:latin typeface="Bahnschrift Condensed" panose="020B0502040204020203" pitchFamily="34" charset="0"/>
              </a:rPr>
              <a:t>Gặp</a:t>
            </a:r>
            <a:r>
              <a:rPr lang="en-US" sz="2800" dirty="0">
                <a:latin typeface="Bahnschrift Condensed" panose="020B0502040204020203" pitchFamily="34" charset="0"/>
              </a:rPr>
              <a:t> ai </a:t>
            </a:r>
            <a:r>
              <a:rPr lang="en-US" sz="2800" dirty="0" err="1">
                <a:latin typeface="Bahnschrift Condensed" panose="020B0502040204020203" pitchFamily="34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giải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quyết</a:t>
            </a:r>
            <a:r>
              <a:rPr lang="en-US" sz="2800" dirty="0"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49163F4-2FBD-324F-4B11-DDC1B19FC1E3}"/>
              </a:ext>
            </a:extLst>
          </p:cNvPr>
          <p:cNvSpPr/>
          <p:nvPr/>
        </p:nvSpPr>
        <p:spPr>
          <a:xfrm>
            <a:off x="274818" y="6151022"/>
            <a:ext cx="11443176" cy="5466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latin typeface="Bahnschrift Condensed" panose="020B0502040204020203" pitchFamily="34" charset="0"/>
              </a:rPr>
              <a:t>5. </a:t>
            </a:r>
            <a:r>
              <a:rPr lang="en-US" sz="2800" dirty="0" err="1">
                <a:latin typeface="Bahnschrift Condensed" panose="020B0502040204020203" pitchFamily="34" charset="0"/>
              </a:rPr>
              <a:t>Điều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kiện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tốt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nghiệp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gì</a:t>
            </a:r>
            <a:r>
              <a:rPr lang="en-US" sz="2800" dirty="0">
                <a:latin typeface="Bahnschrift Condensed" panose="020B0502040204020203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5376946-8C0F-DC61-6F0D-299155F56A31}"/>
              </a:ext>
            </a:extLst>
          </p:cNvPr>
          <p:cNvSpPr/>
          <p:nvPr/>
        </p:nvSpPr>
        <p:spPr>
          <a:xfrm>
            <a:off x="256923" y="5355475"/>
            <a:ext cx="11443176" cy="5466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2800" dirty="0">
                <a:latin typeface="Bahnschrift Condensed" panose="020B0502040204020203" pitchFamily="34" charset="0"/>
              </a:rPr>
              <a:t>4. </a:t>
            </a:r>
            <a:r>
              <a:rPr lang="en-US" sz="2800" dirty="0" err="1">
                <a:latin typeface="Bahnschrift Condensed" panose="020B0502040204020203" pitchFamily="34" charset="0"/>
              </a:rPr>
              <a:t>Không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hài</a:t>
            </a:r>
            <a:r>
              <a:rPr lang="en-US" sz="2800" dirty="0">
                <a:latin typeface="Bahnschrift Condensed" panose="020B0502040204020203" pitchFamily="34" charset="0"/>
              </a:rPr>
              <a:t> long </a:t>
            </a:r>
            <a:r>
              <a:rPr lang="en-US" sz="2800" dirty="0" err="1"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quả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điểm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thì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làm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gì</a:t>
            </a:r>
            <a:r>
              <a:rPr lang="en-US" sz="2800" dirty="0">
                <a:latin typeface="Bahnschrift Condensed" panose="020B0502040204020203" pitchFamily="34" charset="0"/>
              </a:rPr>
              <a:t>? 	</a:t>
            </a:r>
          </a:p>
        </p:txBody>
      </p:sp>
    </p:spTree>
    <p:extLst>
      <p:ext uri="{BB962C8B-B14F-4D97-AF65-F5344CB8AC3E}">
        <p14:creationId xmlns:p14="http://schemas.microsoft.com/office/powerpoint/2010/main" val="5970140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00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CTĐT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584528" y="1420616"/>
            <a:ext cx="11528915" cy="542944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1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  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chương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Chuẩn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CTĐT 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là yêu cầu cần đạt về phẩm chất và năng lực (</a:t>
            </a:r>
            <a:r>
              <a:rPr lang="vi-VN" sz="24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kiến thức, kỹ năng, thái độ</a:t>
            </a:r>
            <a:r>
              <a:rPr lang="vi-VN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) của người học sau khi hoàn thành chương trình đào tạo.</a:t>
            </a:r>
            <a:r>
              <a:rPr lang="en-US" sz="2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Ký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hiệu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là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vi-VN" sz="2400" dirty="0">
                <a:latin typeface="Bahnschrift Condensed" panose="020B0502040204020203" pitchFamily="34" charset="0"/>
              </a:rPr>
              <a:t>PLO (Program Learning Outcome)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Mỗi</a:t>
            </a:r>
            <a:r>
              <a:rPr lang="en-US" sz="2400" dirty="0">
                <a:latin typeface="Bahnschrift Condensed" panose="020B0502040204020203" pitchFamily="34" charset="0"/>
              </a:rPr>
              <a:t> CTĐT </a:t>
            </a:r>
            <a:r>
              <a:rPr lang="en-US" sz="2400" dirty="0" err="1">
                <a:latin typeface="Bahnschrift Condensed" panose="020B0502040204020203" pitchFamily="34" charset="0"/>
              </a:rPr>
              <a:t>có</a:t>
            </a:r>
            <a:r>
              <a:rPr lang="en-US" sz="2400" dirty="0">
                <a:latin typeface="Bahnschrift Condensed" panose="020B0502040204020203" pitchFamily="34" charset="0"/>
              </a:rPr>
              <a:t> CĐR </a:t>
            </a:r>
            <a:r>
              <a:rPr lang="en-US" sz="2400" dirty="0" err="1">
                <a:latin typeface="Bahnschrift Condensed" panose="020B0502040204020203" pitchFamily="34" charset="0"/>
              </a:rPr>
              <a:t>cụ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thể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Sinh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chương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bước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1.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trang</a:t>
            </a:r>
            <a:r>
              <a:rPr lang="en-US" sz="2400" dirty="0">
                <a:latin typeface="Bahnschrift Condensed" panose="020B0502040204020203" pitchFamily="34" charset="0"/>
              </a:rPr>
              <a:t> web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Đại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latin typeface="Bahnschrift Condensed" panose="020B0502040204020203" pitchFamily="34" charset="0"/>
              </a:rPr>
              <a:t> Vinh </a:t>
            </a:r>
            <a:r>
              <a:rPr lang="en-US" sz="2400" dirty="0" err="1">
                <a:latin typeface="Bahnschrift Condensed" panose="020B0502040204020203" pitchFamily="34" charset="0"/>
              </a:rPr>
              <a:t>theo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đường</a:t>
            </a:r>
            <a:r>
              <a:rPr lang="en-US" sz="2400" dirty="0">
                <a:latin typeface="Bahnschrift Condensed" panose="020B0502040204020203" pitchFamily="34" charset="0"/>
              </a:rPr>
              <a:t> link: </a:t>
            </a:r>
            <a:r>
              <a:rPr lang="en-US" sz="2000" dirty="0">
                <a:solidFill>
                  <a:srgbClr val="0000FF"/>
                </a:solidFill>
                <a:latin typeface="Bahnschrift Condense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https://vinhuni.edu.vn/trang-chu.html</a:t>
            </a:r>
            <a:endParaRPr lang="en-US" sz="24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2.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Vào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mục</a:t>
            </a:r>
            <a:r>
              <a:rPr lang="en-US" sz="2400" dirty="0">
                <a:latin typeface="Bahnschrift Condensed" panose="020B0502040204020203" pitchFamily="34" charset="0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Chương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đào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tạo</a:t>
            </a:r>
            <a:r>
              <a:rPr lang="en-US" sz="2400" dirty="0">
                <a:latin typeface="Bahnschrift Condensed" panose="020B0502040204020203" pitchFamily="34" charset="0"/>
              </a:rPr>
              <a:t>” </a:t>
            </a:r>
            <a:r>
              <a:rPr lang="en-US" sz="2400" dirty="0" err="1">
                <a:latin typeface="Bahnschrift Condensed" panose="020B0502040204020203" pitchFamily="34" charset="0"/>
              </a:rPr>
              <a:t>và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chọn</a:t>
            </a:r>
            <a:r>
              <a:rPr lang="en-US" sz="2400" dirty="0">
                <a:latin typeface="Bahnschrift Condensed" panose="020B0502040204020203" pitchFamily="34" charset="0"/>
              </a:rPr>
              <a:t>  “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Đại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chính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quy</a:t>
            </a:r>
            <a:r>
              <a:rPr lang="en-US" sz="2400" dirty="0">
                <a:latin typeface="Bahnschrift Condensed" panose="020B0502040204020203" pitchFamily="34" charset="0"/>
              </a:rPr>
              <a:t>”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Bahnschrift Condensed" panose="020B0502040204020203" pitchFamily="34" charset="0"/>
              </a:rPr>
              <a:t>Bước 3.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Chọn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ngành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mình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để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xem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chuẩn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đầu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CTĐT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Bahnschrift Condensed" panose="020B0502040204020203" pitchFamily="34" charset="0"/>
              </a:rPr>
              <a:t>Ngoài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ra</a:t>
            </a:r>
            <a:r>
              <a:rPr lang="en-US" sz="2400" dirty="0">
                <a:latin typeface="Bahnschrift Condensed" panose="020B0502040204020203" pitchFamily="34" charset="0"/>
              </a:rPr>
              <a:t> CĐR CTĐT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trình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bày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trong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mô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tả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được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download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trên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trang</a:t>
            </a:r>
            <a:r>
              <a:rPr lang="en-US" sz="2400" dirty="0">
                <a:latin typeface="Bahnschrift Condensed" panose="020B0502040204020203" pitchFamily="34" charset="0"/>
              </a:rPr>
              <a:t> web </a:t>
            </a:r>
            <a:r>
              <a:rPr lang="en-US" sz="2400" dirty="0" err="1">
                <a:latin typeface="Bahnschrift Condensed" panose="020B0502040204020203" pitchFamily="34" charset="0"/>
              </a:rPr>
              <a:t>của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nhà</a:t>
            </a:r>
            <a:r>
              <a:rPr lang="en-US" sz="2400" dirty="0">
                <a:latin typeface="Bahnschrift Condensed" panose="020B0502040204020203" pitchFamily="34" charset="0"/>
              </a:rPr>
              <a:t> </a:t>
            </a:r>
            <a:r>
              <a:rPr lang="en-US" sz="2400" dirty="0" err="1">
                <a:latin typeface="Bahnschrift Condensed" panose="020B0502040204020203" pitchFamily="34" charset="0"/>
              </a:rPr>
              <a:t>trường</a:t>
            </a:r>
            <a:r>
              <a:rPr lang="en-US" sz="2400" dirty="0">
                <a:latin typeface="Bahnschrift Condensed" panose="020B0502040204020203" pitchFamily="34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32615-F780-5178-AB81-5D7624749B46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462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584528" y="1432012"/>
            <a:ext cx="11362637" cy="52656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32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là yêu cầu cần đạt về phẩm chất và năng lực (</a:t>
            </a:r>
            <a:r>
              <a:rPr lang="vi-VN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kiến thức, kỹ năng, thái độ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) của người học sau khi hoàn thành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vi-VN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Ký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hiệu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là</a:t>
            </a:r>
            <a:r>
              <a:rPr lang="en-US" sz="2800" dirty="0">
                <a:latin typeface="Bahnschrift Condensed" panose="020B0502040204020203" pitchFamily="34" charset="0"/>
              </a:rPr>
              <a:t> C</a:t>
            </a:r>
            <a:r>
              <a:rPr lang="vi-VN" sz="2800" dirty="0">
                <a:latin typeface="Bahnschrift Condensed" panose="020B0502040204020203" pitchFamily="34" charset="0"/>
              </a:rPr>
              <a:t>LO (</a:t>
            </a:r>
            <a:r>
              <a:rPr lang="en-US" sz="2800" dirty="0">
                <a:latin typeface="Bahnschrift Condensed" panose="020B0502040204020203" pitchFamily="34" charset="0"/>
              </a:rPr>
              <a:t>Course</a:t>
            </a:r>
            <a:r>
              <a:rPr lang="vi-VN" sz="2800" dirty="0">
                <a:latin typeface="Bahnschrift Condensed" panose="020B0502040204020203" pitchFamily="34" charset="0"/>
              </a:rPr>
              <a:t> Learning Outcome)</a:t>
            </a:r>
            <a:r>
              <a:rPr lang="en-US" sz="2800" dirty="0">
                <a:latin typeface="Bahnschrift Condensed" panose="020B0502040204020203" pitchFamily="34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quy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định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trong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chi </a:t>
            </a:r>
            <a:r>
              <a:rPr lang="en-US" sz="2800" dirty="0" err="1">
                <a:latin typeface="Bahnschrift Condensed" panose="020B0502040204020203" pitchFamily="34" charset="0"/>
              </a:rPr>
              <a:t>tiết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. (</a:t>
            </a:r>
            <a:r>
              <a:rPr lang="en-US" sz="2800" dirty="0" err="1">
                <a:latin typeface="Bahnschrift Condensed" panose="020B0502040204020203" pitchFamily="34" charset="0"/>
              </a:rPr>
              <a:t>Chủ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MNL </a:t>
            </a:r>
            <a:r>
              <a:rPr lang="en-US" sz="2800" dirty="0" err="1">
                <a:latin typeface="Bahnschrift Condensed" panose="020B0502040204020203" pitchFamily="34" charset="0"/>
              </a:rPr>
              <a:t>cần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bài</a:t>
            </a:r>
            <a:r>
              <a:rPr lang="en-US" sz="2800" dirty="0">
                <a:latin typeface="Bahnschrift Condensed" panose="020B0502040204020203" pitchFamily="34" charset="0"/>
              </a:rPr>
              <a:t> ĐG </a:t>
            </a:r>
            <a:r>
              <a:rPr lang="en-US" sz="2800" dirty="0" err="1">
                <a:latin typeface="Bahnschrift Condensed" panose="020B0502040204020203" pitchFamily="34" charset="0"/>
              </a:rPr>
              <a:t>chuẩn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ra</a:t>
            </a:r>
            <a:r>
              <a:rPr lang="en-US" sz="2800" dirty="0">
                <a:latin typeface="Bahnschrift Condensed" panose="020B0502040204020203" pitchFamily="34" charset="0"/>
              </a:rPr>
              <a:t>).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Giảng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viên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sẽ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cung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cấp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smtClean="0">
                <a:latin typeface="Bahnschrift Condensed" panose="020B0502040204020203" pitchFamily="34" charset="0"/>
              </a:rPr>
              <a:t>NH</a:t>
            </a:r>
            <a:r>
              <a:rPr lang="en-US" sz="2800" dirty="0" smtClean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trên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hệ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thống</a:t>
            </a:r>
            <a:r>
              <a:rPr lang="en-US" sz="2800" dirty="0">
                <a:latin typeface="Bahnschrift Condensed" panose="020B0502040204020203" pitchFamily="34" charset="0"/>
              </a:rPr>
              <a:t> LMS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phổ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biến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nội</a:t>
            </a:r>
            <a:r>
              <a:rPr lang="en-US" sz="2800" dirty="0">
                <a:latin typeface="Bahnschrift Condensed" panose="020B0502040204020203" pitchFamily="34" charset="0"/>
              </a:rPr>
              <a:t> dung </a:t>
            </a:r>
            <a:r>
              <a:rPr lang="en-US" sz="2800" dirty="0" err="1">
                <a:latin typeface="Bahnschrift Condensed" panose="020B0502040204020203" pitchFamily="34" charset="0"/>
              </a:rPr>
              <a:t>đề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cương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latin typeface="Bahnschrift Condensed" panose="020B0502040204020203" pitchFamily="34" charset="0"/>
              </a:rPr>
              <a:t> NH </a:t>
            </a:r>
            <a:r>
              <a:rPr lang="en-US" sz="2800" dirty="0" err="1">
                <a:latin typeface="Bahnschrift Condensed" panose="020B0502040204020203" pitchFamily="34" charset="0"/>
              </a:rPr>
              <a:t>tại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buổi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đầu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tiên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sau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khi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kết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thúc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phải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CLO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đó</a:t>
            </a:r>
            <a:r>
              <a:rPr lang="en-US" sz="2800" dirty="0">
                <a:latin typeface="Bahnschrift Condensed" panose="020B0502040204020203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Bahnschrift Condensed" panose="020B0502040204020203" pitchFamily="34" charset="0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latin typeface="Bahnschrift Condensed" panose="020B0502040204020203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529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584528" y="1432012"/>
            <a:ext cx="11362637" cy="434874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CĐR CTĐT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NH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phù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tốt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Bahnschrift Condensed" panose="020B0502040204020203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Xây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dựng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kế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hoạch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tập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phù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latin typeface="Bahnschrift Condensed" panose="020B0502040204020203" pitchFamily="34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phần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từ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đó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đạt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được</a:t>
            </a:r>
            <a:r>
              <a:rPr lang="en-US" sz="2800" dirty="0">
                <a:latin typeface="Bahnschrift Condensed" panose="020B0502040204020203" pitchFamily="34" charset="0"/>
              </a:rPr>
              <a:t> CĐR CTĐT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</a:rPr>
              <a:t>Là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minh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tuyển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lực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cá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nhân</a:t>
            </a:r>
            <a:endParaRPr lang="en-US" sz="2800" dirty="0"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240290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414681" y="1544073"/>
            <a:ext cx="11362637" cy="4230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Cam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đào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xây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dung,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khung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endParaRPr lang="en-US" sz="2800" dirty="0">
              <a:solidFill>
                <a:srgbClr val="0000FF"/>
              </a:solidFill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CĐR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CTĐT</a:t>
            </a:r>
            <a:endParaRPr lang="en-US" sz="2800" dirty="0">
              <a:solidFill>
                <a:srgbClr val="0000FF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48981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6" descr="Image result for logo UEB">
            <a:extLst>
              <a:ext uri="{FF2B5EF4-FFF2-40B4-BE49-F238E27FC236}">
                <a16:creationId xmlns:a16="http://schemas.microsoft.com/office/drawing/2014/main" id="{4479EE4A-81F6-6147-A723-2D4505B0D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5" name="AutoShape 8" descr="Image result for logo UEB">
            <a:extLst>
              <a:ext uri="{FF2B5EF4-FFF2-40B4-BE49-F238E27FC236}">
                <a16:creationId xmlns:a16="http://schemas.microsoft.com/office/drawing/2014/main" id="{84655A6E-FEC8-C54B-AB7F-A41E9AB7A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246" name="AutoShape 10" descr="Image result for logo UEB">
            <a:extLst>
              <a:ext uri="{FF2B5EF4-FFF2-40B4-BE49-F238E27FC236}">
                <a16:creationId xmlns:a16="http://schemas.microsoft.com/office/drawing/2014/main" id="{8A6B9128-A1FE-E648-8F1B-1F330ECAA4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vi-VN" altLang="vi-VN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17581-A213-6F4E-9C8F-6143EF252F4D}"/>
              </a:ext>
            </a:extLst>
          </p:cNvPr>
          <p:cNvSpPr/>
          <p:nvPr/>
        </p:nvSpPr>
        <p:spPr>
          <a:xfrm>
            <a:off x="7625918" y="757212"/>
            <a:ext cx="4283474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Google Shape;151;p27"/>
          <p:cNvSpPr txBox="1">
            <a:spLocks noGrp="1"/>
          </p:cNvSpPr>
          <p:nvPr>
            <p:ph type="subTitle" idx="1"/>
          </p:nvPr>
        </p:nvSpPr>
        <p:spPr>
          <a:xfrm>
            <a:off x="297370" y="7938"/>
            <a:ext cx="7328548" cy="772133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70C0"/>
                </a:solidFill>
                <a:latin typeface="Bahnschrift Condensed" panose="020B0502040204020203" pitchFamily="34" charset="0"/>
                <a:ea typeface="Cambria" panose="02040503050406030204" pitchFamily="18" charset="0"/>
              </a:rPr>
              <a:t>CHUẨN ĐẦU RA HỌC PHẦN</a:t>
            </a:r>
            <a:endParaRPr sz="3600" b="1" dirty="0">
              <a:solidFill>
                <a:srgbClr val="0070C0"/>
              </a:solidFill>
              <a:latin typeface="Bahnschrift Condensed" panose="020B0502040204020203" pitchFamily="34" charset="0"/>
              <a:ea typeface="Cambria" panose="02040503050406030204" pitchFamily="18" charset="0"/>
            </a:endParaRPr>
          </a:p>
        </p:txBody>
      </p:sp>
      <p:sp>
        <p:nvSpPr>
          <p:cNvPr id="66" name="Google Shape;512;p50">
            <a:extLst>
              <a:ext uri="{FF2B5EF4-FFF2-40B4-BE49-F238E27FC236}">
                <a16:creationId xmlns:a16="http://schemas.microsoft.com/office/drawing/2014/main" id="{C7EA7516-3215-EA48-9EC9-E0B67FC9796C}"/>
              </a:ext>
            </a:extLst>
          </p:cNvPr>
          <p:cNvSpPr txBox="1">
            <a:spLocks/>
          </p:cNvSpPr>
          <p:nvPr/>
        </p:nvSpPr>
        <p:spPr>
          <a:xfrm flipH="1">
            <a:off x="6532841" y="3534289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sp>
        <p:nvSpPr>
          <p:cNvPr id="67" name="Google Shape;513;p50">
            <a:extLst>
              <a:ext uri="{FF2B5EF4-FFF2-40B4-BE49-F238E27FC236}">
                <a16:creationId xmlns:a16="http://schemas.microsoft.com/office/drawing/2014/main" id="{59291EB2-9B3A-4C4B-A21B-3F7F0FC01757}"/>
              </a:ext>
            </a:extLst>
          </p:cNvPr>
          <p:cNvSpPr txBox="1">
            <a:spLocks/>
          </p:cNvSpPr>
          <p:nvPr/>
        </p:nvSpPr>
        <p:spPr>
          <a:xfrm flipH="1">
            <a:off x="8747524" y="3218197"/>
            <a:ext cx="954400" cy="7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b="1">
              <a:latin typeface="Bahnschrift Condensed" panose="020B0502040204020203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320" y="47968"/>
            <a:ext cx="3688670" cy="7092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42BBCC9-F274-49D6-2187-C77A94C6730B}"/>
              </a:ext>
            </a:extLst>
          </p:cNvPr>
          <p:cNvSpPr/>
          <p:nvPr/>
        </p:nvSpPr>
        <p:spPr>
          <a:xfrm>
            <a:off x="414681" y="1544073"/>
            <a:ext cx="11362637" cy="4230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Đối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tuyển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: 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lao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Bahnschrift Condensed" panose="020B0502040204020203" pitchFamily="34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CTĐT </a:t>
            </a: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Căn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latin typeface="Bahnschrift Condensed" panose="020B0502040204020203" pitchFamily="34" charset="0"/>
                <a:ea typeface="Times New Roman" panose="02020603050405020304" pitchFamily="18" charset="0"/>
              </a:rPr>
              <a:t>NH </a:t>
            </a:r>
            <a:r>
              <a:rPr lang="en-US" sz="2800" dirty="0" err="1" smtClean="0">
                <a:latin typeface="Bahnschrift Condensed" panose="020B0502040204020203" pitchFamily="34" charset="0"/>
                <a:ea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Bahnschrift Condense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  <a:ea typeface="Times New Roman" panose="02020603050405020304" pitchFamily="18" charset="0"/>
              </a:rPr>
              <a:t>nghiệp</a:t>
            </a:r>
            <a:endParaRPr lang="en-US" sz="2800" dirty="0">
              <a:effectLst/>
              <a:latin typeface="Bahnschrift Condensed" panose="020B0502040204020203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800" dirty="0" err="1">
                <a:latin typeface="Bahnschrift Condensed" panose="020B0502040204020203" pitchFamily="34" charset="0"/>
              </a:rPr>
              <a:t>Phối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hợp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góp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ý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CTĐT </a:t>
            </a:r>
            <a:r>
              <a:rPr lang="en-US" sz="2800" dirty="0" err="1">
                <a:latin typeface="Bahnschrift Condensed" panose="020B0502040204020203" pitchFamily="34" charset="0"/>
              </a:rPr>
              <a:t>và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hàng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về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lực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của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người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học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tốt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nghiệp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đáp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Bahnschrift Condensed" panose="020B0502040204020203" pitchFamily="34" charset="0"/>
              </a:rPr>
              <a:t>ứng</a:t>
            </a:r>
            <a:r>
              <a:rPr lang="en-US" sz="2800" dirty="0">
                <a:solidFill>
                  <a:srgbClr val="0000FF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thị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trường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lao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  <a:r>
              <a:rPr lang="en-US" sz="2800" dirty="0" err="1">
                <a:latin typeface="Bahnschrift Condensed" panose="020B0502040204020203" pitchFamily="34" charset="0"/>
              </a:rPr>
              <a:t>động</a:t>
            </a:r>
            <a:r>
              <a:rPr lang="en-US" sz="2800" dirty="0">
                <a:latin typeface="Bahnschrift Condensed" panose="020B0502040204020203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EDF08C-5425-5DBE-432A-190192AFE1A3}"/>
              </a:ext>
            </a:extLst>
          </p:cNvPr>
          <p:cNvSpPr txBox="1"/>
          <p:nvPr/>
        </p:nvSpPr>
        <p:spPr>
          <a:xfrm>
            <a:off x="584528" y="800884"/>
            <a:ext cx="497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Ý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CĐR?</a:t>
            </a:r>
          </a:p>
        </p:txBody>
      </p:sp>
    </p:spTree>
    <p:extLst>
      <p:ext uri="{BB962C8B-B14F-4D97-AF65-F5344CB8AC3E}">
        <p14:creationId xmlns:p14="http://schemas.microsoft.com/office/powerpoint/2010/main" val="3916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12205</TotalTime>
  <Words>2868</Words>
  <Application>Microsoft Office PowerPoint</Application>
  <PresentationFormat>Widescreen</PresentationFormat>
  <Paragraphs>241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7" baseType="lpstr">
      <vt:lpstr>Arial</vt:lpstr>
      <vt:lpstr>Bahnschrift</vt:lpstr>
      <vt:lpstr>Bahnschrift Condensed</vt:lpstr>
      <vt:lpstr>Bodoni Ornaments</vt:lpstr>
      <vt:lpstr>Calibri</vt:lpstr>
      <vt:lpstr>Calibri Light</vt:lpstr>
      <vt:lpstr>Cambria</vt:lpstr>
      <vt:lpstr>Constantia</vt:lpstr>
      <vt:lpstr>Corbel</vt:lpstr>
      <vt:lpstr>Gill Sans</vt:lpstr>
      <vt:lpstr>Helvetica Light</vt:lpstr>
      <vt:lpstr>Helvetica Neue Medium</vt:lpstr>
      <vt:lpstr>Minion</vt:lpstr>
      <vt:lpstr>Raleway</vt:lpstr>
      <vt:lpstr>Segoe UI</vt:lpstr>
      <vt:lpstr>Times New Roman</vt:lpstr>
      <vt:lpstr>Tw Cen MT</vt:lpstr>
      <vt:lpstr>Verdana</vt:lpstr>
      <vt:lpstr>Wingdings</vt:lpstr>
      <vt:lpstr>1_Office Theme</vt:lpstr>
      <vt:lpstr>PowerPoint Presentation</vt:lpstr>
      <vt:lpstr>PowerPoint Presentation</vt:lpstr>
      <vt:lpstr>NỘI DUNG TRÌNH BÀY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Anh Lương</dc:creator>
  <cp:lastModifiedBy>Admin</cp:lastModifiedBy>
  <cp:revision>359</cp:revision>
  <cp:lastPrinted>2022-06-21T01:36:02Z</cp:lastPrinted>
  <dcterms:created xsi:type="dcterms:W3CDTF">2022-03-20T14:01:35Z</dcterms:created>
  <dcterms:modified xsi:type="dcterms:W3CDTF">2023-09-18T01:36:15Z</dcterms:modified>
</cp:coreProperties>
</file>