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  <p:sldMasterId id="2147484543" r:id="rId2"/>
  </p:sldMasterIdLst>
  <p:notesMasterIdLst>
    <p:notesMasterId r:id="rId40"/>
  </p:notesMasterIdLst>
  <p:sldIdLst>
    <p:sldId id="256" r:id="rId3"/>
    <p:sldId id="301" r:id="rId4"/>
    <p:sldId id="324" r:id="rId5"/>
    <p:sldId id="418" r:id="rId6"/>
    <p:sldId id="427" r:id="rId7"/>
    <p:sldId id="260" r:id="rId8"/>
    <p:sldId id="382" r:id="rId9"/>
    <p:sldId id="384" r:id="rId10"/>
    <p:sldId id="385" r:id="rId11"/>
    <p:sldId id="386" r:id="rId12"/>
    <p:sldId id="328" r:id="rId13"/>
    <p:sldId id="419" r:id="rId14"/>
    <p:sldId id="395" r:id="rId15"/>
    <p:sldId id="421" r:id="rId16"/>
    <p:sldId id="569" r:id="rId17"/>
    <p:sldId id="422" r:id="rId18"/>
    <p:sldId id="423" r:id="rId19"/>
    <p:sldId id="424" r:id="rId20"/>
    <p:sldId id="425" r:id="rId21"/>
    <p:sldId id="426" r:id="rId22"/>
    <p:sldId id="570" r:id="rId23"/>
    <p:sldId id="400" r:id="rId24"/>
    <p:sldId id="414" r:id="rId25"/>
    <p:sldId id="415" r:id="rId26"/>
    <p:sldId id="416" r:id="rId27"/>
    <p:sldId id="401" r:id="rId28"/>
    <p:sldId id="420" r:id="rId29"/>
    <p:sldId id="397" r:id="rId30"/>
    <p:sldId id="402" r:id="rId31"/>
    <p:sldId id="403" r:id="rId32"/>
    <p:sldId id="404" r:id="rId33"/>
    <p:sldId id="406" r:id="rId34"/>
    <p:sldId id="407" r:id="rId35"/>
    <p:sldId id="408" r:id="rId36"/>
    <p:sldId id="409" r:id="rId37"/>
    <p:sldId id="417" r:id="rId38"/>
    <p:sldId id="290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823E43"/>
    <a:srgbClr val="996600"/>
    <a:srgbClr val="000099"/>
    <a:srgbClr val="75561F"/>
    <a:srgbClr val="7D623B"/>
    <a:srgbClr val="FFCC00"/>
    <a:srgbClr val="9E952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26:52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1136 105 24575,'0'-1'0,"-1"0"0,0 0 0,0 0 0,0 0 0,0 0 0,0 0 0,-1 0 0,1 0 0,0 0 0,0 1 0,-1-1 0,1 0 0,0 1 0,-1-1 0,1 1 0,-1-1 0,1 1 0,-1 0 0,-2-1 0,-2-1 0,-61-20 0,0 2 0,-93-16 0,109 31 0,0 2 0,-1 2 0,-70 5 0,112-4 0,-13 1 0,-1 1 0,0 1 0,1 1 0,-31 8 0,43-9 0,0 0 0,1 1 0,-1 0 0,1 1 0,0-1 0,1 2 0,-1-1 0,1 1 0,0 1 0,-14 13 0,-30 30 0,24-22 0,-28 32 0,48-49 0,1-1 0,1 1 0,0 1 0,1-1 0,1 1 0,0 0 0,-3 13 0,-32 196 0,35-168 0,-7 144 0,13-146 0,9 53 0,54 156 0,-45-192 0,0 14 0,-12-45 0,23 63 0,-22-79 0,-2-1 0,6 38 0,-10-49 0,1 1 0,1-1 0,0 0 0,1 0 0,0 0 0,8 10 0,2 5 0,-2-6 0,1-1 0,1 0 0,1-1 0,1 0 0,36 25 0,-38-28 0,13 6 0,2 0 0,0-1 0,42 18 0,18 9 0,-71-34 0,1-2 0,0 0 0,0 0 0,1-2 0,1 0 0,0-1 0,0-1 0,32 4 0,-5 0 0,66 17 0,16 4 0,-118-28 0,28 5 0,62 5 0,-89-12 0,-1 0 0,1 0 0,0-1 0,0 0 0,0-1 0,-1-1 0,1 1 0,18-8 0,-4 2 0,-1-2 0,-1-1 0,0-1 0,-1-1 0,0 0 0,39-30 0,-56 35 0,0-1 0,-1 1 0,0-1 0,-1-1 0,0 1 0,6-15 0,10-15 0,99-163 0,-77 113 0,-31 60 0,31-51 0,-34 65 0,-2 0 0,12-33 0,-5 9 0,-3 7 0,-2-1 0,7-45 0,-10 41 0,4-15 0,3-10 0,7-109 0,-12 99 0,-5 47 0,0-28 0,-6 35 0,0-1 0,-2 1 0,0-1 0,-2 1 0,0 0 0,-1 1 0,-2-1 0,0 1 0,-1 0 0,-1 1 0,-1 0 0,-1 1 0,-17-17 0,-24-17 0,35 33 0,1 0 0,-20-25 0,19 19 0,-1 1 0,-2 0 0,0 1 0,-1 1 0,-46-29 0,24 21 0,-3 2 0,-76-31 0,73 34 0,19 8 0,-48-15 0,45 18 0,19 6 0,-1-1 0,0 2 0,0 0 0,0 1 0,0 0 0,-1 1 0,-18 0 0,-185 4-1365,202-2-5461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41:02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1278 82 24575,'-1'-1'0,"0"0"0,0 1 0,0-1 0,0 0 0,-1 0 0,1 1 0,0-1 0,0 0 0,-1 1 0,1-1 0,-1 1 0,1-1 0,-1 1 0,0-1 0,1 1 0,-1 0 0,0-1 0,1 1 0,-4 0 0,-2-2 0,-68-15 0,-1 1 0,-103-12 0,122 24 0,-1 2 0,0 0 0,-79 6 0,126-4 0,-16 1 0,0 0 0,0 2 0,1 0 0,-34 6 0,48-7 0,-1 1 0,2 0 0,-1 0 0,0 1 0,1 0 0,0 0 0,1 0 0,0 1 0,0 0 0,-17 11 0,-32 23 0,26-17 0,-31 25 0,54-39 0,1 1 0,1-1 0,1 1 0,0 0 0,0 1 0,2-1 0,-4 11 0,-36 153 0,39-131 0,-7 112 0,14-114 0,10 41 0,61 124 0,-50-152 0,-1 11 0,-13-35 0,26 50 0,-26-63 0,-1 0 0,7 29 0,-11-38 0,0 1 0,1-1 0,1 0 0,0 0 0,0 0 0,10 8 0,3 4 0,-4-5 0,2 0 0,1-1 0,1 0 0,0-1 0,42 21 0,-43-24 0,15 6 0,1 0 0,1-1 0,47 14 0,20 8 0,-79-28 0,0 0 0,0-1 0,1-1 0,1 0 0,0 0 0,1-2 0,0 0 0,35 4 0,-4-2 0,73 15 0,18 2 0,-132-21 0,31 3 0,70 4 0,-101-8 0,1-1 0,-1 0 0,1-1 0,-1 0 0,1-1 0,-1 1 0,0-2 0,22-4 0,-6 0 0,-1-1 0,0 0 0,-1-1 0,-1-1 0,0-1 0,44-22 0,-63 26 0,0 1 0,-1-1 0,0 0 0,-1-1 0,-1 1 0,8-12 0,10-12 0,113-127 0,-87 88 0,-36 48 0,36-41 0,-40 51 0,-1 0 0,13-25 0,-5 6 0,-3 6 0,-3-1 0,8-35 0,-11 32 0,5-12 0,3-8 0,8-84 0,-15 76 0,-4 38 0,-1-23 0,-5 27 0,-2 1 0,-1-1 0,-1 1 0,-1 0 0,-2 0 0,0 0 0,-1 0 0,-2 1 0,0 0 0,-2 0 0,0 0 0,-1 1 0,-20-13 0,-27-13 0,40 25 0,0 1 0,-21-20 0,20 14 0,0 2 0,-2-1 0,-2 2 0,0-1 0,-51-21 0,26 16 0,-2 1 0,-87-24 0,82 27 0,23 6 0,-55-12 0,50 15 0,22 4 0,-1 0 0,0 0 0,0 1 0,0 0 0,-1 1 0,1 1 0,-23-1 0,-206 3-1365,227-1-5461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03:41:34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1390 72 24575,'-1'0'0,"0"-1"0,0 0 0,0 0 0,0 1 0,-1-1 0,1 0 0,-1 1 0,1-1 0,-1 1 0,1-1 0,-1 1 0,0-1 0,1 1 0,-1 0 0,0-1 0,0 1 0,1 0 0,-1 0 0,-3-1 0,-3 0 0,-73-14 0,-2 1 0,-112-11 0,132 22 0,0 0 0,0 2 0,-86 4 0,137-3 0,-17 1 0,0 1 0,0 0 0,0 0 0,-36 6 0,52-6 0,-1 1 0,1-1 0,1 1 0,-1 0 0,1 1 0,0-1 0,1 1 0,0 0 0,0 1 0,-18 9 0,-35 20 0,27-15 0,-32 23 0,59-35 0,0 1 0,1 0 0,1-1 0,0 1 0,1 0 0,2 1 0,-5 8 0,-39 136 0,43-117 0,-9 100 0,16-101 0,11 37 0,67 107 0,-56-132 0,0 10 0,-14-32 0,28 45 0,-28-56 0,-1 0 0,6 26 0,-11-34 0,1 1 0,1-1 0,0 0 0,0 0 0,1 1 0,10 6 0,3 4 0,-3-5 0,1 0 0,2-1 0,0 0 0,1 0 0,45 18 0,-46-21 0,16 6 0,0-1 0,2-1 0,52 13 0,20 6 0,-85-23 0,0-2 0,0 1 0,2-2 0,-1 0 0,2 0 0,-1-1 0,1 0 0,39 2 0,-5 0 0,80 12 0,18 3 0,-142-20 0,33 4 0,75 3 0,-108-8 0,0 0 0,0 0 0,0 0 0,0-1 0,0-1 0,-1 1 0,1-1 0,23-5 0,-7 1 0,1-1 0,-2 0 0,-1-1 0,0-1 0,-1 0 0,49-21 0,-69 25 0,-1-1 0,0 0 0,-1 0 0,0-1 0,-1 1 0,8-11 0,11-10 0,123-112 0,-95 77 0,-39 42 0,40-35 0,-44 45 0,-1-1 0,14-22 0,-5 7 0,-5 3 0,-1 1 0,7-32 0,-11 28 0,5-10 0,3-7 0,9-74 0,-16 67 0,-5 33 0,0-20 0,-6 24 0,-3 1 0,0-1 0,-1 0 0,-2 1 0,-1-1 0,-1 1 0,-1 0 0,-2 0 0,0 1 0,-1-1 0,-2 1 0,-1 1 0,-20-12 0,-31-12 0,44 23 0,1 0 0,-24-17 0,22 13 0,0 0 0,-2 0 0,-2 1 0,0 1 0,-56-20 0,28 15 0,-2 0 0,-94-20 0,89 23 0,25 5 0,-60-10 0,55 13 0,23 3 0,0 0 0,-1 1 0,0 0 0,0 1 0,0 0 0,-1 1 0,-22-1 0,-226 3-1365,247-1-5461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AAA03BB-315C-4DE9-B367-02716FB83558}" type="datetimeFigureOut">
              <a:rPr lang="en-SG" smtClean="0"/>
              <a:t>15/9/2025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B5DC4B9-4145-4407-AE75-8EC29F67F0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259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681038"/>
            <a:ext cx="6056313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08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9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8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5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3" tIns="92473" rIns="92473" bIns="92473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163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40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10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93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27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1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F23B1-D18D-0A19-4BAC-BCAF792F8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3EA0DB3-A369-3E62-574F-4718B66007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3A82979-3E31-8AD8-CA59-52ADA4B24F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25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9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8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2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53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06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75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293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839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29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57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7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C2E34-46D0-9CA0-A7DE-BAE4857B6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8D84125-86E9-B1F5-6147-2A85DC12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FDE9CFC-C226-A206-BEB0-FB9E67F6F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763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83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18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87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4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0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9">
              <a:defRPr/>
            </a:pPr>
            <a:fld id="{33DCE8F5-1341-475C-BF40-2E24D91E80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9">
                <a:defRPr/>
              </a:pPr>
              <a:t>37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50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5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2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9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8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8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E094-DFD5-6D15-DEDF-473EB8984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9C10-C438-5CAB-A6C9-541384F0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81E1-D2ED-674C-4335-49EB9BD4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746E-64DA-E644-D485-31701653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BE16-E94A-1880-7AC9-1FFE0C27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64D8-67E8-742F-22D1-82F6B3E8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CE504-F8DE-EAC3-F808-670DE687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DAA-A375-BA83-3528-BAD1204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45B-FD87-D37C-EAF8-EDA2EB5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8378-900A-8FE8-83E7-B145A7DA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99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721145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399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646050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837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hoto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25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34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880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0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6E578-81D9-3889-B2FD-751C6F42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8FC4E-9957-86B5-74CE-E5F510D8A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3FE5-5567-9A7B-6A97-7EBD53D4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E786-4E11-549E-D848-E3FE9A6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FDD2-5D6B-84E7-4ECC-721488F2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997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31950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6" b="10446"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8484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6" r="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2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49" r="15149"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075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53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90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5785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8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B3731-526F-4638-85F8-715D717FF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3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2198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8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5F7F-1D22-4B65-90A2-C1D1A4699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211EF-E638-4EAA-9AB2-70E08BD32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B31899D-0CF7-AE9E-A817-4335F11211D4}"/>
              </a:ext>
            </a:extLst>
          </p:cNvPr>
          <p:cNvSpPr txBox="1">
            <a:spLocks/>
          </p:cNvSpPr>
          <p:nvPr userDrawn="1"/>
        </p:nvSpPr>
        <p:spPr>
          <a:xfrm>
            <a:off x="0" y="6429029"/>
            <a:ext cx="12192000" cy="42721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vi-VN" sz="1800" b="0" dirty="0">
              <a:solidFill>
                <a:schemeClr val="bg1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A1F724-2CA3-2D08-E125-10030BC1175F}"/>
              </a:ext>
            </a:extLst>
          </p:cNvPr>
          <p:cNvCxnSpPr/>
          <p:nvPr userDrawn="1"/>
        </p:nvCxnSpPr>
        <p:spPr>
          <a:xfrm>
            <a:off x="0" y="642902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84431"/>
      </p:ext>
    </p:extLst>
  </p:cSld>
  <p:clrMapOvr>
    <a:masterClrMapping/>
  </p:clrMapOvr>
  <p:transition spd="med">
    <p:split orient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BD8-9467-4C82-B599-3F170F306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255"/>
            <a:ext cx="10515600" cy="798785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2B6F-2177-449F-BF16-D3C0A24B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492"/>
            <a:ext cx="10515600" cy="4705516"/>
          </a:xfrm>
        </p:spPr>
        <p:txBody>
          <a:bodyPr>
            <a:normAutofit/>
          </a:bodyPr>
          <a:lstStyle>
            <a:lvl1pPr marL="2286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just"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FB85-9F8B-48E8-A683-9AD2790A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FD09-F671-4FCF-9634-052F9C05FE7F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1186-9886-4F32-8A6F-CDFA2B91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F03B5-5EBD-4E8B-987C-7751D1C6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707486-5B84-48DC-82B0-7E009644AB92}"/>
              </a:ext>
            </a:extLst>
          </p:cNvPr>
          <p:cNvCxnSpPr/>
          <p:nvPr userDrawn="1"/>
        </p:nvCxnSpPr>
        <p:spPr>
          <a:xfrm>
            <a:off x="1608079" y="1240225"/>
            <a:ext cx="893116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01092"/>
      </p:ext>
    </p:extLst>
  </p:cSld>
  <p:clrMapOvr>
    <a:masterClrMapping/>
  </p:clrMapOvr>
  <p:transition spd="med">
    <p:split orient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463846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D4A-E0C1-4B44-832B-7C848BC3070F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5721-E2B0-4066-AD50-736AA207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5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B1F026C-F353-497E-BC55-46019B42191A}"/>
              </a:ext>
            </a:extLst>
          </p:cNvPr>
          <p:cNvSpPr/>
          <p:nvPr userDrawn="1"/>
        </p:nvSpPr>
        <p:spPr>
          <a:xfrm rot="5400000">
            <a:off x="528037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D933D8A1-9AB2-4A32-A6F0-035D235A8E93}"/>
              </a:ext>
            </a:extLst>
          </p:cNvPr>
          <p:cNvSpPr/>
          <p:nvPr userDrawn="1"/>
        </p:nvSpPr>
        <p:spPr>
          <a:xfrm rot="16200000" flipH="1">
            <a:off x="363053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615659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692355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934385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8295243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8117840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8320060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4385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20060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DFF418-1C38-4D1C-88D1-5F4AAD1CDFC5}"/>
              </a:ext>
            </a:extLst>
          </p:cNvPr>
          <p:cNvSpPr/>
          <p:nvPr userDrawn="1"/>
        </p:nvSpPr>
        <p:spPr>
          <a:xfrm>
            <a:off x="4405097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627222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3CD4E7B-A065-45F0-B6B0-62967526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7222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2460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8384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3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608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19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C730-52D5-D3DF-7546-BE7675F2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39A8-672A-7E89-4E53-ADD4F9E3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D2A3-6530-936E-320A-4D03680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3462-5629-A155-E7EE-89664DD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BC8B-A492-6AB0-BAA2-7BBABAD9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2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6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99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677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05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686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29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1347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205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C3C7-DD47-E349-2F12-F8CE7960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F1DC-BBC6-250F-D760-69D01BB9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1A9D-3F69-83E8-0037-1BA875D5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B980-8DCB-2BF3-7273-E6D6F56E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481E-4B6B-FB56-5CE9-7D38185E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04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163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734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736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6501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92D7-75F8-6B2F-625A-8C03BEFE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075-636E-05A5-4E5F-07ABDED5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971D-7F1F-4D66-945E-EFB367B4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9D3-F941-FB5B-110D-066D38E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337D-FF02-E034-CBC2-86252D25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46846-92F6-C70A-8FC0-4CF7608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8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62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6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2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30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9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47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223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175A-6A8B-F428-CEEB-1A6F06E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A3D1-EE4D-5BCF-78B2-50B2462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0D41-7E33-28DC-8911-685ED1CC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F31-3A26-57A8-DFA1-35469EE8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2D600-B1B4-A6BF-DF1E-FD60B4EA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EFECE-724D-9467-25CD-946905D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43BD-A0F8-702D-5444-638B3A3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765D8-BE0E-8F15-C884-A91858EE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6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71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6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6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55423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590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86774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791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144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38D2-74BD-3001-DE74-7B959660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3223B-FCA6-75D3-9BD6-4F77B9DD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DF27-53C8-7097-F33E-D5037D8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8E96-15EF-6482-35B3-9FB32AB0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1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7885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9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51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3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192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511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729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703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2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4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B384-F26D-C295-C429-104124A3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794E3-70C8-9D2B-CD29-FAFABD0E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A8E8-A5DE-AE80-1350-BBCED48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9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3052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462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95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642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7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00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2161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08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5BE0-25DB-26A8-BA11-D905B515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70D6-2F81-8588-7EB9-188F9F71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120F-5CB5-F94B-D09B-1466DE6C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F97B3-5A3F-3459-F357-F2996AD1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D94F-00A7-3EAD-A156-88828EE3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00DB-B162-AA98-E946-9E86D8AF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88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EFB0D-6DB6-450D-981E-DB5B064ABC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730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8650-8C82-4FB0-9266-0148B376A8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0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C6A6-F894-471F-8AA4-AE411229027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01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D98FD-B63D-46E0-B974-EC5BBAC02E2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452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741-442A-4788-81DA-4F081D559C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88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BDB9F-6784-464D-8ED7-29E60E2B21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95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ABBD-A00D-4624-9D57-736F5DDBFAB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1695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F20AA-C418-460A-B9CF-8F3DD94C436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9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F5CE0-F8B8-4EAA-822E-6451047E7D5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5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AE65-7CE3-49A8-B2CC-A5A64E5730F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BA32-9436-ED2F-30C4-410E730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E83C-30A1-BE7D-1497-42B18BE69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1962-40F6-65E8-2CCB-F06B34C9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341B6-F9CD-C370-58D2-83D050F6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7FA9-C778-6DB2-31C0-BE95EDCA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EF6CC-BDF8-90DA-2F08-4150528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2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339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757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219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18205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TRƯỜNG ĐẠI HỌC VINH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kumimoji="0" lang="vi-VN" sz="2667" b="1" i="0" u="none" strike="noStrike" kern="1200" cap="none" spc="0" normalizeH="0" baseline="0" noProof="0" dirty="0" err="1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309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0365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10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582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2355580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4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10F58-160D-B292-11AD-2C02BE4A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7BE2-4651-9900-5F62-1CEBD7BB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625B-36F3-2C28-478A-B844F259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ED22-4C6A-3340-3455-9564E339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A619-86B5-2C6C-3D6B-FF793B6B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8" r:id="rId12"/>
    <p:sldLayoutId id="2147484541" r:id="rId13"/>
    <p:sldLayoutId id="2147484079" r:id="rId14"/>
    <p:sldLayoutId id="2147483681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  <p:sldLayoutId id="2147483814" r:id="rId60"/>
    <p:sldLayoutId id="2147483815" r:id="rId61"/>
    <p:sldLayoutId id="2147483816" r:id="rId62"/>
    <p:sldLayoutId id="2147483817" r:id="rId63"/>
    <p:sldLayoutId id="2147483818" r:id="rId64"/>
    <p:sldLayoutId id="2147483819" r:id="rId65"/>
    <p:sldLayoutId id="2147483820" r:id="rId66"/>
    <p:sldLayoutId id="2147483821" r:id="rId67"/>
    <p:sldLayoutId id="2147483822" r:id="rId68"/>
    <p:sldLayoutId id="2147483823" r:id="rId69"/>
    <p:sldLayoutId id="2147483824" r:id="rId70"/>
    <p:sldLayoutId id="2147483825" r:id="rId71"/>
    <p:sldLayoutId id="2147483826" r:id="rId72"/>
    <p:sldLayoutId id="2147483827" r:id="rId73"/>
    <p:sldLayoutId id="2147483828" r:id="rId74"/>
    <p:sldLayoutId id="2147483829" r:id="rId75"/>
    <p:sldLayoutId id="2147483830" r:id="rId76"/>
    <p:sldLayoutId id="2147483831" r:id="rId77"/>
    <p:sldLayoutId id="2147483832" r:id="rId78"/>
    <p:sldLayoutId id="2147483833" r:id="rId79"/>
    <p:sldLayoutId id="2147483884" r:id="rId80"/>
    <p:sldLayoutId id="2147483885" r:id="rId81"/>
    <p:sldLayoutId id="2147483887" r:id="rId82"/>
    <p:sldLayoutId id="2147483888" r:id="rId83"/>
    <p:sldLayoutId id="2147483895" r:id="rId84"/>
    <p:sldLayoutId id="2147483896" r:id="rId85"/>
    <p:sldLayoutId id="2147483897" r:id="rId86"/>
    <p:sldLayoutId id="2147483898" r:id="rId87"/>
    <p:sldLayoutId id="2147483899" r:id="rId88"/>
    <p:sldLayoutId id="2147483900" r:id="rId89"/>
    <p:sldLayoutId id="2147483919" r:id="rId90"/>
    <p:sldLayoutId id="2147483920" r:id="rId91"/>
    <p:sldLayoutId id="2147483921" r:id="rId92"/>
    <p:sldLayoutId id="2147483930" r:id="rId93"/>
    <p:sldLayoutId id="2147483936" r:id="rId94"/>
    <p:sldLayoutId id="2147483856" r:id="rId95"/>
    <p:sldLayoutId id="2147483857" r:id="rId96"/>
    <p:sldLayoutId id="2147483858" r:id="rId97"/>
    <p:sldLayoutId id="2147483859" r:id="rId98"/>
    <p:sldLayoutId id="2147483860" r:id="rId99"/>
    <p:sldLayoutId id="2147483862" r:id="rId100"/>
    <p:sldLayoutId id="2147483863" r:id="rId101"/>
    <p:sldLayoutId id="2147483864" r:id="rId102"/>
    <p:sldLayoutId id="2147483866" r:id="rId103"/>
    <p:sldLayoutId id="2147483867" r:id="rId104"/>
    <p:sldLayoutId id="2147483868" r:id="rId105"/>
    <p:sldLayoutId id="2147483869" r:id="rId106"/>
    <p:sldLayoutId id="2147483870" r:id="rId107"/>
    <p:sldLayoutId id="2147483871" r:id="rId108"/>
    <p:sldLayoutId id="2147483872" r:id="rId109"/>
    <p:sldLayoutId id="2147483873" r:id="rId110"/>
    <p:sldLayoutId id="2147483874" r:id="rId111"/>
    <p:sldLayoutId id="2147483875" r:id="rId112"/>
    <p:sldLayoutId id="2147483876" r:id="rId113"/>
    <p:sldLayoutId id="2147483877" r:id="rId114"/>
    <p:sldLayoutId id="2147483878" r:id="rId115"/>
    <p:sldLayoutId id="2147483879" r:id="rId116"/>
    <p:sldLayoutId id="2147483880" r:id="rId117"/>
    <p:sldLayoutId id="2147483881" r:id="rId118"/>
    <p:sldLayoutId id="2147484003" r:id="rId119"/>
    <p:sldLayoutId id="2147484542" r:id="rId1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1B7BB-5479-4587-A867-2D46DE2A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55F1-E58A-4FF5-B4C6-5F68C807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C010-F07C-434F-B059-3A54ACD9D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FD09-F671-4FCF-9634-052F9C05FE7F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4CE13-F443-493A-85F8-8471476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62CFF-552F-4D74-97ED-5F2ED1CEA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BC15-D343-4D4E-8B7B-875D4EA43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6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4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5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dieunt@vinhuni.edu.v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hyperlink" Target="https://old.vinhuni.edu.vn/bo-phan-mot-cua" TargetMode="External"/><Relationship Id="rId4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4.238.3.10:8080/%C4%90BCL/VB%20DG%20NH/2024-12-20_Quy%20ch%E1%BA%BF%20%C4%90%C3%A0o%20t%E1%BA%A1o%20S%E1%BB%91%203299.pdf" TargetMode="External"/><Relationship Id="rId5" Type="http://schemas.openxmlformats.org/officeDocument/2006/relationships/hyperlink" Target="http://14.238.3.10:8080/%C4%90BCL/VB%20DG%20NH/" TargetMode="Externa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14.238.3.10:8080/%C4%90BCL/VB%20DG%20NH/3662-2023-Quy%20dinh%20danh%20gia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14.238.3.10:8080/%C4%90BCL/VB%20DG%20NH/" TargetMode="External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openxmlformats.org/officeDocument/2006/relationships/hyperlink" Target="http://14.238.3.10:8080/%C4%90BCL/VB%20DG%20NH/2023-%20QD1336_Quy_trinh_phuc_khao_diem_danh_gia_cuoi_hoc_ky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nhuni.edu.vn/trang-chu.html" TargetMode="Externa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84E41-8493-8EE3-C19A-FAABA763D0D5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B6169E-DDDB-2D10-2FAB-D3CE26F6202B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453DB-9B45-024D-DAFA-D196BA38C11F}"/>
                  </a:ext>
                </a:extLst>
              </p:cNvPr>
              <p:cNvSpPr/>
              <p:nvPr userDrawn="1"/>
            </p:nvSpPr>
            <p:spPr>
              <a:xfrm>
                <a:off x="6051550" y="9832"/>
                <a:ext cx="6120130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181B0E8A-A846-4FE0-EC11-B69CC2AF05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6051550" cy="681037"/>
              </a:xfrm>
              <a:prstGeom prst="rect">
                <a:avLst/>
              </a:prstGeom>
            </p:spPr>
          </p:pic>
        </p:grp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3361945-43A6-6197-95E3-96456D36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77FF5F-86AB-8A5A-31A4-15747D1C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191488-E8C5-7B0B-163E-3E739F68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3" name="Google Shape;208;p32">
            <a:extLst>
              <a:ext uri="{FF2B5EF4-FFF2-40B4-BE49-F238E27FC236}">
                <a16:creationId xmlns:a16="http://schemas.microsoft.com/office/drawing/2014/main" id="{8F118C67-71F2-99B6-B331-DBA7DA0905E7}"/>
              </a:ext>
            </a:extLst>
          </p:cNvPr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492" r="8492"/>
          <a:stretch/>
        </p:blipFill>
        <p:spPr>
          <a:xfrm>
            <a:off x="7482910" y="738903"/>
            <a:ext cx="4718828" cy="424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B5FA-FBBC-AF17-0B05-81AC084A96AA}"/>
              </a:ext>
            </a:extLst>
          </p:cNvPr>
          <p:cNvGrpSpPr/>
          <p:nvPr/>
        </p:nvGrpSpPr>
        <p:grpSpPr>
          <a:xfrm>
            <a:off x="-3932" y="6292645"/>
            <a:ext cx="12175611" cy="593009"/>
            <a:chOff x="-3932" y="6292645"/>
            <a:chExt cx="12175611" cy="5930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4C3AC9-8595-C38C-9816-41F016C601C6}"/>
                </a:ext>
              </a:extLst>
            </p:cNvPr>
            <p:cNvSpPr/>
            <p:nvPr/>
          </p:nvSpPr>
          <p:spPr>
            <a:xfrm>
              <a:off x="7452850" y="6292645"/>
              <a:ext cx="4718829" cy="5930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800" b="1" kern="0" dirty="0">
                  <a:solidFill>
                    <a:srgbClr val="FFFF00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HỢP TÁC – SÁNG TẠO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525BCC-0175-8247-6FF1-D52F03B8D25E}"/>
                </a:ext>
              </a:extLst>
            </p:cNvPr>
            <p:cNvSpPr/>
            <p:nvPr/>
          </p:nvSpPr>
          <p:spPr>
            <a:xfrm>
              <a:off x="-3932" y="6314017"/>
              <a:ext cx="7452850" cy="5442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  <a:buClr>
                  <a:srgbClr val="000000"/>
                </a:buClr>
                <a:defRPr/>
              </a:pPr>
              <a:r>
                <a:rPr lang="en-US" sz="1800" b="1" kern="0" dirty="0">
                  <a:solidFill>
                    <a:srgbClr val="0000FF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TRUNG THỰC- SAY MÊ- SÁNG TẠO- HỢP TÁC 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6465CA-58B9-005C-9CB1-94D545318CE2}"/>
              </a:ext>
            </a:extLst>
          </p:cNvPr>
          <p:cNvSpPr/>
          <p:nvPr/>
        </p:nvSpPr>
        <p:spPr>
          <a:xfrm>
            <a:off x="20320" y="1691148"/>
            <a:ext cx="7353874" cy="2054941"/>
          </a:xfrm>
          <a:prstGeom prst="roundRect">
            <a:avLst>
              <a:gd name="adj" fmla="val 4438"/>
            </a:avLst>
          </a:prstGeom>
          <a:solidFill>
            <a:srgbClr val="FFF4D1"/>
          </a:solidFill>
          <a:ln w="38100">
            <a:solidFill>
              <a:srgbClr val="00B0F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8966-83D7-6284-79DE-3272D4F532C2}"/>
              </a:ext>
            </a:extLst>
          </p:cNvPr>
          <p:cNvSpPr txBox="1"/>
          <p:nvPr/>
        </p:nvSpPr>
        <p:spPr>
          <a:xfrm>
            <a:off x="20320" y="1691148"/>
            <a:ext cx="7344041" cy="230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QUY ĐỊNH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ĐÁNH GIÁ VÀ CÔNG NHẬN KẾT QUẢ HỌC TẬP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ĐỐI VỚI SINH VIÊN KHOÁ 66, TRƯỜNG ĐẠI HỌC VINH </a:t>
            </a:r>
            <a:endParaRPr lang="en-US" sz="32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27D15-4780-4C0F-B9AB-20A169523699}"/>
              </a:ext>
            </a:extLst>
          </p:cNvPr>
          <p:cNvSpPr txBox="1"/>
          <p:nvPr/>
        </p:nvSpPr>
        <p:spPr>
          <a:xfrm>
            <a:off x="484386" y="4515207"/>
            <a:ext cx="647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23E43"/>
                </a:solidFill>
                <a:latin typeface="Bahnschrift" panose="020B0502040204020203" pitchFamily="34" charset="0"/>
              </a:rPr>
              <a:t>TRUNG TÂM ĐẢM BẢO CHẤT LƯỢNG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B05BF-57A1-D76A-E7AA-152A708DA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355" y="61457"/>
            <a:ext cx="1174866" cy="6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endParaRPr lang="en-US" sz="28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Phối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nghiệp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lao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3916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06477" y="1619300"/>
            <a:ext cx="11757206" cy="718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KẾT QUẢ ĐG HỌC PHẦN = ĐIỂM SỐ+ ĐIỂM NĂNG LỰC CỦA CÁC CĐR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321886" y="1063233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43E58CC-92A8-1C59-36CF-96D4D7272DE5}"/>
              </a:ext>
            </a:extLst>
          </p:cNvPr>
          <p:cNvSpPr/>
          <p:nvPr/>
        </p:nvSpPr>
        <p:spPr>
          <a:xfrm>
            <a:off x="127819" y="2769946"/>
            <a:ext cx="596818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SỐ = ĐIỂM ĐG THƯỜNG XUYÊN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)+ ĐIỂM CUỐI KỲ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(Theo thang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10)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FE1AA3B-E71D-AD35-4F98-3C59993E341F}"/>
              </a:ext>
            </a:extLst>
          </p:cNvPr>
          <p:cNvSpPr/>
          <p:nvPr/>
        </p:nvSpPr>
        <p:spPr>
          <a:xfrm>
            <a:off x="2890683" y="2383319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A6F0D74-CFA9-B295-2A94-2E3AA55464A2}"/>
              </a:ext>
            </a:extLst>
          </p:cNvPr>
          <p:cNvSpPr/>
          <p:nvPr/>
        </p:nvSpPr>
        <p:spPr>
          <a:xfrm>
            <a:off x="8975005" y="241080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F7EDB21-5CC4-2C94-A4E9-0DAB8628B892}"/>
              </a:ext>
            </a:extLst>
          </p:cNvPr>
          <p:cNvSpPr/>
          <p:nvPr/>
        </p:nvSpPr>
        <p:spPr>
          <a:xfrm>
            <a:off x="6532840" y="2782386"/>
            <a:ext cx="553134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NL CỦA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NL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B83BCDD-60AC-03EC-6F21-FBD74AA35803}"/>
              </a:ext>
            </a:extLst>
          </p:cNvPr>
          <p:cNvSpPr/>
          <p:nvPr/>
        </p:nvSpPr>
        <p:spPr>
          <a:xfrm>
            <a:off x="1054194" y="3602385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A67E129-E159-EE5F-980E-0E2D3A94C78D}"/>
              </a:ext>
            </a:extLst>
          </p:cNvPr>
          <p:cNvSpPr/>
          <p:nvPr/>
        </p:nvSpPr>
        <p:spPr>
          <a:xfrm>
            <a:off x="4468308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8D56BAC-7557-7D4A-E367-2A5A62080B94}"/>
              </a:ext>
            </a:extLst>
          </p:cNvPr>
          <p:cNvSpPr/>
          <p:nvPr/>
        </p:nvSpPr>
        <p:spPr>
          <a:xfrm>
            <a:off x="-45986" y="3977641"/>
            <a:ext cx="2828515" cy="2872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ĐGTX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7C7A520-1F7B-5221-00D1-33B3BBF3C715}"/>
              </a:ext>
            </a:extLst>
          </p:cNvPr>
          <p:cNvSpPr/>
          <p:nvPr/>
        </p:nvSpPr>
        <p:spPr>
          <a:xfrm>
            <a:off x="3233684" y="4037562"/>
            <a:ext cx="2828515" cy="2812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)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8995A4-6D2B-FBAA-7416-C17E7BF21097}"/>
              </a:ext>
            </a:extLst>
          </p:cNvPr>
          <p:cNvSpPr/>
          <p:nvPr/>
        </p:nvSpPr>
        <p:spPr>
          <a:xfrm>
            <a:off x="9055780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979F41-5243-AF82-0DE7-88E23ECDDE12}"/>
              </a:ext>
            </a:extLst>
          </p:cNvPr>
          <p:cNvGrpSpPr/>
          <p:nvPr/>
        </p:nvGrpSpPr>
        <p:grpSpPr>
          <a:xfrm>
            <a:off x="6557292" y="4038992"/>
            <a:ext cx="5546511" cy="2146709"/>
            <a:chOff x="6894069" y="4491060"/>
            <a:chExt cx="5055156" cy="924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32B1C2-C08A-A3FA-2218-8162DC239926}"/>
                </a:ext>
              </a:extLst>
            </p:cNvPr>
            <p:cNvSpPr/>
            <p:nvPr/>
          </p:nvSpPr>
          <p:spPr>
            <a:xfrm>
              <a:off x="6894069" y="4497117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1: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Nhớ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(0.5-1.4)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56E795-C02B-D3B4-3135-AE8A823CC3F6}"/>
                </a:ext>
              </a:extLst>
            </p:cNvPr>
            <p:cNvSpPr/>
            <p:nvPr/>
          </p:nvSpPr>
          <p:spPr>
            <a:xfrm>
              <a:off x="7851475" y="4491060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2: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Hiểu</a:t>
              </a:r>
              <a:r>
                <a:rPr lang="en-US" sz="2000" dirty="0">
                  <a:latin typeface="Bahnschrift Condensed" panose="020B0502040204020203" pitchFamily="34" charset="0"/>
                </a:rPr>
                <a:t> (1.5-2.4)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46F3AE-8208-AB59-6BCE-1A7154F7DF21}"/>
                </a:ext>
              </a:extLst>
            </p:cNvPr>
            <p:cNvSpPr/>
            <p:nvPr/>
          </p:nvSpPr>
          <p:spPr>
            <a:xfrm>
              <a:off x="8813835" y="4499173"/>
              <a:ext cx="1038087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3: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Áp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dụng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(2.5-3.4)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54749E-99CD-AA1C-8FB9-2F1794BE1DE2}"/>
                </a:ext>
              </a:extLst>
            </p:cNvPr>
            <p:cNvSpPr/>
            <p:nvPr/>
          </p:nvSpPr>
          <p:spPr>
            <a:xfrm>
              <a:off x="9859882" y="4491060"/>
              <a:ext cx="1050394" cy="9248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4: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tổng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hợp</a:t>
              </a:r>
              <a:endPara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(3.5-4.4)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3D0555-3778-4C4F-7297-EFE0D68BBA05}"/>
                </a:ext>
              </a:extLst>
            </p:cNvPr>
            <p:cNvSpPr/>
            <p:nvPr/>
          </p:nvSpPr>
          <p:spPr>
            <a:xfrm>
              <a:off x="10918236" y="4499174"/>
              <a:ext cx="1030989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5: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Sáng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(4.5-5.0)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85826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431" y="2660493"/>
            <a:ext cx="4623412" cy="2152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653" y="2907572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85826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0652" y="3720689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6" y="1272591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0651" y="4490233"/>
            <a:ext cx="6554709" cy="76954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40" y="1284321"/>
            <a:ext cx="6812245" cy="546805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24750" y="5595624"/>
            <a:ext cx="6657824" cy="12003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1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47781" y="1021346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614" y="1576799"/>
            <a:ext cx="11793062" cy="112524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thang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10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  <a:r>
              <a:rPr lang="en-US" sz="2400" dirty="0" err="1">
                <a:latin typeface="Bahnschrift Condensed" panose="020B0502040204020203" pitchFamily="34" charset="0"/>
              </a:rPr>
              <a:t>Dựa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cùng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mềm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đổi</a:t>
            </a:r>
            <a:r>
              <a:rPr lang="en-US" sz="2400" dirty="0">
                <a:latin typeface="Bahnschrift Condensed" panose="020B0502040204020203" pitchFamily="34" charset="0"/>
              </a:rPr>
              <a:t> sang 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thang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chữ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83903"/>
              </p:ext>
            </p:extLst>
          </p:nvPr>
        </p:nvGraphicFramePr>
        <p:xfrm>
          <a:off x="257614" y="3108003"/>
          <a:ext cx="11793063" cy="32183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7493">
                  <a:extLst>
                    <a:ext uri="{9D8B030D-6E8A-4147-A177-3AD203B41FA5}">
                      <a16:colId xmlns:a16="http://schemas.microsoft.com/office/drawing/2014/main" val="948083497"/>
                    </a:ext>
                  </a:extLst>
                </a:gridCol>
                <a:gridCol w="3790832">
                  <a:extLst>
                    <a:ext uri="{9D8B030D-6E8A-4147-A177-3AD203B41FA5}">
                      <a16:colId xmlns:a16="http://schemas.microsoft.com/office/drawing/2014/main" val="1134750593"/>
                    </a:ext>
                  </a:extLst>
                </a:gridCol>
                <a:gridCol w="3777999">
                  <a:extLst>
                    <a:ext uri="{9D8B030D-6E8A-4147-A177-3AD203B41FA5}">
                      <a16:colId xmlns:a16="http://schemas.microsoft.com/office/drawing/2014/main" val="3798535182"/>
                    </a:ext>
                  </a:extLst>
                </a:gridCol>
                <a:gridCol w="2296739">
                  <a:extLst>
                    <a:ext uri="{9D8B030D-6E8A-4147-A177-3AD203B41FA5}">
                      <a16:colId xmlns:a16="http://schemas.microsoft.com/office/drawing/2014/main" val="1272041633"/>
                    </a:ext>
                  </a:extLst>
                </a:gridCol>
              </a:tblGrid>
              <a:tr h="386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3727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 – 10,0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30757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 – 8,4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0722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 – 7,9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066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 – 6,9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83406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 – 6,4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7938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D+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– 5,4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89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 – 4,9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7483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4,0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1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6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892" y="1097508"/>
            <a:ext cx="12044218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CĐR: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Mỗi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phân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nhiệm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bài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định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trong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cương</a:t>
            </a:r>
            <a:r>
              <a:rPr lang="en-US" dirty="0">
                <a:latin typeface="Bahnschrift Condensed" panose="020B0502040204020203" pitchFamily="34" charset="0"/>
              </a:rPr>
              <a:t> chi </a:t>
            </a:r>
            <a:r>
              <a:rPr lang="en-US" dirty="0" err="1">
                <a:latin typeface="Bahnschrift Condensed" panose="020B0502040204020203" pitchFamily="34" charset="0"/>
              </a:rPr>
              <a:t>tiết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Người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chuẩn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đầu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ra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khi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ứng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với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đó</a:t>
            </a:r>
            <a:r>
              <a:rPr lang="en-US" dirty="0">
                <a:latin typeface="Bahnschrift Condensed" panose="020B0502040204020203" pitchFamily="34" charset="0"/>
              </a:rPr>
              <a:t>. 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về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Kiến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thức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kỹ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thái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độ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thể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hiện</a:t>
            </a:r>
            <a:r>
              <a:rPr lang="en-US" dirty="0">
                <a:latin typeface="Bahnschrift Condensed" panose="020B0502040204020203" pitchFamily="34" charset="0"/>
              </a:rPr>
              <a:t> ở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3" y="2750294"/>
          <a:ext cx="11970327" cy="4045520"/>
        </p:xfrm>
        <a:graphic>
          <a:graphicData uri="http://schemas.openxmlformats.org/drawingml/2006/table">
            <a:tbl>
              <a:tblPr firstRow="1" firstCol="1" bandRow="1"/>
              <a:tblGrid>
                <a:gridCol w="895926">
                  <a:extLst>
                    <a:ext uri="{9D8B030D-6E8A-4147-A177-3AD203B41FA5}">
                      <a16:colId xmlns:a16="http://schemas.microsoft.com/office/drawing/2014/main" val="1686323701"/>
                    </a:ext>
                  </a:extLst>
                </a:gridCol>
                <a:gridCol w="1132343">
                  <a:extLst>
                    <a:ext uri="{9D8B030D-6E8A-4147-A177-3AD203B41FA5}">
                      <a16:colId xmlns:a16="http://schemas.microsoft.com/office/drawing/2014/main" val="2513158208"/>
                    </a:ext>
                  </a:extLst>
                </a:gridCol>
                <a:gridCol w="3654023">
                  <a:extLst>
                    <a:ext uri="{9D8B030D-6E8A-4147-A177-3AD203B41FA5}">
                      <a16:colId xmlns:a16="http://schemas.microsoft.com/office/drawing/2014/main" val="2902079890"/>
                    </a:ext>
                  </a:extLst>
                </a:gridCol>
                <a:gridCol w="3203089">
                  <a:extLst>
                    <a:ext uri="{9D8B030D-6E8A-4147-A177-3AD203B41FA5}">
                      <a16:colId xmlns:a16="http://schemas.microsoft.com/office/drawing/2014/main" val="3574275457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val="570530180"/>
                    </a:ext>
                  </a:extLst>
                </a:gridCol>
              </a:tblGrid>
              <a:tr h="3270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21785"/>
                  </a:ext>
                </a:extLst>
              </a:tr>
              <a:tr h="351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(A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6834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4,5 - 5,0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(Creating)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(Origination)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(Characterization)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61207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3,5 - 4,4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hân tích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(Analyzing, Evaluating)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(Adaptation)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(Organization)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310887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2,5 - 3,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(Applying)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(Precision)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thành giá trị (Valuing)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61895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­­­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1,5 - 2,4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(Understanding)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(Manipulation)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(Responding)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58549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0,5 - 1,4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(Remembering)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(Perception)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(Receiving)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6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188957F-F98C-155F-5F2D-FF1A9501B587}"/>
              </a:ext>
            </a:extLst>
          </p:cNvPr>
          <p:cNvSpPr txBox="1"/>
          <p:nvPr/>
        </p:nvSpPr>
        <p:spPr>
          <a:xfrm>
            <a:off x="1117600" y="3797085"/>
            <a:ext cx="103314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Xác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định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điểm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năng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lực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: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được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tính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theo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tỷ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lệ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công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việc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hoàn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thành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của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mức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cần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đạt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tỷ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lệ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%)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827887-D460-1CF0-FBEE-36D7F17E86B2}"/>
              </a:ext>
            </a:extLst>
          </p:cNvPr>
          <p:cNvGrpSpPr/>
          <p:nvPr/>
        </p:nvGrpSpPr>
        <p:grpSpPr>
          <a:xfrm>
            <a:off x="863643" y="4886471"/>
            <a:ext cx="10725107" cy="1151184"/>
            <a:chOff x="457200" y="1546652"/>
            <a:chExt cx="8043830" cy="94576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AD6955C-480F-83DB-E6DD-B262157EF239}"/>
                </a:ext>
              </a:extLst>
            </p:cNvPr>
            <p:cNvSpPr txBox="1"/>
            <p:nvPr/>
          </p:nvSpPr>
          <p:spPr>
            <a:xfrm>
              <a:off x="2375548" y="1796570"/>
              <a:ext cx="1143000" cy="39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Tỷ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lệ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% =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9F81AB-E638-3729-D247-A9FCEE9DE4E9}"/>
                </a:ext>
              </a:extLst>
            </p:cNvPr>
            <p:cNvSpPr txBox="1"/>
            <p:nvPr/>
          </p:nvSpPr>
          <p:spPr>
            <a:xfrm>
              <a:off x="3504904" y="1546652"/>
              <a:ext cx="4191000" cy="39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số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bài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làm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thực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tế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ứng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với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mức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cần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đạt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DDC89C-A873-5ED7-17DE-013D610B2F37}"/>
                </a:ext>
              </a:extLst>
            </p:cNvPr>
            <p:cNvSpPr txBox="1"/>
            <p:nvPr/>
          </p:nvSpPr>
          <p:spPr>
            <a:xfrm>
              <a:off x="3200400" y="2038350"/>
              <a:ext cx="4191000" cy="39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Tổng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số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ứng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với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mức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cần</a:t>
              </a: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đạt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8F8622-CEB2-F538-866A-0EA3DD0EAF31}"/>
                </a:ext>
              </a:extLst>
            </p:cNvPr>
            <p:cNvSpPr txBox="1"/>
            <p:nvPr/>
          </p:nvSpPr>
          <p:spPr>
            <a:xfrm>
              <a:off x="7434230" y="1809750"/>
              <a:ext cx="1066800" cy="39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Times New Roman" panose="02020603050405020304" pitchFamily="18" charset="0"/>
                </a:rPr>
                <a:t>≥  50%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44DC3B-1194-A9D9-D292-6C2200310716}"/>
                </a:ext>
              </a:extLst>
            </p:cNvPr>
            <p:cNvCxnSpPr>
              <a:cxnSpLocks/>
            </p:cNvCxnSpPr>
            <p:nvPr/>
          </p:nvCxnSpPr>
          <p:spPr>
            <a:xfrm>
              <a:off x="3314971" y="2015075"/>
              <a:ext cx="407642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D43F67-D75F-5F47-5CF9-80005ADAFC55}"/>
                </a:ext>
              </a:extLst>
            </p:cNvPr>
            <p:cNvSpPr txBox="1"/>
            <p:nvPr/>
          </p:nvSpPr>
          <p:spPr>
            <a:xfrm>
              <a:off x="463874" y="1766453"/>
              <a:ext cx="1905000" cy="391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Điểm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năng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lực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: 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ED6A1D3-0AD8-54D0-185A-F779690D7955}"/>
                </a:ext>
              </a:extLst>
            </p:cNvPr>
            <p:cNvSpPr/>
            <p:nvPr/>
          </p:nvSpPr>
          <p:spPr>
            <a:xfrm>
              <a:off x="2000652" y="1900775"/>
              <a:ext cx="285348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E9045E1-8043-DA98-FAB5-DD193B974B88}"/>
                </a:ext>
              </a:extLst>
            </p:cNvPr>
            <p:cNvSpPr/>
            <p:nvPr/>
          </p:nvSpPr>
          <p:spPr>
            <a:xfrm>
              <a:off x="457200" y="1546652"/>
              <a:ext cx="7848600" cy="945767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DE4F0D-E057-5614-7E60-3131A5CB3A4D}"/>
              </a:ext>
            </a:extLst>
          </p:cNvPr>
          <p:cNvGrpSpPr/>
          <p:nvPr/>
        </p:nvGrpSpPr>
        <p:grpSpPr>
          <a:xfrm>
            <a:off x="271140" y="1262242"/>
            <a:ext cx="11462390" cy="2092882"/>
            <a:chOff x="76200" y="700266"/>
            <a:chExt cx="8763000" cy="1432337"/>
          </a:xfrm>
        </p:grpSpPr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E08ADDD7-E6F9-6104-148A-345AE462D9CF}"/>
                </a:ext>
              </a:extLst>
            </p:cNvPr>
            <p:cNvSpPr txBox="1"/>
            <p:nvPr/>
          </p:nvSpPr>
          <p:spPr>
            <a:xfrm>
              <a:off x="1219200" y="700266"/>
              <a:ext cx="7620000" cy="143233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600" dirty="0">
                  <a:latin typeface="Bahnschrift Condensed" panose="020B0502040204020203" pitchFamily="34" charset="0"/>
                </a:rPr>
                <a:t>CĐR yêu cầu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đến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nào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đánh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giá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thiết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kế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đến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đó</a:t>
              </a:r>
              <a:r>
                <a:rPr lang="en-US" sz="2600" dirty="0">
                  <a:latin typeface="Bahnschrift Condensed" panose="020B0502040204020203" pitchFamily="34" charset="0"/>
                </a:rPr>
                <a:t>;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600" dirty="0" err="1">
                  <a:latin typeface="Bahnschrift Condensed" panose="020B0502040204020203" pitchFamily="34" charset="0"/>
                </a:rPr>
                <a:t>Trọng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số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nội</a:t>
              </a:r>
              <a:r>
                <a:rPr lang="en-US" sz="2600" dirty="0">
                  <a:latin typeface="Bahnschrift Condensed" panose="020B0502040204020203" pitchFamily="34" charset="0"/>
                </a:rPr>
                <a:t> dung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ứng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cần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chiếm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60%;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600" dirty="0">
                  <a:latin typeface="Bahnschrift Condensed" panose="020B0502040204020203" pitchFamily="34" charset="0"/>
                </a:rPr>
                <a:t>NH 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xem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là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CĐR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bài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đạt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thiểu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50%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ứng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với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năng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lực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đó</a:t>
              </a:r>
            </a:p>
            <a:p>
              <a:pPr marL="214313" indent="-214313">
                <a:buFont typeface="Wingdings" panose="05000000000000000000" pitchFamily="2" charset="2"/>
                <a:buChar char="ü"/>
              </a:pPr>
              <a:r>
                <a:rPr lang="en-US" sz="26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năng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lực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tỷ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lệ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với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khối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lượng</a:t>
              </a:r>
              <a:r>
                <a:rPr lang="en-US" sz="2600" dirty="0">
                  <a:latin typeface="Bahnschrift Condensed" panose="020B0502040204020203" pitchFamily="34" charset="0"/>
                </a:rPr>
                <a:t> cộng việc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thành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của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mỗi</a:t>
              </a:r>
              <a:r>
                <a:rPr lang="en-US" sz="2600" dirty="0"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600" dirty="0">
                  <a:latin typeface="Bahnschrift Condensed" panose="020B0502040204020203" pitchFamily="34" charset="0"/>
                </a:rPr>
                <a:t> (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xem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bảng</a:t>
              </a:r>
              <a:r>
                <a:rPr lang="en-US" sz="2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dưới</a:t>
              </a:r>
              <a:r>
                <a:rPr lang="en-US" sz="2600" dirty="0">
                  <a:latin typeface="Bahnschrift Condensed" panose="020B0502040204020203" pitchFamily="34" charset="0"/>
                </a:rPr>
                <a:t>) </a:t>
              </a: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91384465-938F-DE37-2542-F5B333B545D5}"/>
                </a:ext>
              </a:extLst>
            </p:cNvPr>
            <p:cNvSpPr txBox="1"/>
            <p:nvPr/>
          </p:nvSpPr>
          <p:spPr>
            <a:xfrm>
              <a:off x="76200" y="707877"/>
              <a:ext cx="914400" cy="13902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8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600" b="1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Quy </a:t>
              </a:r>
              <a:r>
                <a:rPr lang="en-US" sz="2600" b="1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tắc</a:t>
              </a:r>
              <a:endParaRPr lang="en-US" sz="26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endParaRPr lang="en-US" sz="26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  <a:p>
              <a:pPr algn="ctr"/>
              <a:endParaRPr lang="en-US" sz="2600" b="1" dirty="0">
                <a:solidFill>
                  <a:srgbClr val="FF0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4172BFEF-7FDE-206C-F7AE-20806A0C6587}"/>
                </a:ext>
              </a:extLst>
            </p:cNvPr>
            <p:cNvSpPr/>
            <p:nvPr/>
          </p:nvSpPr>
          <p:spPr>
            <a:xfrm>
              <a:off x="990600" y="1294088"/>
              <a:ext cx="228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60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0AB0CB7-B2CF-D760-059A-A2F83DAB973F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3" name="Google Shape;151;p27">
            <a:extLst>
              <a:ext uri="{FF2B5EF4-FFF2-40B4-BE49-F238E27FC236}">
                <a16:creationId xmlns:a16="http://schemas.microsoft.com/office/drawing/2014/main" id="{512B00CD-588E-5FCB-044F-486EC25B05E7}"/>
              </a:ext>
            </a:extLst>
          </p:cNvPr>
          <p:cNvSpPr txBox="1">
            <a:spLocks/>
          </p:cNvSpPr>
          <p:nvPr/>
        </p:nvSpPr>
        <p:spPr>
          <a:xfrm>
            <a:off x="321886" y="7231"/>
            <a:ext cx="6572183" cy="900877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lang="vi-VN"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35A28E-B4BD-FC15-8DA1-2C6E1358D69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9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C208B-421A-CEFF-F723-5FF950100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" y="1059802"/>
            <a:ext cx="11918950" cy="5637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348A4-32C6-5A46-E11B-7FC897B076BA}"/>
              </a:ext>
            </a:extLst>
          </p:cNvPr>
          <p:cNvSpPr txBox="1"/>
          <p:nvPr/>
        </p:nvSpPr>
        <p:spPr>
          <a:xfrm>
            <a:off x="901700" y="2768600"/>
            <a:ext cx="22542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95E25-7E3D-B014-DBDD-1A0CB745D5CE}"/>
              </a:ext>
            </a:extLst>
          </p:cNvPr>
          <p:cNvSpPr txBox="1"/>
          <p:nvPr/>
        </p:nvSpPr>
        <p:spPr>
          <a:xfrm>
            <a:off x="5340350" y="4889500"/>
            <a:ext cx="22542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8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5B5F9-B3D7-DFAA-008C-CDB8A86B8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931" y="1020390"/>
            <a:ext cx="8169912" cy="57981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E50B5E-0B93-3559-4761-1A9C2FD85AF5}"/>
              </a:ext>
            </a:extLst>
          </p:cNvPr>
          <p:cNvGrpSpPr/>
          <p:nvPr/>
        </p:nvGrpSpPr>
        <p:grpSpPr>
          <a:xfrm>
            <a:off x="181708" y="3242331"/>
            <a:ext cx="4613032" cy="900876"/>
            <a:chOff x="181708" y="3242331"/>
            <a:chExt cx="4613032" cy="90087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9FF6245-9E95-6813-44DE-CAF3677CFD65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EE032F-8F8A-A33D-EA39-7A6B65974432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1.5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F0C2A-DE41-C3B1-C80C-9F32880B8222}"/>
              </a:ext>
            </a:extLst>
          </p:cNvPr>
          <p:cNvGrpSpPr/>
          <p:nvPr/>
        </p:nvGrpSpPr>
        <p:grpSpPr>
          <a:xfrm>
            <a:off x="181708" y="4325204"/>
            <a:ext cx="4613032" cy="900876"/>
            <a:chOff x="181708" y="3242331"/>
            <a:chExt cx="4613032" cy="90087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808A29-54D1-8CA9-8A47-AD80A06E45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740226E-CDE7-15F6-4E77-5B4CBC5A66EC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CLO1.1.2.2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618D80-54DE-79B9-11D1-4359E9BCCB95}"/>
              </a:ext>
            </a:extLst>
          </p:cNvPr>
          <p:cNvGrpSpPr/>
          <p:nvPr/>
        </p:nvGrpSpPr>
        <p:grpSpPr>
          <a:xfrm>
            <a:off x="251157" y="5731576"/>
            <a:ext cx="4554415" cy="1031951"/>
            <a:chOff x="181708" y="3242331"/>
            <a:chExt cx="4613032" cy="90087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9D42234-AB2C-6AA1-5124-F8841A70EF3E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1400908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60EBF30-8B80-AE38-465E-6B3D137FAD5D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CLO1.1.2.3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được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tối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thiểu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số</a:t>
              </a:r>
              <a:r>
                <a:rPr lang="en-US" dirty="0">
                  <a:latin typeface="Bahnschrift Condensed" panose="020B0502040204020203" pitchFamily="34" charset="0"/>
                </a:rPr>
                <a:t>  </a:t>
              </a:r>
              <a:r>
                <a:rPr lang="en-US" dirty="0" err="1">
                  <a:latin typeface="Bahnschrift Condensed" panose="020B0502040204020203" pitchFamily="34" charset="0"/>
                </a:rPr>
                <a:t>của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Mức</a:t>
              </a:r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3</a:t>
              </a:r>
              <a:r>
                <a:rPr lang="en-US" dirty="0">
                  <a:latin typeface="Bahnschrift Condensed" panose="020B0502040204020203" pitchFamily="34" charset="0"/>
                </a:rPr>
                <a:t>, </a:t>
              </a:r>
            </a:p>
            <a:p>
              <a:pPr algn="ctr"/>
              <a:r>
                <a:rPr lang="en-US" dirty="0" err="1">
                  <a:latin typeface="Bahnschrift Condensed" panose="020B0502040204020203" pitchFamily="34" charset="0"/>
                </a:rPr>
                <a:t>Điểm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năng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lực</a:t>
              </a:r>
              <a:r>
                <a:rPr lang="en-US" dirty="0">
                  <a:latin typeface="Bahnschrift Condensed" panose="020B0502040204020203" pitchFamily="34" charset="0"/>
                </a:rPr>
                <a:t>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0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8CAA-82A3-2A98-F260-25A168BE54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69" r="2174" b="1168"/>
          <a:stretch/>
        </p:blipFill>
        <p:spPr>
          <a:xfrm>
            <a:off x="4468195" y="1235362"/>
            <a:ext cx="7080740" cy="55955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B8FCA2-07A8-85F9-A1AF-FA3C589250F6}"/>
                  </a:ext>
                </a:extLst>
              </p14:cNvPr>
              <p14:cNvContentPartPr/>
              <p14:nvPr/>
            </p14:nvContentPartPr>
            <p14:xfrm>
              <a:off x="10718549" y="2928804"/>
              <a:ext cx="762000" cy="77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B8FCA2-07A8-85F9-A1AF-FA3C589250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09906" y="2920164"/>
                <a:ext cx="779646" cy="78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D08BF9A-3F1D-D13E-FEC4-F9D7DF8698C4}"/>
              </a:ext>
            </a:extLst>
          </p:cNvPr>
          <p:cNvGrpSpPr/>
          <p:nvPr/>
        </p:nvGrpSpPr>
        <p:grpSpPr>
          <a:xfrm>
            <a:off x="596425" y="2290157"/>
            <a:ext cx="4026876" cy="900876"/>
            <a:chOff x="181708" y="3242331"/>
            <a:chExt cx="4179576" cy="90087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7A951EC-8473-677E-C403-CD671ABCC1FF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DD918BF-E7E2-E1B0-DE34-C0F792FB135E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4D26274-C82F-139E-0F03-90EA0489157B}"/>
                  </a:ext>
                </a:extLst>
              </p14:cNvPr>
              <p14:cNvContentPartPr/>
              <p14:nvPr/>
            </p14:nvContentPartPr>
            <p14:xfrm>
              <a:off x="10654202" y="5018372"/>
              <a:ext cx="856828" cy="604266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4D26274-C82F-139E-0F03-90EA04891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5562" y="5009375"/>
                <a:ext cx="874469" cy="621901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4C3AB73-655B-73FC-74CF-5C3AE6DE0D77}"/>
              </a:ext>
            </a:extLst>
          </p:cNvPr>
          <p:cNvGrpSpPr/>
          <p:nvPr/>
        </p:nvGrpSpPr>
        <p:grpSpPr>
          <a:xfrm>
            <a:off x="535468" y="4569683"/>
            <a:ext cx="4026876" cy="900876"/>
            <a:chOff x="181708" y="3242331"/>
            <a:chExt cx="4179576" cy="90087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E3AD16-E77E-06C5-3FB3-E94AE1F34899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0DC16D4-50FF-4A9D-E5BD-D1A8738D3F78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C6791E2-B422-41A5-B580-04D56F86E57E}"/>
                  </a:ext>
                </a:extLst>
              </p14:cNvPr>
              <p14:cNvContentPartPr/>
              <p14:nvPr/>
            </p14:nvContentPartPr>
            <p14:xfrm>
              <a:off x="10616828" y="6326294"/>
              <a:ext cx="932107" cy="53170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C6791E2-B422-41A5-B580-04D56F86E5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08187" y="6317294"/>
                <a:ext cx="949748" cy="549346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D88244D-CD10-423B-98DB-225933CE4628}"/>
              </a:ext>
            </a:extLst>
          </p:cNvPr>
          <p:cNvGrpSpPr/>
          <p:nvPr/>
        </p:nvGrpSpPr>
        <p:grpSpPr>
          <a:xfrm>
            <a:off x="596425" y="6087600"/>
            <a:ext cx="4026876" cy="770400"/>
            <a:chOff x="181708" y="3242331"/>
            <a:chExt cx="4179576" cy="90087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CA08E73-DD28-925B-F287-0240D2C8F195}"/>
                </a:ext>
              </a:extLst>
            </p:cNvPr>
            <p:cNvCxnSpPr>
              <a:cxnSpLocks/>
            </p:cNvCxnSpPr>
            <p:nvPr/>
          </p:nvCxnSpPr>
          <p:spPr>
            <a:xfrm>
              <a:off x="3393832" y="3692769"/>
              <a:ext cx="967452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550D2-E63B-735E-3520-A7E19E11D746}"/>
                </a:ext>
              </a:extLst>
            </p:cNvPr>
            <p:cNvSpPr/>
            <p:nvPr/>
          </p:nvSpPr>
          <p:spPr>
            <a:xfrm>
              <a:off x="181708" y="3242331"/>
              <a:ext cx="3212124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6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91993-A94A-880E-1205-09EC8272F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53" y="1941240"/>
            <a:ext cx="11921067" cy="44467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130764F-F982-F529-CF28-F18FF5A224CC}"/>
              </a:ext>
            </a:extLst>
          </p:cNvPr>
          <p:cNvGrpSpPr/>
          <p:nvPr/>
        </p:nvGrpSpPr>
        <p:grpSpPr>
          <a:xfrm>
            <a:off x="3129652" y="1074546"/>
            <a:ext cx="3094770" cy="3578733"/>
            <a:chOff x="2979720" y="2013174"/>
            <a:chExt cx="3212124" cy="35787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ED2BA0B-807E-2D4E-D61F-2CE3E2215902}"/>
                </a:ext>
              </a:extLst>
            </p:cNvPr>
            <p:cNvCxnSpPr>
              <a:cxnSpLocks/>
            </p:cNvCxnSpPr>
            <p:nvPr/>
          </p:nvCxnSpPr>
          <p:spPr>
            <a:xfrm>
              <a:off x="4585782" y="2729383"/>
              <a:ext cx="0" cy="2862524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440178-4EE1-190D-33C9-9725D187BE5D}"/>
                </a:ext>
              </a:extLst>
            </p:cNvPr>
            <p:cNvSpPr/>
            <p:nvPr/>
          </p:nvSpPr>
          <p:spPr>
            <a:xfrm>
              <a:off x="2979720" y="2013174"/>
              <a:ext cx="3212124" cy="713797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CLO1.1.2.1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cần</a:t>
              </a:r>
              <a:r>
                <a:rPr lang="en-US" dirty="0">
                  <a:latin typeface="Bahnschrift Condensed" panose="020B0502040204020203" pitchFamily="34" charset="0"/>
                </a:rPr>
                <a:t> </a:t>
              </a:r>
              <a:r>
                <a:rPr lang="en-US" dirty="0" err="1">
                  <a:latin typeface="Bahnschrift Condensed" panose="020B0502040204020203" pitchFamily="34" charset="0"/>
                </a:rPr>
                <a:t>đạt</a:t>
              </a:r>
              <a:r>
                <a:rPr lang="en-US" dirty="0">
                  <a:latin typeface="Bahnschrift Condensed" panose="020B0502040204020203" pitchFamily="34" charset="0"/>
                </a:rPr>
                <a:t> ĐNL : </a:t>
              </a:r>
              <a:r>
                <a:rPr lang="en-US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2.5-3.4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5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AE044B-F184-F1DD-004D-0E770482AC70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DB16C8-32E5-A2CD-9D83-B29226B09434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4FFF3-A419-5023-E85E-0CB29465C47E}"/>
                  </a:ext>
                </a:extLst>
              </p:cNvPr>
              <p:cNvSpPr/>
              <p:nvPr userDrawn="1"/>
            </p:nvSpPr>
            <p:spPr>
              <a:xfrm>
                <a:off x="6680200" y="9832"/>
                <a:ext cx="5491480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417F1217-7012-BDA2-D7D7-E8DCB591C1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6680200" cy="681037"/>
              </a:xfrm>
              <a:prstGeom prst="rect">
                <a:avLst/>
              </a:prstGeom>
            </p:spPr>
          </p:pic>
        </p:grpSp>
        <p:pic>
          <p:nvPicPr>
            <p:cNvPr id="18" name="Picture 1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60DD421-477A-B1ED-E2E2-AA334A6F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184126-191B-0A3F-E755-A888BAFB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6336EA-974D-3753-8408-B794429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23683" y="64696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29" name="Picture Placeholder 28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3471219D-AE45-23B9-EAB6-F5F3D0D920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b="5568"/>
          <a:stretch>
            <a:fillRect/>
          </a:stretch>
        </p:blipFill>
        <p:spPr>
          <a:xfrm>
            <a:off x="8801380" y="1222310"/>
            <a:ext cx="3177702" cy="454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09485B-4054-D252-25C6-1664173D93C6}"/>
              </a:ext>
            </a:extLst>
          </p:cNvPr>
          <p:cNvSpPr txBox="1"/>
          <p:nvPr/>
        </p:nvSpPr>
        <p:spPr>
          <a:xfrm>
            <a:off x="0" y="706901"/>
            <a:ext cx="51203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THÔNG TIN VỀ GIẢNG VIÊN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7C286C-8282-1D01-DA6D-03855A8CEAEA}"/>
              </a:ext>
            </a:extLst>
          </p:cNvPr>
          <p:cNvGrpSpPr/>
          <p:nvPr/>
        </p:nvGrpSpPr>
        <p:grpSpPr>
          <a:xfrm>
            <a:off x="1560974" y="1683557"/>
            <a:ext cx="6332723" cy="1563786"/>
            <a:chOff x="1994845" y="1817499"/>
            <a:chExt cx="5353143" cy="147708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7C5872-8A00-8CD4-D080-738F5DF1F497}"/>
                </a:ext>
              </a:extLst>
            </p:cNvPr>
            <p:cNvSpPr/>
            <p:nvPr/>
          </p:nvSpPr>
          <p:spPr>
            <a:xfrm>
              <a:off x="1994845" y="1817499"/>
              <a:ext cx="512064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945092-7255-7BD9-1EBA-A70A882318C6}"/>
                </a:ext>
              </a:extLst>
            </p:cNvPr>
            <p:cNvSpPr/>
            <p:nvPr/>
          </p:nvSpPr>
          <p:spPr>
            <a:xfrm>
              <a:off x="2227348" y="1922987"/>
              <a:ext cx="5120640" cy="1371600"/>
            </a:xfrm>
            <a:custGeom>
              <a:avLst/>
              <a:gdLst>
                <a:gd name="connsiteX0" fmla="*/ 0 w 4643429"/>
                <a:gd name="connsiteY0" fmla="*/ 90936 h 909362"/>
                <a:gd name="connsiteX1" fmla="*/ 90936 w 4643429"/>
                <a:gd name="connsiteY1" fmla="*/ 0 h 909362"/>
                <a:gd name="connsiteX2" fmla="*/ 4552493 w 4643429"/>
                <a:gd name="connsiteY2" fmla="*/ 0 h 909362"/>
                <a:gd name="connsiteX3" fmla="*/ 4643429 w 4643429"/>
                <a:gd name="connsiteY3" fmla="*/ 90936 h 909362"/>
                <a:gd name="connsiteX4" fmla="*/ 4643429 w 4643429"/>
                <a:gd name="connsiteY4" fmla="*/ 818426 h 909362"/>
                <a:gd name="connsiteX5" fmla="*/ 4552493 w 4643429"/>
                <a:gd name="connsiteY5" fmla="*/ 909362 h 909362"/>
                <a:gd name="connsiteX6" fmla="*/ 90936 w 4643429"/>
                <a:gd name="connsiteY6" fmla="*/ 909362 h 909362"/>
                <a:gd name="connsiteX7" fmla="*/ 0 w 4643429"/>
                <a:gd name="connsiteY7" fmla="*/ 818426 h 909362"/>
                <a:gd name="connsiteX8" fmla="*/ 0 w 4643429"/>
                <a:gd name="connsiteY8" fmla="*/ 90936 h 9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429" h="909362">
                  <a:moveTo>
                    <a:pt x="0" y="90936"/>
                  </a:moveTo>
                  <a:cubicBezTo>
                    <a:pt x="0" y="40713"/>
                    <a:pt x="40713" y="0"/>
                    <a:pt x="90936" y="0"/>
                  </a:cubicBezTo>
                  <a:lnTo>
                    <a:pt x="4552493" y="0"/>
                  </a:lnTo>
                  <a:cubicBezTo>
                    <a:pt x="4602716" y="0"/>
                    <a:pt x="4643429" y="40713"/>
                    <a:pt x="4643429" y="90936"/>
                  </a:cubicBezTo>
                  <a:lnTo>
                    <a:pt x="4643429" y="818426"/>
                  </a:lnTo>
                  <a:cubicBezTo>
                    <a:pt x="4643429" y="868649"/>
                    <a:pt x="4602716" y="909362"/>
                    <a:pt x="4552493" y="909362"/>
                  </a:cubicBezTo>
                  <a:lnTo>
                    <a:pt x="90936" y="909362"/>
                  </a:lnTo>
                  <a:cubicBezTo>
                    <a:pt x="40713" y="909362"/>
                    <a:pt x="0" y="868649"/>
                    <a:pt x="0" y="818426"/>
                  </a:cubicBezTo>
                  <a:lnTo>
                    <a:pt x="0" y="909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784" tIns="83784" rIns="83784" bIns="8378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PGS.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TS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.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Nguyễn Th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a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nh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Diệu</a:t>
              </a:r>
              <a:endParaRPr lang="en-US" sz="2400" b="1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Phó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Giám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đốc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phụ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trách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, Trung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tâm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Đảm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bảo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chượng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endParaRPr lang="en-US" sz="2400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32612-98ED-3A30-2214-7AD44B40CA9A}"/>
              </a:ext>
            </a:extLst>
          </p:cNvPr>
          <p:cNvGrpSpPr/>
          <p:nvPr/>
        </p:nvGrpSpPr>
        <p:grpSpPr>
          <a:xfrm>
            <a:off x="355121" y="3554963"/>
            <a:ext cx="3358463" cy="1760643"/>
            <a:chOff x="780673" y="3419234"/>
            <a:chExt cx="3098057" cy="162887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5F42C52-5245-1323-2EF1-CE748BFA7C89}"/>
                </a:ext>
              </a:extLst>
            </p:cNvPr>
            <p:cNvSpPr/>
            <p:nvPr/>
          </p:nvSpPr>
          <p:spPr>
            <a:xfrm>
              <a:off x="780673" y="3419234"/>
              <a:ext cx="2926080" cy="1463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latin typeface="Bahnschrift Condensed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57137A-EF2A-D3B7-B18B-C998C1033895}"/>
                </a:ext>
              </a:extLst>
            </p:cNvPr>
            <p:cNvSpPr/>
            <p:nvPr/>
          </p:nvSpPr>
          <p:spPr>
            <a:xfrm>
              <a:off x="952650" y="3585073"/>
              <a:ext cx="2926080" cy="1463040"/>
            </a:xfrm>
            <a:custGeom>
              <a:avLst/>
              <a:gdLst>
                <a:gd name="connsiteX0" fmla="*/ 0 w 2267312"/>
                <a:gd name="connsiteY0" fmla="*/ 106267 h 1062673"/>
                <a:gd name="connsiteX1" fmla="*/ 106267 w 2267312"/>
                <a:gd name="connsiteY1" fmla="*/ 0 h 1062673"/>
                <a:gd name="connsiteX2" fmla="*/ 2161045 w 2267312"/>
                <a:gd name="connsiteY2" fmla="*/ 0 h 1062673"/>
                <a:gd name="connsiteX3" fmla="*/ 2267312 w 2267312"/>
                <a:gd name="connsiteY3" fmla="*/ 106267 h 1062673"/>
                <a:gd name="connsiteX4" fmla="*/ 2267312 w 2267312"/>
                <a:gd name="connsiteY4" fmla="*/ 956406 h 1062673"/>
                <a:gd name="connsiteX5" fmla="*/ 2161045 w 2267312"/>
                <a:gd name="connsiteY5" fmla="*/ 1062673 h 1062673"/>
                <a:gd name="connsiteX6" fmla="*/ 106267 w 2267312"/>
                <a:gd name="connsiteY6" fmla="*/ 1062673 h 1062673"/>
                <a:gd name="connsiteX7" fmla="*/ 0 w 2267312"/>
                <a:gd name="connsiteY7" fmla="*/ 956406 h 1062673"/>
                <a:gd name="connsiteX8" fmla="*/ 0 w 2267312"/>
                <a:gd name="connsiteY8" fmla="*/ 106267 h 106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312" h="1062673">
                  <a:moveTo>
                    <a:pt x="0" y="106267"/>
                  </a:moveTo>
                  <a:cubicBezTo>
                    <a:pt x="0" y="47577"/>
                    <a:pt x="47577" y="0"/>
                    <a:pt x="106267" y="0"/>
                  </a:cubicBezTo>
                  <a:lnTo>
                    <a:pt x="2161045" y="0"/>
                  </a:lnTo>
                  <a:cubicBezTo>
                    <a:pt x="2219735" y="0"/>
                    <a:pt x="2267312" y="47577"/>
                    <a:pt x="2267312" y="106267"/>
                  </a:cubicBezTo>
                  <a:lnTo>
                    <a:pt x="2267312" y="956406"/>
                  </a:lnTo>
                  <a:cubicBezTo>
                    <a:pt x="2267312" y="1015096"/>
                    <a:pt x="2219735" y="1062673"/>
                    <a:pt x="2161045" y="1062673"/>
                  </a:cubicBezTo>
                  <a:lnTo>
                    <a:pt x="106267" y="1062673"/>
                  </a:lnTo>
                  <a:cubicBezTo>
                    <a:pt x="47577" y="1062673"/>
                    <a:pt x="0" y="1015096"/>
                    <a:pt x="0" y="956406"/>
                  </a:cubicBezTo>
                  <a:lnTo>
                    <a:pt x="0" y="10626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5" tIns="88275" rIns="88275" bIns="882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 dirty="0">
                  <a:latin typeface="Bahnschrift Condensed" panose="020B0502040204020203" pitchFamily="34" charset="0"/>
                </a:rPr>
                <a:t>Email: </a:t>
              </a:r>
              <a:r>
                <a:rPr lang="en-US" sz="2000" b="1" kern="1200" dirty="0">
                  <a:latin typeface="Bahnschrift Condensed" panose="020B0502040204020203" pitchFamily="34" charset="0"/>
                  <a:hlinkClick r:id="rId7"/>
                </a:rPr>
                <a:t>dieunt@vinhuni.edu.vn</a:t>
              </a:r>
              <a:r>
                <a:rPr lang="en-US" sz="2000" b="1" kern="1200" dirty="0">
                  <a:latin typeface="Bahnschrift Condensed" panose="020B0502040204020203" pitchFamily="34" charset="0"/>
                </a:rPr>
                <a:t> </a:t>
              </a:r>
              <a:endParaRPr lang="en-US" sz="2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32EF01-7610-F2A5-1746-4BFEEEF93ADE}"/>
              </a:ext>
            </a:extLst>
          </p:cNvPr>
          <p:cNvGrpSpPr/>
          <p:nvPr/>
        </p:nvGrpSpPr>
        <p:grpSpPr>
          <a:xfrm>
            <a:off x="4901986" y="3750904"/>
            <a:ext cx="3483126" cy="1653636"/>
            <a:chOff x="4995292" y="3429000"/>
            <a:chExt cx="2805941" cy="149141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5FC4802-C731-C252-568C-CE9B98A950E9}"/>
                </a:ext>
              </a:extLst>
            </p:cNvPr>
            <p:cNvSpPr/>
            <p:nvPr/>
          </p:nvSpPr>
          <p:spPr>
            <a:xfrm>
              <a:off x="4995292" y="3429000"/>
              <a:ext cx="265176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188E23-2FC9-094B-DFF9-0A146026CE92}"/>
                </a:ext>
              </a:extLst>
            </p:cNvPr>
            <p:cNvSpPr/>
            <p:nvPr/>
          </p:nvSpPr>
          <p:spPr>
            <a:xfrm>
              <a:off x="5149473" y="3548815"/>
              <a:ext cx="2651760" cy="1371600"/>
            </a:xfrm>
            <a:custGeom>
              <a:avLst/>
              <a:gdLst>
                <a:gd name="connsiteX0" fmla="*/ 0 w 1586327"/>
                <a:gd name="connsiteY0" fmla="*/ 114202 h 1142015"/>
                <a:gd name="connsiteX1" fmla="*/ 114202 w 1586327"/>
                <a:gd name="connsiteY1" fmla="*/ 0 h 1142015"/>
                <a:gd name="connsiteX2" fmla="*/ 1472126 w 1586327"/>
                <a:gd name="connsiteY2" fmla="*/ 0 h 1142015"/>
                <a:gd name="connsiteX3" fmla="*/ 1586328 w 1586327"/>
                <a:gd name="connsiteY3" fmla="*/ 114202 h 1142015"/>
                <a:gd name="connsiteX4" fmla="*/ 1586327 w 1586327"/>
                <a:gd name="connsiteY4" fmla="*/ 1027814 h 1142015"/>
                <a:gd name="connsiteX5" fmla="*/ 1472125 w 1586327"/>
                <a:gd name="connsiteY5" fmla="*/ 1142016 h 1142015"/>
                <a:gd name="connsiteX6" fmla="*/ 114202 w 1586327"/>
                <a:gd name="connsiteY6" fmla="*/ 1142015 h 1142015"/>
                <a:gd name="connsiteX7" fmla="*/ 0 w 1586327"/>
                <a:gd name="connsiteY7" fmla="*/ 1027813 h 1142015"/>
                <a:gd name="connsiteX8" fmla="*/ 0 w 1586327"/>
                <a:gd name="connsiteY8" fmla="*/ 114202 h 1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327" h="1142015">
                  <a:moveTo>
                    <a:pt x="0" y="114202"/>
                  </a:moveTo>
                  <a:cubicBezTo>
                    <a:pt x="0" y="51130"/>
                    <a:pt x="51130" y="0"/>
                    <a:pt x="114202" y="0"/>
                  </a:cubicBezTo>
                  <a:lnTo>
                    <a:pt x="1472126" y="0"/>
                  </a:lnTo>
                  <a:cubicBezTo>
                    <a:pt x="1535198" y="0"/>
                    <a:pt x="1586328" y="51130"/>
                    <a:pt x="1586328" y="114202"/>
                  </a:cubicBezTo>
                  <a:cubicBezTo>
                    <a:pt x="1586328" y="418739"/>
                    <a:pt x="1586327" y="723277"/>
                    <a:pt x="1586327" y="1027814"/>
                  </a:cubicBezTo>
                  <a:cubicBezTo>
                    <a:pt x="1586327" y="1090886"/>
                    <a:pt x="1535197" y="1142016"/>
                    <a:pt x="1472125" y="1142016"/>
                  </a:cubicBezTo>
                  <a:lnTo>
                    <a:pt x="114202" y="1142015"/>
                  </a:lnTo>
                  <a:cubicBezTo>
                    <a:pt x="51130" y="1142015"/>
                    <a:pt x="0" y="1090885"/>
                    <a:pt x="0" y="1027813"/>
                  </a:cubicBezTo>
                  <a:lnTo>
                    <a:pt x="0" y="1142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8" tIns="90598" rIns="90598" bIns="90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Điện thoại: </a:t>
              </a:r>
              <a:r>
                <a:rPr lang="en-US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0913.007.332</a:t>
              </a:r>
              <a:endParaRPr lang="en-US" sz="2000" kern="12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9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DFD7F-91D1-0D8E-3E9F-8F8D1C76B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4" y="1083153"/>
            <a:ext cx="11794304" cy="40820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3D528F-C981-C5D3-550D-0227B00A8328}"/>
              </a:ext>
            </a:extLst>
          </p:cNvPr>
          <p:cNvGrpSpPr/>
          <p:nvPr/>
        </p:nvGrpSpPr>
        <p:grpSpPr>
          <a:xfrm>
            <a:off x="6282117" y="4319958"/>
            <a:ext cx="2475022" cy="1592639"/>
            <a:chOff x="619744" y="1243860"/>
            <a:chExt cx="2568875" cy="254675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A860955-E426-BFB3-FF11-F4BD2EF67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2380" y="1243860"/>
              <a:ext cx="0" cy="16458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C35D5E-D5CC-D640-8646-490821E0FA08}"/>
                </a:ext>
              </a:extLst>
            </p:cNvPr>
            <p:cNvSpPr/>
            <p:nvPr/>
          </p:nvSpPr>
          <p:spPr>
            <a:xfrm>
              <a:off x="619744" y="2889738"/>
              <a:ext cx="2568875" cy="900876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Người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học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thiếu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NL </a:t>
              </a:r>
              <a:r>
                <a:rPr lang="en-US" sz="16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PLO2.2.1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5596F-EF04-947E-8069-94355ABB657A}"/>
              </a:ext>
            </a:extLst>
          </p:cNvPr>
          <p:cNvGrpSpPr/>
          <p:nvPr/>
        </p:nvGrpSpPr>
        <p:grpSpPr>
          <a:xfrm>
            <a:off x="8880676" y="4226163"/>
            <a:ext cx="2475015" cy="1678863"/>
            <a:chOff x="8880676" y="4484077"/>
            <a:chExt cx="2475015" cy="16788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660FD2-F2AF-06BE-5586-D15DDD43E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1023" y="4484077"/>
              <a:ext cx="0" cy="102926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D5A5275-CD58-C674-9F63-16B53780FC5D}"/>
                </a:ext>
              </a:extLst>
            </p:cNvPr>
            <p:cNvSpPr/>
            <p:nvPr/>
          </p:nvSpPr>
          <p:spPr>
            <a:xfrm>
              <a:off x="8880676" y="5599568"/>
              <a:ext cx="2475015" cy="563372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Người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học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thiếu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16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điểm</a:t>
              </a:r>
              <a:r>
                <a:rPr lang="en-US" sz="16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NL </a:t>
              </a:r>
              <a:r>
                <a:rPr lang="en-US" sz="16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PLO4.4.1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C94513-7DCD-46D1-61AE-852AA0D5271F}"/>
              </a:ext>
            </a:extLst>
          </p:cNvPr>
          <p:cNvSpPr txBox="1"/>
          <p:nvPr/>
        </p:nvSpPr>
        <p:spPr>
          <a:xfrm>
            <a:off x="228102" y="6238967"/>
            <a:ext cx="1015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thiếu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chọn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8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B8941-018C-DF00-CBF9-0A9CC7BE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87898E-AC29-BE3D-E0A4-05C981798FE3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>
            <a:extLst>
              <a:ext uri="{FF2B5EF4-FFF2-40B4-BE49-F238E27FC236}">
                <a16:creationId xmlns:a16="http://schemas.microsoft.com/office/drawing/2014/main" id="{F754BC0B-07C0-3F94-CC52-D12F22E367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 CẢI THIỆN ĐIỂM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7E7FCB-D1AD-B825-2E32-39346DF293D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EECA6-390E-8025-54CB-8F40A7B4399D}"/>
              </a:ext>
            </a:extLst>
          </p:cNvPr>
          <p:cNvSpPr txBox="1"/>
          <p:nvPr/>
        </p:nvSpPr>
        <p:spPr>
          <a:xfrm>
            <a:off x="228600" y="1333901"/>
            <a:ext cx="11626849" cy="420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 viên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học cải thiện điểm đối với các học 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PLO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iểm xếp hạng tốt nghiệp được tính theo 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 học phần cao nhất trong các lần 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PLO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 viên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đăng ký học lại các học phần bị điểm F hoặc các học phần để cải thiện điểm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PLO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tiếp theo của khóa học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 viên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lại hoặc học 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 thiện điểm học phần nào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nộp học phí học phần đó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quy định của Nhà trường.</a:t>
            </a:r>
            <a:endParaRPr lang="en-US" sz="2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5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927" y="118184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dõi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530" y="1886461"/>
            <a:ext cx="11933382" cy="35559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Sinh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yêu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cầu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E-learning;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cho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E-learning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GV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xem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Tất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tải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trang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Kết quả điểm thông báo cho người học chậm nhất 20 ngày sau ngày thi cuối kỳ.</a:t>
            </a:r>
            <a:endParaRPr lang="en-US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27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28"/>
            <a:ext cx="12133811" cy="59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77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109"/>
            <a:ext cx="12192000" cy="58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67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67"/>
            <a:ext cx="12191999" cy="58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2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54339"/>
            <a:ext cx="12192000" cy="395678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Tham </a:t>
            </a:r>
            <a:r>
              <a:rPr lang="en-US" sz="2400" dirty="0" err="1"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80%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nhiệm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GV </a:t>
            </a:r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công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Tham </a:t>
            </a:r>
            <a:r>
              <a:rPr lang="en-US" sz="2400" dirty="0" err="1"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80%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vi-VN" sz="2400" dirty="0">
                <a:latin typeface="Bahnschrift Condensed" panose="020B0502040204020203" pitchFamily="34" charset="0"/>
              </a:rPr>
              <a:t>thời gian lên lớp lý thuyết hoặc </a:t>
            </a:r>
            <a:r>
              <a:rPr lang="vi-VN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100%</a:t>
            </a:r>
            <a:r>
              <a:rPr lang="vi-VN" sz="2400" dirty="0">
                <a:latin typeface="Bahnschrift Condensed" panose="020B0502040204020203" pitchFamily="34" charset="0"/>
              </a:rPr>
              <a:t> thời gian lên lớp thực hành;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0</a:t>
            </a:r>
            <a:r>
              <a:rPr lang="en-US" sz="2400" dirty="0">
                <a:latin typeface="Bahnschrift Condensed" panose="020B0502040204020203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Sinh</a:t>
            </a:r>
            <a:r>
              <a:rPr lang="en-US" sz="2400" dirty="0">
                <a:latin typeface="Bahnschrift Condensed" panose="020B0502040204020203" pitchFamily="34" charset="0"/>
              </a:rPr>
              <a:t> vi </a:t>
            </a:r>
            <a:r>
              <a:rPr lang="en-US" sz="2400" dirty="0" err="1">
                <a:latin typeface="Bahnschrift Condensed" panose="020B0502040204020203" pitchFamily="34" charset="0"/>
              </a:rPr>
              <a:t>phạm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 NH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thì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thay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4461" y="1624595"/>
            <a:ext cx="11723077" cy="514455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kỳ</a:t>
            </a:r>
            <a:r>
              <a:rPr lang="en-US" sz="2800" dirty="0">
                <a:latin typeface="Bahnschrift Condensed" panose="020B0502040204020203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bằng</a:t>
            </a:r>
            <a:r>
              <a:rPr lang="en-US" sz="2800" dirty="0">
                <a:latin typeface="Bahnschrift Condensed" panose="020B0502040204020203" pitchFamily="34" charset="0"/>
              </a:rPr>
              <a:t> 0 (</a:t>
            </a:r>
            <a:r>
              <a:rPr lang="en-US" sz="2800" dirty="0" err="1">
                <a:latin typeface="Bahnschrift Condensed" panose="020B0502040204020203" pitchFamily="34" charset="0"/>
              </a:rPr>
              <a:t>vắng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lý</a:t>
            </a:r>
            <a:r>
              <a:rPr lang="en-US" sz="2800" dirty="0">
                <a:latin typeface="Bahnschrift Condensed" panose="020B0502040204020203" pitchFamily="34" charset="0"/>
              </a:rPr>
              <a:t> do, </a:t>
            </a:r>
            <a:r>
              <a:rPr lang="en-US" sz="2800" dirty="0" err="1"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tham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nhưng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nhận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0)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latin typeface="Bahnschrift Condensed" panose="020B0502040204020203" pitchFamily="34" charset="0"/>
              </a:rPr>
              <a:t>Sinh viên vi phạm quy chế thi ở mức bị đình chỉ thi của học phần nào sẽ nhận điểm F cho học phần đó;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latin typeface="Bahnschrift Condensed" panose="020B0502040204020203" pitchFamily="34" charset="0"/>
              </a:rPr>
              <a:t>Sinh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đăng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quản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đào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tạo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nếu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sinh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tham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xem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tự</a:t>
            </a:r>
            <a:r>
              <a:rPr lang="en-US" sz="2800" dirty="0">
                <a:latin typeface="Bahnschrift Condensed" panose="020B0502040204020203" pitchFamily="34" charset="0"/>
              </a:rPr>
              <a:t> ý </a:t>
            </a:r>
            <a:r>
              <a:rPr lang="en-US" sz="2800" dirty="0" err="1">
                <a:latin typeface="Bahnschrift Condensed" panose="020B0502040204020203" pitchFamily="34" charset="0"/>
              </a:rPr>
              <a:t>bỏ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nhận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F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này</a:t>
            </a:r>
            <a:r>
              <a:rPr lang="en-US" sz="2800" dirty="0">
                <a:latin typeface="Bahnschrift Condensed" panose="020B0502040204020203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tổng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theo</a:t>
            </a:r>
            <a:r>
              <a:rPr lang="en-US" sz="2800" dirty="0">
                <a:latin typeface="Bahnschrift Condensed" panose="020B0502040204020203" pitchFamily="34" charset="0"/>
              </a:rPr>
              <a:t> thang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10 </a:t>
            </a:r>
            <a:r>
              <a:rPr lang="en-US" sz="2800" dirty="0" err="1">
                <a:latin typeface="Bahnschrift Condensed" panose="020B0502040204020203" pitchFamily="34" charset="0"/>
              </a:rPr>
              <a:t>nhỏ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thua</a:t>
            </a:r>
            <a:r>
              <a:rPr lang="en-US" sz="2800" dirty="0">
                <a:latin typeface="Bahnschrift Condensed" panose="020B0502040204020203" pitchFamily="34" charset="0"/>
              </a:rPr>
              <a:t> 4;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738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68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632357"/>
            <a:ext cx="11948425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tự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tính.v.v</a:t>
            </a:r>
            <a:r>
              <a:rPr lang="en-US" sz="2400" dirty="0">
                <a:latin typeface="Bahnschrift Condensed" panose="020B0502040204020203" pitchFamily="34" charset="0"/>
              </a:rPr>
              <a:t>. do </a:t>
            </a:r>
            <a:r>
              <a:rPr lang="en-US" sz="2400" dirty="0" err="1">
                <a:latin typeface="Bahnschrift Condensed" panose="020B0502040204020203" pitchFamily="34" charset="0"/>
              </a:rPr>
              <a:t>trung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tâm</a:t>
            </a:r>
            <a:r>
              <a:rPr lang="en-US" sz="2400" dirty="0">
                <a:latin typeface="Bahnschrift Condensed" panose="020B0502040204020203" pitchFamily="34" charset="0"/>
              </a:rPr>
              <a:t> ĐBCL </a:t>
            </a:r>
            <a:r>
              <a:rPr lang="en-US" sz="2400" dirty="0" err="1">
                <a:latin typeface="Bahnschrift Condensed" panose="020B0502040204020203" pitchFamily="34" charset="0"/>
              </a:rPr>
              <a:t>phối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đồ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bởi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hội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lập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9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582982"/>
            <a:ext cx="11948425" cy="48013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70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90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3, 120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3; 75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92" y="255146"/>
            <a:ext cx="7015451" cy="906286"/>
          </a:xfr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103883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Arial" pitchFamily="34" charset="0"/>
              </a:rPr>
              <a:t>NỘI DUNG TRÌNH BÀY</a:t>
            </a:r>
            <a:endParaRPr lang="en-US" sz="4800" b="1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3743" y="50800"/>
            <a:ext cx="0" cy="252000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5120" y="6112304"/>
            <a:ext cx="0" cy="64008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3">
            <a:extLst>
              <a:ext uri="{FF2B5EF4-FFF2-40B4-BE49-F238E27FC236}">
                <a16:creationId xmlns:a16="http://schemas.microsoft.com/office/drawing/2014/main" id="{54883555-B72A-3848-AC7F-82D30A6BC643}"/>
              </a:ext>
            </a:extLst>
          </p:cNvPr>
          <p:cNvSpPr txBox="1">
            <a:spLocks/>
          </p:cNvSpPr>
          <p:nvPr/>
        </p:nvSpPr>
        <p:spPr>
          <a:xfrm>
            <a:off x="853821" y="2101473"/>
            <a:ext cx="10691854" cy="4365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>
              <a:latin typeface="Bahnschrift Condensed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>
            <a:off x="853819" y="1421235"/>
            <a:ext cx="11020771" cy="813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1.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VĂN BẢN QUY ĐỊNH ĐÁNH GIÁ NGƯỜI HỌC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3708203"/>
            <a:ext cx="11054958" cy="711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3.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QUY ĐỊNH VỀ ĐÁNH GIÁ NGƯỜI HỌC VÀ CÔNG NHẬN KẾT QUẢ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 rot="16200000">
            <a:off x="-1315897" y="4095528"/>
            <a:ext cx="3362037" cy="472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HỢP TÁC – SÁNG TẠO</a:t>
            </a:r>
            <a:endParaRPr lang="en-US" sz="2000" dirty="0">
              <a:solidFill>
                <a:srgbClr val="0000FF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8" y="36896"/>
            <a:ext cx="4137891" cy="113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0D47BB-7E6E-B1A0-058E-5C5F2DA16790}"/>
              </a:ext>
            </a:extLst>
          </p:cNvPr>
          <p:cNvSpPr/>
          <p:nvPr/>
        </p:nvSpPr>
        <p:spPr>
          <a:xfrm>
            <a:off x="7733035" y="1124966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4802022"/>
            <a:ext cx="11054958" cy="642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4.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XỬ LÝ CÁC TRƯỜNG HỢP </a:t>
            </a:r>
            <a:r>
              <a:rPr lang="en-US" sz="320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BẤT THƯỜNG KIỂM TRA ĐÁNH GIÁ</a:t>
            </a:r>
            <a:endParaRPr lang="en-US" sz="3200" dirty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542F47A-4C45-DEB9-E693-3E56898E324E}"/>
              </a:ext>
            </a:extLst>
          </p:cNvPr>
          <p:cNvSpPr/>
          <p:nvPr/>
        </p:nvSpPr>
        <p:spPr>
          <a:xfrm>
            <a:off x="836725" y="2588447"/>
            <a:ext cx="11054958" cy="691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2.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GIỚI THIỆU VỀ CHUẨN ĐẦU RA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9A3ACEAD-FCBF-6852-832E-22794AF6C24B}"/>
              </a:ext>
            </a:extLst>
          </p:cNvPr>
          <p:cNvSpPr/>
          <p:nvPr/>
        </p:nvSpPr>
        <p:spPr>
          <a:xfrm>
            <a:off x="853819" y="5823756"/>
            <a:ext cx="11054958" cy="760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5.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ĐIỀU KIỆN ĐỂ TỐT NGHIỆP</a:t>
            </a:r>
          </a:p>
        </p:txBody>
      </p:sp>
    </p:spTree>
    <p:extLst>
      <p:ext uri="{BB962C8B-B14F-4D97-AF65-F5344CB8AC3E}">
        <p14:creationId xmlns:p14="http://schemas.microsoft.com/office/powerpoint/2010/main" val="28493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3632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9398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Bahnschrift Condensed" panose="020B0502040204020203" pitchFamily="34" charset="0"/>
              </a:rPr>
              <a:t>Theo </a:t>
            </a:r>
            <a:r>
              <a:rPr lang="en-US" sz="2000" dirty="0" err="1">
                <a:latin typeface="Bahnschrift Condensed" panose="020B0502040204020203" pitchFamily="34" charset="0"/>
              </a:rPr>
              <a:t>dõi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lịch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endParaRPr lang="en-US" sz="2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mặt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đúng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hướng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dẫn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bộ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coi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chậm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sẽ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thẻ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tùy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thân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ảnh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loại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máy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âm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hình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truyền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tin, </a:t>
            </a:r>
            <a:r>
              <a:rPr lang="en-US" sz="2000" dirty="0" err="1">
                <a:latin typeface="Bahnschrift Condensed" panose="020B0502040204020203" pitchFamily="34" charset="0"/>
              </a:rPr>
              <a:t>nhận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vũ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khí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nổ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cháy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đồ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uống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cồn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than, </a:t>
            </a:r>
            <a:r>
              <a:rPr lang="en-US" sz="2000" dirty="0" err="1">
                <a:latin typeface="Bahnschrift Condensed" panose="020B0502040204020203" pitchFamily="34" charset="0"/>
              </a:rPr>
              <a:t>bút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xoá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liệu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thiết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bị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lợi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dụng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trong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chấm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trao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đổi</a:t>
            </a:r>
            <a:r>
              <a:rPr lang="en-US" sz="2000" dirty="0">
                <a:latin typeface="Bahnschrift Condensed" panose="020B0502040204020203" pitchFamily="34" charset="0"/>
              </a:rPr>
              <a:t>, quay </a:t>
            </a:r>
            <a:r>
              <a:rPr lang="en-US" sz="2000" dirty="0" err="1">
                <a:latin typeface="Bahnschrift Condensed" panose="020B0502040204020203" pitchFamily="34" charset="0"/>
              </a:rPr>
              <a:t>cóp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cử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động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trật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sớm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2/3 </a:t>
            </a:r>
            <a:r>
              <a:rPr lang="en-US" sz="2000" dirty="0" err="1">
                <a:latin typeface="Bahnschrift Condensed" panose="020B0502040204020203" pitchFamily="34" charset="0"/>
              </a:rPr>
              <a:t>thời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đã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nộp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nháp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hợp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ý </a:t>
            </a:r>
            <a:r>
              <a:rPr lang="en-US" sz="2000" dirty="0" err="1">
                <a:latin typeface="Bahnschrift Condensed" panose="020B0502040204020203" pitchFamily="34" charset="0"/>
              </a:rPr>
              <a:t>kiến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BCĐ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7551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latin typeface="Bahnschrift Condensed" panose="020B0502040204020203" pitchFamily="34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Nhận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danh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Truy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cập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hướng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dẫn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chiếu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người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học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Chỉ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tương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với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diện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để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đích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nếu</a:t>
            </a:r>
            <a:r>
              <a:rPr lang="en-US" sz="2200" dirty="0">
                <a:latin typeface="Bahnschrift Condensed" panose="020B0502040204020203" pitchFamily="34" charset="0"/>
              </a:rPr>
              <a:t> vi </a:t>
            </a:r>
            <a:r>
              <a:rPr lang="en-US" sz="2200" dirty="0" err="1">
                <a:latin typeface="Bahnschrift Condensed" panose="020B0502040204020203" pitchFamily="34" charset="0"/>
              </a:rPr>
              <a:t>phạm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bị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xử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kỷ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luật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quy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định</a:t>
            </a:r>
            <a:r>
              <a:rPr lang="en-US" sz="2200" dirty="0">
                <a:latin typeface="Bahnschrift Condensed" panose="020B0502040204020203" pitchFamily="34" charset="0"/>
              </a:rPr>
              <a:t>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ngoài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trong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suốt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endParaRPr lang="en-US" sz="22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i="1" dirty="0">
                <a:latin typeface="Bahnschrift Condensed" panose="020B0502040204020203" pitchFamily="34" charset="0"/>
              </a:rPr>
              <a:t>(</a:t>
            </a:r>
            <a:r>
              <a:rPr lang="en-US" sz="2200" i="1" dirty="0" err="1">
                <a:latin typeface="Bahnschrift Condensed" panose="020B0502040204020203" pitchFamily="34" charset="0"/>
              </a:rPr>
              <a:t>đã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bấm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xác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nhận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nạp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bài</a:t>
            </a:r>
            <a:r>
              <a:rPr lang="en-US" sz="2200" i="1" dirty="0">
                <a:latin typeface="Bahnschrift Condensed" panose="020B0502040204020203" pitchFamily="34" charset="0"/>
              </a:rPr>
              <a:t>)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tắt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ngồi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yên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tại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chỗ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đến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gọi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bảng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khỏi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phòng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6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37394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quan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Trước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thông</a:t>
            </a:r>
            <a:r>
              <a:rPr lang="en-US" sz="2400" dirty="0">
                <a:latin typeface="Bahnschrift Condensed" panose="020B0502040204020203" pitchFamily="34" charset="0"/>
              </a:rPr>
              <a:t> tin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nháp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dấu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riêng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i="1" dirty="0">
                <a:latin typeface="Bahnschrift Condensed" panose="020B0502040204020203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mực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màu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400" i="1" dirty="0">
                <a:latin typeface="Bahnschrift Condensed" panose="020B0502040204020203" pitchFamily="34" charset="0"/>
              </a:rPr>
              <a:t>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suốt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cũng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nộp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phiếu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5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253915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+ minh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7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 +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nộp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cữa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bổ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sung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145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076" y="1573261"/>
            <a:ext cx="5270269" cy="176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xuyên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hài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lòng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số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02284" y="2277687"/>
            <a:ext cx="730557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7780" y="1549947"/>
            <a:ext cx="2494780" cy="1791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hnschrift Condensed" panose="020B0502040204020203" pitchFamily="34" charset="0"/>
              </a:rPr>
              <a:t>Đến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bộ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cửa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hướng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dẫn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7781" y="3705322"/>
            <a:ext cx="11818001" cy="296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rgbClr val="FFFF00"/>
                </a:solidFill>
              </a:rPr>
              <a:t>bao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gồm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lịch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thi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TKHP,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tổng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theo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kỳ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năm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toàn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khóa</a:t>
            </a:r>
            <a:r>
              <a:rPr lang="en-US" sz="2800" dirty="0">
                <a:solidFill>
                  <a:srgbClr val="FFFF00"/>
                </a:solidFill>
              </a:rPr>
              <a:t>,…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Đảm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Tầng</a:t>
            </a:r>
            <a:r>
              <a:rPr lang="en-US" sz="2800" dirty="0">
                <a:solidFill>
                  <a:schemeClr val="bg1"/>
                </a:solidFill>
              </a:rPr>
              <a:t> 1, </a:t>
            </a:r>
            <a:r>
              <a:rPr lang="en-US" sz="2800" dirty="0" err="1">
                <a:solidFill>
                  <a:schemeClr val="bg1"/>
                </a:solidFill>
              </a:rPr>
              <a:t>Tòa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thoại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hỗ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trợ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Mai </a:t>
            </a:r>
            <a:r>
              <a:rPr lang="en-US" sz="2400" dirty="0" err="1">
                <a:solidFill>
                  <a:srgbClr val="FFFF00"/>
                </a:solidFill>
              </a:rPr>
              <a:t>Phương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SĐT: 0966.369.488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Ngọc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 SĐT 0945.336.286</a:t>
            </a:r>
          </a:p>
        </p:txBody>
      </p:sp>
    </p:spTree>
    <p:extLst>
      <p:ext uri="{BB962C8B-B14F-4D97-AF65-F5344CB8AC3E}">
        <p14:creationId xmlns:p14="http://schemas.microsoft.com/office/powerpoint/2010/main" val="2749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92" y="959494"/>
            <a:ext cx="11862308" cy="5898506"/>
            <a:chOff x="325309" y="959494"/>
            <a:chExt cx="11576428" cy="5898506"/>
          </a:xfrm>
        </p:grpSpPr>
        <p:sp>
          <p:nvSpPr>
            <p:cNvPr id="13" name="TextBox 12"/>
            <p:cNvSpPr txBox="1"/>
            <p:nvPr/>
          </p:nvSpPr>
          <p:spPr>
            <a:xfrm>
              <a:off x="325309" y="1724400"/>
              <a:ext cx="6311208" cy="40811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Bahnschrift Condensed" panose="020B0502040204020203" pitchFamily="34" charset="0"/>
                </a:rPr>
                <a:t>SV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phản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ánh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sai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lệch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</a:t>
              </a:r>
              <a:r>
                <a:rPr lang="en-US" sz="2400" dirty="0"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cửa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muộn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nhất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kể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công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bố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theo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mẫu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đơn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,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xử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lý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rà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soát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trong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gian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đa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20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việc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tính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thay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đổi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do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trường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kinh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cho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800100" lvl="1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485" y="959494"/>
              <a:ext cx="5170252" cy="5898506"/>
            </a:xfrm>
            <a:prstGeom prst="rect">
              <a:avLst/>
            </a:prstGeom>
            <a:ln w="190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3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ĐIỀU KIỆN TỐT NGHIỆP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0999" y="1181842"/>
            <a:ext cx="11559843" cy="4944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latin typeface="Bahnschrift Condensed" panose="020B0502040204020203" pitchFamily="34" charset="0"/>
              </a:rPr>
              <a:t>/</a:t>
            </a:r>
            <a:r>
              <a:rPr lang="en-US" sz="2800" dirty="0" err="1">
                <a:latin typeface="Bahnschrift Condensed" panose="020B0502040204020203" pitchFamily="34" charset="0"/>
              </a:rPr>
              <a:t>đang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số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qui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≥ D</a:t>
            </a:r>
            <a:r>
              <a:rPr lang="en-US" sz="2800" dirty="0">
                <a:latin typeface="Bahnschrift Condensed" panose="020B0502040204020203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khóa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≥ 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CTĐT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PLO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≥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NL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thiểu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yêu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trở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lên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B2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CLC, C1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thành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nghĩa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vụ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khác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UpDiag">
          <a:fgClr>
            <a:schemeClr val="accent1">
              <a:lumMod val="20000"/>
              <a:lumOff val="8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236A4D9-DCA0-4D15-8774-34A9499775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95455" y="5200650"/>
            <a:ext cx="5985163" cy="112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noProof="1">
                <a:solidFill>
                  <a:srgbClr val="C00000"/>
                </a:solidFill>
                <a:latin typeface="Bahnschrift Condensed" panose="020B0502040204020203" pitchFamily="34" charset="0"/>
              </a:rPr>
              <a:t>Thank you so much for your attention!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0267"/>
          <a:stretch>
            <a:fillRect/>
          </a:stretch>
        </p:blipFill>
        <p:spPr>
          <a:xfrm>
            <a:off x="0" y="117475"/>
            <a:ext cx="12192000" cy="48371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893E7-2D9C-445D-8C3C-B056DC61C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73757" y="5313321"/>
            <a:ext cx="0" cy="896157"/>
          </a:xfrm>
          <a:prstGeom prst="line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http://humewoodcouncil.com/wp-content/uploads/2015/09/thanks.png">
            <a:extLst>
              <a:ext uri="{FF2B5EF4-FFF2-40B4-BE49-F238E27FC236}">
                <a16:creationId xmlns:a16="http://schemas.microsoft.com/office/drawing/2014/main" id="{17F07417-BAE9-0F4E-811A-D6F33707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" y="5178961"/>
            <a:ext cx="3058839" cy="148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4">
            <a:hlinkClick r:id="rId5"/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107691" y="1616800"/>
            <a:ext cx="1725872" cy="3350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đâu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? 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0055225" y="2560321"/>
            <a:ext cx="1885618" cy="1688160"/>
          </a:xfrm>
          <a:prstGeom prst="cloudCallout">
            <a:avLst>
              <a:gd name="adj1" fmla="val -78344"/>
              <a:gd name="adj2" fmla="val 6709"/>
            </a:avLst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Tên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 Website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Phòng</a:t>
            </a:r>
            <a:r>
              <a:rPr lang="en-US" b="1" dirty="0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 Đào </a:t>
            </a:r>
            <a:r>
              <a:rPr lang="en-US" b="1" dirty="0" err="1">
                <a:solidFill>
                  <a:srgbClr val="0070C0"/>
                </a:solidFill>
                <a:latin typeface="Bahnschrift Condensed" panose="020B0502040204020203" pitchFamily="34" charset="0"/>
                <a:hlinkClick r:id="rId6"/>
              </a:rPr>
              <a:t>tạo</a:t>
            </a:r>
            <a:endParaRPr lang="en-US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6F6AE-0816-C8E5-B5CF-975D7FDBF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5431" y="1958265"/>
            <a:ext cx="7312025" cy="294147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983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A896C-6CE5-498F-7702-C1AFE9BB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3CB5D722-00CD-F074-5CF0-C651277F05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CFCC2562-8DAB-9575-3BB3-E84C254A02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4F90DDDA-36F3-41D0-AB3C-16E6ED00F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A28E7C-0602-3101-860D-0D387FD6BB0A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Google Shape;151;p27">
            <a:extLst>
              <a:ext uri="{FF2B5EF4-FFF2-40B4-BE49-F238E27FC236}">
                <a16:creationId xmlns:a16="http://schemas.microsoft.com/office/drawing/2014/main" id="{43C63F5C-F03C-2231-2771-3CCB02625E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158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VĂN BẢN QUY ĐỊNH 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5B5112E2-88BC-E4A8-ED63-D0D08D1866A2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j-ea"/>
              <a:cs typeface="+mj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5E63B2-6311-9B82-7ADB-A66BAAC3699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4">
            <a:hlinkClick r:id="rId5"/>
            <a:extLst>
              <a:ext uri="{FF2B5EF4-FFF2-40B4-BE49-F238E27FC236}">
                <a16:creationId xmlns:a16="http://schemas.microsoft.com/office/drawing/2014/main" id="{55CCE299-9465-75AD-C636-5098124D278B}"/>
              </a:ext>
            </a:extLst>
          </p:cNvPr>
          <p:cNvSpPr/>
          <p:nvPr/>
        </p:nvSpPr>
        <p:spPr>
          <a:xfrm>
            <a:off x="249347" y="1753960"/>
            <a:ext cx="1725872" cy="33500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gồm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434C3-3788-C8F5-E906-B66EA9566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027" y="1151165"/>
            <a:ext cx="5223318" cy="15238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0E65C-0DC2-B045-BFFF-F7DC81E0D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4764" y="3039744"/>
            <a:ext cx="5286894" cy="13743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6C9C94C0-A94D-9AD9-EF03-7B210DA0F7A2}"/>
              </a:ext>
            </a:extLst>
          </p:cNvPr>
          <p:cNvSpPr/>
          <p:nvPr/>
        </p:nvSpPr>
        <p:spPr>
          <a:xfrm>
            <a:off x="8138159" y="1895302"/>
            <a:ext cx="307571" cy="2024187"/>
          </a:xfrm>
          <a:prstGeom prst="rightBrace">
            <a:avLst>
              <a:gd name="adj1" fmla="val 46822"/>
              <a:gd name="adj2" fmla="val 48700"/>
            </a:avLst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6D79DF6F-BF19-02B8-1998-A49B82CF8289}"/>
              </a:ext>
            </a:extLst>
          </p:cNvPr>
          <p:cNvSpPr/>
          <p:nvPr/>
        </p:nvSpPr>
        <p:spPr>
          <a:xfrm>
            <a:off x="9310538" y="1913070"/>
            <a:ext cx="2285037" cy="1638987"/>
          </a:xfrm>
          <a:prstGeom prst="cloudCallout">
            <a:avLst>
              <a:gd name="adj1" fmla="val -78344"/>
              <a:gd name="adj2" fmla="val 6709"/>
            </a:avLst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Tên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Website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Trung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tâm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Đảm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bảo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chất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8"/>
              </a:rPr>
              <a:t>lượng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2298206C-9BE7-2226-5E21-BD8484A51826}"/>
              </a:ext>
            </a:extLst>
          </p:cNvPr>
          <p:cNvSpPr/>
          <p:nvPr/>
        </p:nvSpPr>
        <p:spPr>
          <a:xfrm>
            <a:off x="9144000" y="4414058"/>
            <a:ext cx="2558493" cy="2082333"/>
          </a:xfrm>
          <a:prstGeom prst="cloudCallout">
            <a:avLst>
              <a:gd name="adj1" fmla="val -85978"/>
              <a:gd name="adj2" fmla="val 14068"/>
            </a:avLst>
          </a:prstGeom>
          <a:ln w="1905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Tên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E-learning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Giảng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viên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sẽ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cung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cấp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đề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cương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HP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cho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hlinkClick r:id="rId9"/>
              </a:rPr>
              <a:t> SV)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7ECBC0-A531-ADA5-B3D3-E4C3E961E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8262" y="4908603"/>
            <a:ext cx="5353396" cy="12345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603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CTĐT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380477" y="2310939"/>
            <a:ext cx="11528915" cy="44310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chương trình đào tạo.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vi-VN" sz="2400" dirty="0">
                <a:latin typeface="Bahnschrift Condensed" panose="020B0502040204020203" pitchFamily="34" charset="0"/>
              </a:rPr>
              <a:t>PLO (Program Learning Outcome)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latin typeface="Bahnschrift Condensed" panose="020B0502040204020203" pitchFamily="34" charset="0"/>
              </a:rPr>
              <a:t> CTĐT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Sinh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1.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Vinh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đường</a:t>
            </a:r>
            <a:r>
              <a:rPr lang="en-US" sz="2400" dirty="0">
                <a:latin typeface="Bahnschrift Condensed" panose="020B0502040204020203" pitchFamily="34" charset="0"/>
              </a:rPr>
              <a:t> link: 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https://vinhuni.edu.vn/trang-chu.html</a:t>
            </a:r>
            <a:endParaRPr lang="en-US" sz="24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2.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mục</a:t>
            </a:r>
            <a:r>
              <a:rPr lang="en-US" sz="2400" dirty="0">
                <a:latin typeface="Bahnschrift Condensed" panose="020B0502040204020203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400" dirty="0">
                <a:latin typeface="Bahnschrift Condensed" panose="020B0502040204020203" pitchFamily="34" charset="0"/>
              </a:rPr>
              <a:t>”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Đào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latin typeface="Bahnschrift Condensed" panose="020B0502040204020203" pitchFamily="34" charset="0"/>
              </a:rPr>
              <a:t>”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3.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mục</a:t>
            </a:r>
            <a:r>
              <a:rPr lang="en-US" sz="2400" dirty="0">
                <a:latin typeface="Bahnschrift Condensed" panose="020B0502040204020203" pitchFamily="34" charset="0"/>
              </a:rPr>
              <a:t> “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CTĐT”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CTĐT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tả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gửi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cho</a:t>
            </a:r>
            <a:r>
              <a:rPr lang="en-US" sz="2400" dirty="0">
                <a:latin typeface="Bahnschrift Condensed" panose="020B0502040204020203" pitchFamily="34" charset="0"/>
              </a:rPr>
              <a:t> SV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tới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1153582" y="992157"/>
            <a:ext cx="9195764" cy="8496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 Vai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NH,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xã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muốn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CĐR CTĐT/ HP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đâu</a:t>
            </a:r>
            <a:r>
              <a:rPr lang="en-US" sz="24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74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5265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hiệu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C</a:t>
            </a:r>
            <a:r>
              <a:rPr lang="vi-VN" sz="2800" dirty="0">
                <a:latin typeface="Bahnschrift Condensed" panose="020B0502040204020203" pitchFamily="34" charset="0"/>
              </a:rPr>
              <a:t>LO (</a:t>
            </a:r>
            <a:r>
              <a:rPr lang="en-US" sz="2800" dirty="0">
                <a:latin typeface="Bahnschrift Condensed" panose="020B0502040204020203" pitchFamily="34" charset="0"/>
              </a:rPr>
              <a:t>Course</a:t>
            </a:r>
            <a:r>
              <a:rPr lang="vi-VN" sz="2800" dirty="0">
                <a:latin typeface="Bahnschrift Condensed" panose="020B0502040204020203" pitchFamily="34" charset="0"/>
              </a:rPr>
              <a:t> Learning Outcome)</a:t>
            </a:r>
            <a:r>
              <a:rPr lang="en-US" sz="28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chi </a:t>
            </a:r>
            <a:r>
              <a:rPr lang="en-US" sz="2800" dirty="0" err="1">
                <a:latin typeface="Bahnschrift Condensed" panose="020B0502040204020203" pitchFamily="34" charset="0"/>
              </a:rPr>
              <a:t>tiết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. (</a:t>
            </a:r>
            <a:r>
              <a:rPr lang="en-US" sz="2800" dirty="0" err="1">
                <a:latin typeface="Bahnschrift Condensed" panose="020B0502040204020203" pitchFamily="34" charset="0"/>
              </a:rPr>
              <a:t>Chủ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MNL </a:t>
            </a:r>
            <a:r>
              <a:rPr lang="en-US" sz="2800" dirty="0" err="1"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ĐG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latin typeface="Bahnschrift Condensed" panose="020B0502040204020203" pitchFamily="34" charset="0"/>
              </a:rPr>
              <a:t> LMS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phổ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biến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nội</a:t>
            </a:r>
            <a:r>
              <a:rPr lang="en-US" sz="2800" dirty="0">
                <a:latin typeface="Bahnschrift Condensed" panose="020B0502040204020203" pitchFamily="34" charset="0"/>
              </a:rPr>
              <a:t> dung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tại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buổi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tiên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sau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thúc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CLO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4348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CĐR CTĐT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CĐR CTĐT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minh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nhân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2402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Cam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endParaRPr lang="en-US" sz="2800" dirty="0">
              <a:solidFill>
                <a:srgbClr val="0000FF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CTĐT</a:t>
            </a:r>
            <a:endParaRPr lang="en-US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489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</TotalTime>
  <Words>3437</Words>
  <Application>Microsoft Office PowerPoint</Application>
  <PresentationFormat>Widescreen</PresentationFormat>
  <Paragraphs>287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Bahnschrift</vt:lpstr>
      <vt:lpstr>Bahnschrift Condensed</vt:lpstr>
      <vt:lpstr>Calibri</vt:lpstr>
      <vt:lpstr>Calibri Light</vt:lpstr>
      <vt:lpstr>Constantia</vt:lpstr>
      <vt:lpstr>Corbel</vt:lpstr>
      <vt:lpstr>Helvetica Light</vt:lpstr>
      <vt:lpstr>Minion</vt:lpstr>
      <vt:lpstr>Raleway</vt:lpstr>
      <vt:lpstr>Segoe UI</vt:lpstr>
      <vt:lpstr>Times New Roman</vt:lpstr>
      <vt:lpstr>UTM Swiss Condensed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NỘI DUNG TRÌNH BÀY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Anh Lương</dc:creator>
  <cp:lastModifiedBy>Nguyễn Thanh Diệu</cp:lastModifiedBy>
  <cp:revision>386</cp:revision>
  <cp:lastPrinted>2022-06-21T01:36:02Z</cp:lastPrinted>
  <dcterms:created xsi:type="dcterms:W3CDTF">2022-03-20T14:01:35Z</dcterms:created>
  <dcterms:modified xsi:type="dcterms:W3CDTF">2025-09-15T09:18:58Z</dcterms:modified>
</cp:coreProperties>
</file>