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6" autoAdjust="0"/>
    <p:restoredTop sz="94660"/>
  </p:normalViewPr>
  <p:slideViewPr>
    <p:cSldViewPr snapToGrid="0">
      <p:cViewPr varScale="1">
        <p:scale>
          <a:sx n="70" d="100"/>
          <a:sy n="70" d="100"/>
        </p:scale>
        <p:origin x="525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4AC2ED-0E2F-4D32-B54F-0DBC3E37F5D8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6CFDC3-B0C0-4032-8B32-F2D241106C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8531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F6CFDC3-B0C0-4032-8B32-F2D241106C0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1047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1A9FEA-1D82-BED3-8B2C-1005CFD6BB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6B9BFB-7B02-895E-904A-2146C25FBA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279F6-844F-6E87-FB06-D8BFCF8FB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7B504-F159-44B0-BDCF-4F3C87DE6FE8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4C2401-DB35-1B84-2452-6F8FC47017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1B18F8-3DB4-C2ED-6B0B-BAC3C41B7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CE04F-CE24-4A53-B61F-292267FC8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900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F3C4FA-C058-F9AD-FC6B-6947D82CF9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6D3C498-F4EC-DD12-DD76-3C5F897E28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8AE5F7-5FC8-DBF8-6DF6-330F6BD52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7B504-F159-44B0-BDCF-4F3C87DE6FE8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F2ECB3-2B01-53A5-713F-4C26DE0F0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8F10F2-C241-D8B4-4263-1C14E5D67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CE04F-CE24-4A53-B61F-292267FC8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861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217059-B453-8674-F8D3-FF1BAF2948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3E1E5A-B63A-BD68-BEBC-76FE36CEF5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46188D-AEB2-CBE1-B2E6-22CE84067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7B504-F159-44B0-BDCF-4F3C87DE6FE8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D0C73C-DECF-FF81-8FAB-0E452C859F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A655E3-A856-4F68-5D81-E5B672999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CE04F-CE24-4A53-B61F-292267FC8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909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D9036-1FC8-CB99-76C3-4FB51F618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725B99-750A-2CEF-3C3D-088EBE79FC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41D128-A254-F171-2677-DCDBDFF17D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7B504-F159-44B0-BDCF-4F3C87DE6FE8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3FDFED-7AF0-4778-98E1-C3D9D5ADD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046ED5-5869-55B2-874C-E557A2849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CE04F-CE24-4A53-B61F-292267FC8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919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AB00B-362C-CA2D-8DD7-1F2D1BD62F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D90FD6-23F1-CDD4-C530-79D1C7571D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1EC218-374C-50A9-391A-79E375FE7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7B504-F159-44B0-BDCF-4F3C87DE6FE8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444B78-5672-2A71-2F0F-366ED9AC7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FE2554-4459-BBF0-A562-689298FD8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CE04F-CE24-4A53-B61F-292267FC8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2045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0EDFE5-B2DA-06AB-C900-F5EE632BE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75FF39-77FC-C6AE-F863-F79F0AEE6E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0FC66E-4773-8674-0D98-C8C8A32D27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712369-F098-6A8E-7312-A27CDC74B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7B504-F159-44B0-BDCF-4F3C87DE6FE8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FEB054-64F2-686D-063C-220ECBC25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6F3E7D-1433-1B29-DC90-14CD9520B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CE04F-CE24-4A53-B61F-292267FC8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409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3F2E4-1945-4511-7B78-42F2EFC8FC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F2DC52-252A-222C-D88D-3865CCADF6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490274-6DDA-02A9-E3F6-AABF7DD21F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B1D1A7-8E44-BB8D-7F76-87DD4617FA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EAEEC6-CA04-FFB7-3DD0-C7FB75F960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58647B2-B5BE-40A2-93B0-CE6A38557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7B504-F159-44B0-BDCF-4F3C87DE6FE8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1CCD410-8A64-78FF-D08D-51E97A45B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3E0C7E3-E2C3-435F-C569-8D09C9B2E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CE04F-CE24-4A53-B61F-292267FC8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608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3D318A-36F3-D427-BC67-C8945ECCF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C0D75E-0A40-7C76-8221-20BC310F33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7B504-F159-44B0-BDCF-4F3C87DE6FE8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B7493D-766E-48AA-5B34-06E208681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8275C7-63AE-2448-68AF-EF61AD08F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CE04F-CE24-4A53-B61F-292267FC8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652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89AD5E2-2ED7-435A-2F1E-6F261C0F4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7B504-F159-44B0-BDCF-4F3C87DE6FE8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69670C-4C34-F753-5B17-0BDAA5605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A7A193-1516-5382-A0EE-6E428AA38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CE04F-CE24-4A53-B61F-292267FC8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196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72A33-3B9D-207B-8A83-9CC2A121D3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F02304-7107-F59B-7B3E-D08B5D7C0A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CD2105-51A2-89A2-6F1B-99EE95B0A8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770A04-65D8-2450-BE38-A228A43BE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7B504-F159-44B0-BDCF-4F3C87DE6FE8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BD6355-E90B-F859-4E02-687109441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11773F-13B2-B780-EF9B-F974B9777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CE04F-CE24-4A53-B61F-292267FC8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06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E468B3-294D-C3A2-8F52-EE1B3A7DF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20A2A7D-B2F2-EC30-3285-9DC01497A3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C3A1DE-9383-5C86-A8AC-2F9F59F53D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69F4C9-B71A-A93D-D1C2-AD9AAB30A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7B504-F159-44B0-BDCF-4F3C87DE6FE8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BCDC14-4369-A3C5-FDDF-5073C7606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F951E1-2309-5C27-E04C-9B83372916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CCE04F-CE24-4A53-B61F-292267FC8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236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A6BD5A-A2B0-30A1-0076-42B9D3CC8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077BD6-37B7-15D0-114A-7487DA4B59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8CA5E7-541C-99E5-4709-4308324A2E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77B504-F159-44B0-BDCF-4F3C87DE6FE8}" type="datetimeFigureOut">
              <a:rPr lang="en-US" smtClean="0"/>
              <a:t>7/2/2025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D7D47D-2146-6A5D-6A90-0EE4D7A4C0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550E06-07E4-5206-49DB-C20C5B2715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0CCE04F-CE24-4A53-B61F-292267FC8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53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Group 45">
            <a:extLst>
              <a:ext uri="{FF2B5EF4-FFF2-40B4-BE49-F238E27FC236}">
                <a16:creationId xmlns:a16="http://schemas.microsoft.com/office/drawing/2014/main" id="{495F2E46-E20A-FA5F-8770-5C19B8FB4344}"/>
              </a:ext>
            </a:extLst>
          </p:cNvPr>
          <p:cNvGrpSpPr/>
          <p:nvPr/>
        </p:nvGrpSpPr>
        <p:grpSpPr>
          <a:xfrm>
            <a:off x="392633" y="575369"/>
            <a:ext cx="3450460" cy="2064588"/>
            <a:chOff x="513348" y="598222"/>
            <a:chExt cx="3450460" cy="2064588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9ED9DD91-5F8A-8D5D-01F6-1F14A3EB8B0E}"/>
                </a:ext>
              </a:extLst>
            </p:cNvPr>
            <p:cNvSpPr/>
            <p:nvPr/>
          </p:nvSpPr>
          <p:spPr>
            <a:xfrm>
              <a:off x="513348" y="598222"/>
              <a:ext cx="3450460" cy="206458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1" noProof="1">
                <a:latin typeface="Bahnschrift Condensed" panose="020B0502040204020203" pitchFamily="34" charset="0"/>
              </a:endParaRPr>
            </a:p>
          </p:txBody>
        </p: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42584B32-345E-CFF0-A1AE-23721D322F36}"/>
                </a:ext>
              </a:extLst>
            </p:cNvPr>
            <p:cNvGrpSpPr/>
            <p:nvPr/>
          </p:nvGrpSpPr>
          <p:grpSpPr>
            <a:xfrm>
              <a:off x="574994" y="750248"/>
              <a:ext cx="3147961" cy="1846211"/>
              <a:chOff x="574994" y="750248"/>
              <a:chExt cx="3147961" cy="1846211"/>
            </a:xfrm>
          </p:grpSpPr>
          <p:grpSp>
            <p:nvGrpSpPr>
              <p:cNvPr id="43" name="Group 42">
                <a:extLst>
                  <a:ext uri="{FF2B5EF4-FFF2-40B4-BE49-F238E27FC236}">
                    <a16:creationId xmlns:a16="http://schemas.microsoft.com/office/drawing/2014/main" id="{6F2DF93A-86E5-16A1-C0BC-6966EA16A7CC}"/>
                  </a:ext>
                </a:extLst>
              </p:cNvPr>
              <p:cNvGrpSpPr/>
              <p:nvPr/>
            </p:nvGrpSpPr>
            <p:grpSpPr>
              <a:xfrm>
                <a:off x="608162" y="750248"/>
                <a:ext cx="3108446" cy="338554"/>
                <a:chOff x="608162" y="750248"/>
                <a:chExt cx="3108446" cy="338554"/>
              </a:xfrm>
            </p:grpSpPr>
            <p:grpSp>
              <p:nvGrpSpPr>
                <p:cNvPr id="7" name="Group 6">
                  <a:extLst>
                    <a:ext uri="{FF2B5EF4-FFF2-40B4-BE49-F238E27FC236}">
                      <a16:creationId xmlns:a16="http://schemas.microsoft.com/office/drawing/2014/main" id="{AF703A34-7EC1-C1F9-2B18-879A7FEABDA2}"/>
                    </a:ext>
                  </a:extLst>
                </p:cNvPr>
                <p:cNvGrpSpPr/>
                <p:nvPr/>
              </p:nvGrpSpPr>
              <p:grpSpPr>
                <a:xfrm>
                  <a:off x="608162" y="750248"/>
                  <a:ext cx="510301" cy="338554"/>
                  <a:chOff x="620760" y="951258"/>
                  <a:chExt cx="481753" cy="321602"/>
                </a:xfrm>
              </p:grpSpPr>
              <p:sp>
                <p:nvSpPr>
                  <p:cNvPr id="5" name="Rectangle 4">
                    <a:extLst>
                      <a:ext uri="{FF2B5EF4-FFF2-40B4-BE49-F238E27FC236}">
                        <a16:creationId xmlns:a16="http://schemas.microsoft.com/office/drawing/2014/main" id="{4D45BEC6-99BB-14B9-465F-9B5E5B59CC5A}"/>
                      </a:ext>
                    </a:extLst>
                  </p:cNvPr>
                  <p:cNvSpPr/>
                  <p:nvPr/>
                </p:nvSpPr>
                <p:spPr>
                  <a:xfrm>
                    <a:off x="642143" y="976341"/>
                    <a:ext cx="271887" cy="273580"/>
                  </a:xfrm>
                  <a:prstGeom prst="rect">
                    <a:avLst/>
                  </a:prstGeom>
                  <a:solidFill>
                    <a:schemeClr val="bg1"/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 b="1" noProof="1">
                      <a:solidFill>
                        <a:schemeClr val="tx1"/>
                      </a:solidFill>
                      <a:latin typeface="Bahnschrift Condensed" panose="020B0502040204020203" pitchFamily="34" charset="0"/>
                    </a:endParaRPr>
                  </a:p>
                </p:txBody>
              </p:sp>
              <p:sp>
                <p:nvSpPr>
                  <p:cNvPr id="6" name="TextBox 5">
                    <a:extLst>
                      <a:ext uri="{FF2B5EF4-FFF2-40B4-BE49-F238E27FC236}">
                        <a16:creationId xmlns:a16="http://schemas.microsoft.com/office/drawing/2014/main" id="{5433C6BC-A76E-D4E3-A42A-9F6DBB3E5A15}"/>
                      </a:ext>
                    </a:extLst>
                  </p:cNvPr>
                  <p:cNvSpPr txBox="1"/>
                  <p:nvPr/>
                </p:nvSpPr>
                <p:spPr>
                  <a:xfrm>
                    <a:off x="620760" y="951258"/>
                    <a:ext cx="481753" cy="32160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1600" b="1" noProof="1">
                        <a:latin typeface="Bahnschrift Condensed" panose="020B0502040204020203" pitchFamily="34" charset="0"/>
                      </a:rPr>
                      <a:t>[1]</a:t>
                    </a:r>
                  </a:p>
                </p:txBody>
              </p:sp>
            </p:grpSp>
            <p:sp>
              <p:nvSpPr>
                <p:cNvPr id="8" name="Rectangle 7">
                  <a:extLst>
                    <a:ext uri="{FF2B5EF4-FFF2-40B4-BE49-F238E27FC236}">
                      <a16:creationId xmlns:a16="http://schemas.microsoft.com/office/drawing/2014/main" id="{1D37831C-092C-C7C2-26B7-B1CB38716B4B}"/>
                    </a:ext>
                  </a:extLst>
                </p:cNvPr>
                <p:cNvSpPr/>
                <p:nvPr/>
              </p:nvSpPr>
              <p:spPr>
                <a:xfrm>
                  <a:off x="1052608" y="776653"/>
                  <a:ext cx="2664000" cy="28800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600" b="1" noProof="1">
                      <a:solidFill>
                        <a:schemeClr val="tx1"/>
                      </a:solidFill>
                      <a:latin typeface="Bahnschrift Condensed" panose="020B0502040204020203" pitchFamily="34" charset="0"/>
                    </a:rPr>
                    <a:t>Tầm nhìn của chương trình đào tạo</a:t>
                  </a:r>
                </a:p>
              </p:txBody>
            </p:sp>
          </p:grpSp>
          <p:grpSp>
            <p:nvGrpSpPr>
              <p:cNvPr id="42" name="Group 41">
                <a:extLst>
                  <a:ext uri="{FF2B5EF4-FFF2-40B4-BE49-F238E27FC236}">
                    <a16:creationId xmlns:a16="http://schemas.microsoft.com/office/drawing/2014/main" id="{7937AC90-6942-90C8-6FED-73A09E8614DA}"/>
                  </a:ext>
                </a:extLst>
              </p:cNvPr>
              <p:cNvGrpSpPr/>
              <p:nvPr/>
            </p:nvGrpSpPr>
            <p:grpSpPr>
              <a:xfrm>
                <a:off x="583645" y="1265170"/>
                <a:ext cx="3132963" cy="338553"/>
                <a:chOff x="583645" y="1265170"/>
                <a:chExt cx="3132963" cy="338553"/>
              </a:xfrm>
            </p:grpSpPr>
            <p:grpSp>
              <p:nvGrpSpPr>
                <p:cNvPr id="11" name="Group 10">
                  <a:extLst>
                    <a:ext uri="{FF2B5EF4-FFF2-40B4-BE49-F238E27FC236}">
                      <a16:creationId xmlns:a16="http://schemas.microsoft.com/office/drawing/2014/main" id="{C7988667-2F85-92CC-9FCB-BC8FFFD1BAB2}"/>
                    </a:ext>
                  </a:extLst>
                </p:cNvPr>
                <p:cNvGrpSpPr/>
                <p:nvPr/>
              </p:nvGrpSpPr>
              <p:grpSpPr>
                <a:xfrm>
                  <a:off x="583645" y="1265170"/>
                  <a:ext cx="406434" cy="338553"/>
                  <a:chOff x="616268" y="954103"/>
                  <a:chExt cx="264920" cy="240860"/>
                </a:xfrm>
              </p:grpSpPr>
              <p:sp>
                <p:nvSpPr>
                  <p:cNvPr id="13" name="Rectangle 12">
                    <a:extLst>
                      <a:ext uri="{FF2B5EF4-FFF2-40B4-BE49-F238E27FC236}">
                        <a16:creationId xmlns:a16="http://schemas.microsoft.com/office/drawing/2014/main" id="{BA07333E-75EB-F140-9D82-3D966F707461}"/>
                      </a:ext>
                    </a:extLst>
                  </p:cNvPr>
                  <p:cNvSpPr/>
                  <p:nvPr/>
                </p:nvSpPr>
                <p:spPr>
                  <a:xfrm>
                    <a:off x="635028" y="968033"/>
                    <a:ext cx="187723" cy="204894"/>
                  </a:xfrm>
                  <a:prstGeom prst="rect">
                    <a:avLst/>
                  </a:prstGeom>
                  <a:solidFill>
                    <a:schemeClr val="bg1"/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 b="1" noProof="1">
                      <a:solidFill>
                        <a:schemeClr val="tx1"/>
                      </a:solidFill>
                      <a:latin typeface="Bahnschrift Condensed" panose="020B0502040204020203" pitchFamily="34" charset="0"/>
                    </a:endParaRPr>
                  </a:p>
                </p:txBody>
              </p:sp>
              <p:sp>
                <p:nvSpPr>
                  <p:cNvPr id="14" name="TextBox 13">
                    <a:extLst>
                      <a:ext uri="{FF2B5EF4-FFF2-40B4-BE49-F238E27FC236}">
                        <a16:creationId xmlns:a16="http://schemas.microsoft.com/office/drawing/2014/main" id="{DDF3D544-BAF6-FDFB-09E8-16E50A1B3C1B}"/>
                      </a:ext>
                    </a:extLst>
                  </p:cNvPr>
                  <p:cNvSpPr txBox="1"/>
                  <p:nvPr/>
                </p:nvSpPr>
                <p:spPr>
                  <a:xfrm>
                    <a:off x="616268" y="954103"/>
                    <a:ext cx="264920" cy="24086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1600" b="1" noProof="1">
                        <a:latin typeface="Bahnschrift Condensed" panose="020B0502040204020203" pitchFamily="34" charset="0"/>
                      </a:rPr>
                      <a:t>[2]</a:t>
                    </a:r>
                  </a:p>
                </p:txBody>
              </p:sp>
            </p:grpSp>
            <p:sp>
              <p:nvSpPr>
                <p:cNvPr id="12" name="Rectangle 11">
                  <a:extLst>
                    <a:ext uri="{FF2B5EF4-FFF2-40B4-BE49-F238E27FC236}">
                      <a16:creationId xmlns:a16="http://schemas.microsoft.com/office/drawing/2014/main" id="{11E70114-D5B4-AA8C-659B-3008584CE0CD}"/>
                    </a:ext>
                  </a:extLst>
                </p:cNvPr>
                <p:cNvSpPr/>
                <p:nvPr/>
              </p:nvSpPr>
              <p:spPr>
                <a:xfrm>
                  <a:off x="1052608" y="1288264"/>
                  <a:ext cx="2664000" cy="28800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600" b="1" noProof="1">
                      <a:solidFill>
                        <a:schemeClr val="tx1"/>
                      </a:solidFill>
                      <a:latin typeface="Bahnschrift Condensed" panose="020B0502040204020203" pitchFamily="34" charset="0"/>
                    </a:rPr>
                    <a:t>Sứ mạng của chương trình đào tạo</a:t>
                  </a:r>
                </a:p>
              </p:txBody>
            </p:sp>
          </p:grpSp>
          <p:grpSp>
            <p:nvGrpSpPr>
              <p:cNvPr id="41" name="Group 40">
                <a:extLst>
                  <a:ext uri="{FF2B5EF4-FFF2-40B4-BE49-F238E27FC236}">
                    <a16:creationId xmlns:a16="http://schemas.microsoft.com/office/drawing/2014/main" id="{58E199A7-67C5-3EA2-E7AF-1AE6671DB861}"/>
                  </a:ext>
                </a:extLst>
              </p:cNvPr>
              <p:cNvGrpSpPr/>
              <p:nvPr/>
            </p:nvGrpSpPr>
            <p:grpSpPr>
              <a:xfrm>
                <a:off x="574994" y="1770190"/>
                <a:ext cx="3141614" cy="338555"/>
                <a:chOff x="631549" y="1577528"/>
                <a:chExt cx="3141614" cy="338555"/>
              </a:xfrm>
            </p:grpSpPr>
            <p:grpSp>
              <p:nvGrpSpPr>
                <p:cNvPr id="17" name="Group 16">
                  <a:extLst>
                    <a:ext uri="{FF2B5EF4-FFF2-40B4-BE49-F238E27FC236}">
                      <a16:creationId xmlns:a16="http://schemas.microsoft.com/office/drawing/2014/main" id="{81538222-DCEE-218F-D088-C64841BA7617}"/>
                    </a:ext>
                  </a:extLst>
                </p:cNvPr>
                <p:cNvGrpSpPr/>
                <p:nvPr/>
              </p:nvGrpSpPr>
              <p:grpSpPr>
                <a:xfrm>
                  <a:off x="631549" y="1577528"/>
                  <a:ext cx="406435" cy="338555"/>
                  <a:chOff x="652312" y="962439"/>
                  <a:chExt cx="260335" cy="220776"/>
                </a:xfrm>
              </p:grpSpPr>
              <p:sp>
                <p:nvSpPr>
                  <p:cNvPr id="19" name="Rectangle 18">
                    <a:extLst>
                      <a:ext uri="{FF2B5EF4-FFF2-40B4-BE49-F238E27FC236}">
                        <a16:creationId xmlns:a16="http://schemas.microsoft.com/office/drawing/2014/main" id="{AF4271AE-5AD1-C05F-5592-811E73D56DDF}"/>
                      </a:ext>
                    </a:extLst>
                  </p:cNvPr>
                  <p:cNvSpPr/>
                  <p:nvPr/>
                </p:nvSpPr>
                <p:spPr>
                  <a:xfrm>
                    <a:off x="666595" y="979800"/>
                    <a:ext cx="184474" cy="187809"/>
                  </a:xfrm>
                  <a:prstGeom prst="rect">
                    <a:avLst/>
                  </a:prstGeom>
                  <a:solidFill>
                    <a:schemeClr val="bg1"/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400" b="1" noProof="1">
                      <a:solidFill>
                        <a:schemeClr val="tx1"/>
                      </a:solidFill>
                      <a:latin typeface="Bahnschrift Condensed" panose="020B0502040204020203" pitchFamily="34" charset="0"/>
                    </a:endParaRPr>
                  </a:p>
                </p:txBody>
              </p:sp>
              <p:sp>
                <p:nvSpPr>
                  <p:cNvPr id="20" name="TextBox 19">
                    <a:extLst>
                      <a:ext uri="{FF2B5EF4-FFF2-40B4-BE49-F238E27FC236}">
                        <a16:creationId xmlns:a16="http://schemas.microsoft.com/office/drawing/2014/main" id="{098D6DB7-48E8-D441-B078-1203D730601C}"/>
                      </a:ext>
                    </a:extLst>
                  </p:cNvPr>
                  <p:cNvSpPr txBox="1"/>
                  <p:nvPr/>
                </p:nvSpPr>
                <p:spPr>
                  <a:xfrm>
                    <a:off x="652312" y="962439"/>
                    <a:ext cx="260335" cy="220776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1600" b="1" noProof="1">
                        <a:latin typeface="Bahnschrift Condensed" panose="020B0502040204020203" pitchFamily="34" charset="0"/>
                      </a:rPr>
                      <a:t>[3]</a:t>
                    </a:r>
                  </a:p>
                </p:txBody>
              </p:sp>
            </p:grpSp>
            <p:sp>
              <p:nvSpPr>
                <p:cNvPr id="18" name="Rectangle 17">
                  <a:extLst>
                    <a:ext uri="{FF2B5EF4-FFF2-40B4-BE49-F238E27FC236}">
                      <a16:creationId xmlns:a16="http://schemas.microsoft.com/office/drawing/2014/main" id="{71DB7C0B-DD05-CBBB-6A93-1E6681B86DC2}"/>
                    </a:ext>
                  </a:extLst>
                </p:cNvPr>
                <p:cNvSpPr/>
                <p:nvPr/>
              </p:nvSpPr>
              <p:spPr>
                <a:xfrm>
                  <a:off x="1109163" y="1607213"/>
                  <a:ext cx="2664000" cy="28800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600" b="1" noProof="1">
                      <a:solidFill>
                        <a:schemeClr val="tx1"/>
                      </a:solidFill>
                      <a:latin typeface="Bahnschrift Condensed" panose="020B0502040204020203" pitchFamily="34" charset="0"/>
                    </a:rPr>
                    <a:t>Mục tiêu của CTĐT (PO)</a:t>
                  </a:r>
                </a:p>
              </p:txBody>
            </p:sp>
          </p:grp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1BCD5A8A-73C5-D4CF-22EA-AE8BC3B348C7}"/>
                  </a:ext>
                </a:extLst>
              </p:cNvPr>
              <p:cNvGrpSpPr/>
              <p:nvPr/>
            </p:nvGrpSpPr>
            <p:grpSpPr>
              <a:xfrm>
                <a:off x="574994" y="2257905"/>
                <a:ext cx="3147961" cy="338554"/>
                <a:chOff x="609768" y="2094934"/>
                <a:chExt cx="3147961" cy="338554"/>
              </a:xfrm>
            </p:grpSpPr>
            <p:grpSp>
              <p:nvGrpSpPr>
                <p:cNvPr id="39" name="Group 38">
                  <a:extLst>
                    <a:ext uri="{FF2B5EF4-FFF2-40B4-BE49-F238E27FC236}">
                      <a16:creationId xmlns:a16="http://schemas.microsoft.com/office/drawing/2014/main" id="{A815F0E7-20CB-B8A2-8FAF-BC4C7267164A}"/>
                    </a:ext>
                  </a:extLst>
                </p:cNvPr>
                <p:cNvGrpSpPr/>
                <p:nvPr/>
              </p:nvGrpSpPr>
              <p:grpSpPr>
                <a:xfrm>
                  <a:off x="609768" y="2094934"/>
                  <a:ext cx="422001" cy="338554"/>
                  <a:chOff x="640853" y="2077555"/>
                  <a:chExt cx="422001" cy="338554"/>
                </a:xfrm>
              </p:grpSpPr>
              <p:sp>
                <p:nvSpPr>
                  <p:cNvPr id="24" name="Rectangle 23">
                    <a:extLst>
                      <a:ext uri="{FF2B5EF4-FFF2-40B4-BE49-F238E27FC236}">
                        <a16:creationId xmlns:a16="http://schemas.microsoft.com/office/drawing/2014/main" id="{26A27745-E8DD-A7C1-D1F4-760E17CC3E99}"/>
                      </a:ext>
                    </a:extLst>
                  </p:cNvPr>
                  <p:cNvSpPr/>
                  <p:nvPr/>
                </p:nvSpPr>
                <p:spPr>
                  <a:xfrm>
                    <a:off x="669172" y="2112702"/>
                    <a:ext cx="288000" cy="288000"/>
                  </a:xfrm>
                  <a:prstGeom prst="rect">
                    <a:avLst/>
                  </a:prstGeom>
                  <a:solidFill>
                    <a:schemeClr val="bg1"/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 sz="1600" b="1" noProof="1">
                      <a:solidFill>
                        <a:schemeClr val="tx1"/>
                      </a:solidFill>
                      <a:latin typeface="Bahnschrift Condensed" panose="020B0502040204020203" pitchFamily="34" charset="0"/>
                    </a:endParaRPr>
                  </a:p>
                </p:txBody>
              </p:sp>
              <p:sp>
                <p:nvSpPr>
                  <p:cNvPr id="25" name="TextBox 24">
                    <a:extLst>
                      <a:ext uri="{FF2B5EF4-FFF2-40B4-BE49-F238E27FC236}">
                        <a16:creationId xmlns:a16="http://schemas.microsoft.com/office/drawing/2014/main" id="{CED6D16D-568E-1588-8351-7654DCC08E64}"/>
                      </a:ext>
                    </a:extLst>
                  </p:cNvPr>
                  <p:cNvSpPr txBox="1"/>
                  <p:nvPr/>
                </p:nvSpPr>
                <p:spPr>
                  <a:xfrm>
                    <a:off x="640853" y="2077555"/>
                    <a:ext cx="422001" cy="338554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1600" b="1" noProof="1">
                        <a:latin typeface="Bahnschrift Condensed" panose="020B0502040204020203" pitchFamily="34" charset="0"/>
                      </a:rPr>
                      <a:t>[4]</a:t>
                    </a:r>
                  </a:p>
                </p:txBody>
              </p:sp>
            </p:grpSp>
            <p:sp>
              <p:nvSpPr>
                <p:cNvPr id="23" name="Rectangle 22">
                  <a:extLst>
                    <a:ext uri="{FF2B5EF4-FFF2-40B4-BE49-F238E27FC236}">
                      <a16:creationId xmlns:a16="http://schemas.microsoft.com/office/drawing/2014/main" id="{2CAB0432-F381-19D9-B817-CBCFA8875137}"/>
                    </a:ext>
                  </a:extLst>
                </p:cNvPr>
                <p:cNvSpPr/>
                <p:nvPr/>
              </p:nvSpPr>
              <p:spPr>
                <a:xfrm>
                  <a:off x="1093729" y="2130081"/>
                  <a:ext cx="2664000" cy="288000"/>
                </a:xfrm>
                <a:prstGeom prst="rect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600" b="1" noProof="1">
                      <a:solidFill>
                        <a:schemeClr val="tx1"/>
                      </a:solidFill>
                      <a:latin typeface="Bahnschrift Condensed" panose="020B0502040204020203" pitchFamily="34" charset="0"/>
                    </a:rPr>
                    <a:t>Chuẩn đầu ra của CTĐT (PLO)</a:t>
                  </a:r>
                </a:p>
              </p:txBody>
            </p:sp>
          </p:grpSp>
          <p:sp>
            <p:nvSpPr>
              <p:cNvPr id="26" name="Arrow: Up-Down 25">
                <a:extLst>
                  <a:ext uri="{FF2B5EF4-FFF2-40B4-BE49-F238E27FC236}">
                    <a16:creationId xmlns:a16="http://schemas.microsoft.com/office/drawing/2014/main" id="{CD25C362-9131-18B1-4566-2EF65D82BC22}"/>
                  </a:ext>
                </a:extLst>
              </p:cNvPr>
              <p:cNvSpPr/>
              <p:nvPr/>
            </p:nvSpPr>
            <p:spPr>
              <a:xfrm>
                <a:off x="2369993" y="1093208"/>
                <a:ext cx="80513" cy="180000"/>
              </a:xfrm>
              <a:prstGeom prst="upDownArrow">
                <a:avLst/>
              </a:prstGeom>
              <a:ln w="28575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b="1" noProof="1"/>
              </a:p>
            </p:txBody>
          </p:sp>
          <p:sp>
            <p:nvSpPr>
              <p:cNvPr id="27" name="Arrow: Up-Down 26">
                <a:extLst>
                  <a:ext uri="{FF2B5EF4-FFF2-40B4-BE49-F238E27FC236}">
                    <a16:creationId xmlns:a16="http://schemas.microsoft.com/office/drawing/2014/main" id="{28AD7A2F-3F64-78F1-A377-4677C5F1795C}"/>
                  </a:ext>
                </a:extLst>
              </p:cNvPr>
              <p:cNvSpPr/>
              <p:nvPr/>
            </p:nvSpPr>
            <p:spPr>
              <a:xfrm>
                <a:off x="2377994" y="1603724"/>
                <a:ext cx="80513" cy="180000"/>
              </a:xfrm>
              <a:prstGeom prst="upDownArrow">
                <a:avLst/>
              </a:prstGeom>
              <a:ln w="28575"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en-US" b="1" noProof="1"/>
              </a:p>
            </p:txBody>
          </p:sp>
        </p:grpSp>
      </p:grpSp>
      <p:sp>
        <p:nvSpPr>
          <p:cNvPr id="28" name="Arrow: Up-Down 27">
            <a:extLst>
              <a:ext uri="{FF2B5EF4-FFF2-40B4-BE49-F238E27FC236}">
                <a16:creationId xmlns:a16="http://schemas.microsoft.com/office/drawing/2014/main" id="{53F1F722-AA83-E7B6-205C-5654FE584114}"/>
              </a:ext>
            </a:extLst>
          </p:cNvPr>
          <p:cNvSpPr/>
          <p:nvPr/>
        </p:nvSpPr>
        <p:spPr>
          <a:xfrm>
            <a:off x="2257121" y="2101210"/>
            <a:ext cx="80513" cy="180000"/>
          </a:xfrm>
          <a:prstGeom prst="upDownArrow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noProof="1"/>
          </a:p>
        </p:txBody>
      </p:sp>
      <p:sp>
        <p:nvSpPr>
          <p:cNvPr id="29" name="Rectangle: Single Corner Rounded 28">
            <a:extLst>
              <a:ext uri="{FF2B5EF4-FFF2-40B4-BE49-F238E27FC236}">
                <a16:creationId xmlns:a16="http://schemas.microsoft.com/office/drawing/2014/main" id="{74A5AE49-BED6-8FC0-891D-3E588E5C4D5B}"/>
              </a:ext>
            </a:extLst>
          </p:cNvPr>
          <p:cNvSpPr/>
          <p:nvPr/>
        </p:nvSpPr>
        <p:spPr>
          <a:xfrm>
            <a:off x="392634" y="170135"/>
            <a:ext cx="3450459" cy="408980"/>
          </a:xfrm>
          <a:prstGeom prst="round1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noProof="1">
                <a:latin typeface="Bahnschrift Condensed" panose="020B0502040204020203" pitchFamily="34" charset="0"/>
              </a:rPr>
              <a:t>(a) KHỞI TẠO: CTĐT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5D53105A-FB52-4D9F-8DF1-1CBEC4F76BE0}"/>
              </a:ext>
            </a:extLst>
          </p:cNvPr>
          <p:cNvGrpSpPr/>
          <p:nvPr/>
        </p:nvGrpSpPr>
        <p:grpSpPr>
          <a:xfrm>
            <a:off x="4244977" y="169530"/>
            <a:ext cx="1624253" cy="2471088"/>
            <a:chOff x="3265066" y="267861"/>
            <a:chExt cx="1624253" cy="2288289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ED69FEDB-C48C-AD75-313B-509BAE7F053F}"/>
                </a:ext>
              </a:extLst>
            </p:cNvPr>
            <p:cNvSpPr/>
            <p:nvPr/>
          </p:nvSpPr>
          <p:spPr>
            <a:xfrm>
              <a:off x="3265066" y="564749"/>
              <a:ext cx="1605983" cy="1991401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 noProof="1">
                <a:latin typeface="Bahnschrift Condensed" panose="020B0502040204020203" pitchFamily="34" charset="0"/>
              </a:endParaRPr>
            </a:p>
          </p:txBody>
        </p:sp>
        <p:sp>
          <p:nvSpPr>
            <p:cNvPr id="31" name="Rectangle: Single Corner Rounded 30">
              <a:extLst>
                <a:ext uri="{FF2B5EF4-FFF2-40B4-BE49-F238E27FC236}">
                  <a16:creationId xmlns:a16="http://schemas.microsoft.com/office/drawing/2014/main" id="{7201E513-BEA8-1DA5-68E3-4900B315CA4D}"/>
                </a:ext>
              </a:extLst>
            </p:cNvPr>
            <p:cNvSpPr/>
            <p:nvPr/>
          </p:nvSpPr>
          <p:spPr>
            <a:xfrm>
              <a:off x="3265066" y="267861"/>
              <a:ext cx="1605983" cy="313335"/>
            </a:xfrm>
            <a:prstGeom prst="round1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noProof="1">
                  <a:latin typeface="Bahnschrift Condensed" panose="020B0502040204020203" pitchFamily="34" charset="0"/>
                </a:rPr>
                <a:t>(e) QUẢN LÝ  CTĐT</a:t>
              </a:r>
            </a:p>
          </p:txBody>
        </p:sp>
        <p:sp>
          <p:nvSpPr>
            <p:cNvPr id="32" name="Flowchart: Summing Junction 31">
              <a:extLst>
                <a:ext uri="{FF2B5EF4-FFF2-40B4-BE49-F238E27FC236}">
                  <a16:creationId xmlns:a16="http://schemas.microsoft.com/office/drawing/2014/main" id="{7B4EEE13-4629-E462-505E-FB7D223326B2}"/>
                </a:ext>
              </a:extLst>
            </p:cNvPr>
            <p:cNvSpPr/>
            <p:nvPr/>
          </p:nvSpPr>
          <p:spPr>
            <a:xfrm>
              <a:off x="3927973" y="732531"/>
              <a:ext cx="324000" cy="297362"/>
            </a:xfrm>
            <a:prstGeom prst="flowChartSummingJunction">
              <a:avLst/>
            </a:prstGeom>
            <a:solidFill>
              <a:schemeClr val="accent4">
                <a:lumMod val="40000"/>
                <a:lumOff val="60000"/>
              </a:schemeClr>
            </a:solidFill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1" noProof="1"/>
            </a:p>
          </p:txBody>
        </p:sp>
        <p:sp>
          <p:nvSpPr>
            <p:cNvPr id="33" name="Flowchart: Summing Junction 32">
              <a:extLst>
                <a:ext uri="{FF2B5EF4-FFF2-40B4-BE49-F238E27FC236}">
                  <a16:creationId xmlns:a16="http://schemas.microsoft.com/office/drawing/2014/main" id="{10C28E85-37D3-F05B-17FE-DC87848FA589}"/>
                </a:ext>
              </a:extLst>
            </p:cNvPr>
            <p:cNvSpPr/>
            <p:nvPr/>
          </p:nvSpPr>
          <p:spPr>
            <a:xfrm>
              <a:off x="3907294" y="1690648"/>
              <a:ext cx="324000" cy="297362"/>
            </a:xfrm>
            <a:prstGeom prst="flowChartSummingJunction">
              <a:avLst/>
            </a:prstGeom>
            <a:solidFill>
              <a:schemeClr val="accent4">
                <a:lumMod val="40000"/>
                <a:lumOff val="60000"/>
              </a:schemeClr>
            </a:solidFill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b="1" noProof="1"/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B3C420AC-ED7E-B0D9-ED8F-3A6B1D6C48AD}"/>
                </a:ext>
              </a:extLst>
            </p:cNvPr>
            <p:cNvSpPr txBox="1"/>
            <p:nvPr/>
          </p:nvSpPr>
          <p:spPr>
            <a:xfrm>
              <a:off x="3283336" y="2011042"/>
              <a:ext cx="1569442" cy="5366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noProof="1">
                  <a:latin typeface="Bahnschrift Condensed" panose="020B0502040204020203" pitchFamily="34" charset="0"/>
                </a:rPr>
                <a:t>Cải tiến liên tục (</a:t>
              </a:r>
              <a:r>
                <a:rPr lang="en-US" sz="1600" b="1" noProof="1"/>
                <a:t>CQI-E)</a:t>
              </a:r>
              <a:endParaRPr lang="en-US" sz="1600" b="1" noProof="1">
                <a:latin typeface="Bahnschrift Condensed" panose="020B0502040204020203" pitchFamily="34" charset="0"/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87624883-FC3A-F0A1-C4A0-6B3B48E9ECE7}"/>
                </a:ext>
              </a:extLst>
            </p:cNvPr>
            <p:cNvSpPr txBox="1"/>
            <p:nvPr/>
          </p:nvSpPr>
          <p:spPr>
            <a:xfrm>
              <a:off x="3283336" y="1083744"/>
              <a:ext cx="1605983" cy="31071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noProof="1">
                  <a:latin typeface="Bahnschrift Condensed" panose="020B0502040204020203" pitchFamily="34" charset="0"/>
                </a:rPr>
                <a:t>Thực hiện CTĐT (P-E)</a:t>
              </a:r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35943667-646C-39E8-22BC-EB3AA183AB1A}"/>
              </a:ext>
            </a:extLst>
          </p:cNvPr>
          <p:cNvGrpSpPr/>
          <p:nvPr/>
        </p:nvGrpSpPr>
        <p:grpSpPr>
          <a:xfrm>
            <a:off x="363908" y="3135356"/>
            <a:ext cx="5618713" cy="3033414"/>
            <a:chOff x="400756" y="3012123"/>
            <a:chExt cx="5459996" cy="3280253"/>
          </a:xfrm>
        </p:grpSpPr>
        <p:grpSp>
          <p:nvGrpSpPr>
            <p:cNvPr id="56" name="Group 55">
              <a:extLst>
                <a:ext uri="{FF2B5EF4-FFF2-40B4-BE49-F238E27FC236}">
                  <a16:creationId xmlns:a16="http://schemas.microsoft.com/office/drawing/2014/main" id="{9A54D686-D1EA-9D8C-77F9-061B420C4754}"/>
                </a:ext>
              </a:extLst>
            </p:cNvPr>
            <p:cNvGrpSpPr/>
            <p:nvPr/>
          </p:nvGrpSpPr>
          <p:grpSpPr>
            <a:xfrm>
              <a:off x="400756" y="3012123"/>
              <a:ext cx="5459996" cy="3096625"/>
              <a:chOff x="425303" y="2791874"/>
              <a:chExt cx="5459996" cy="3096625"/>
            </a:xfrm>
          </p:grpSpPr>
          <p:sp>
            <p:nvSpPr>
              <p:cNvPr id="36" name="Rectangle 35">
                <a:extLst>
                  <a:ext uri="{FF2B5EF4-FFF2-40B4-BE49-F238E27FC236}">
                    <a16:creationId xmlns:a16="http://schemas.microsoft.com/office/drawing/2014/main" id="{0FFC64EB-45CD-2F31-FB8B-01C10A808C9B}"/>
                  </a:ext>
                </a:extLst>
              </p:cNvPr>
              <p:cNvSpPr/>
              <p:nvPr/>
            </p:nvSpPr>
            <p:spPr>
              <a:xfrm>
                <a:off x="425303" y="2791874"/>
                <a:ext cx="5459996" cy="3096625"/>
              </a:xfrm>
              <a:prstGeom prst="rect">
                <a:avLst/>
              </a:prstGeom>
              <a:solidFill>
                <a:schemeClr val="tx2">
                  <a:lumMod val="50000"/>
                  <a:lumOff val="50000"/>
                </a:schemeClr>
              </a:soli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noProof="1">
                  <a:latin typeface="Bahnschrift Condensed" panose="020B0502040204020203" pitchFamily="34" charset="0"/>
                </a:endParaRPr>
              </a:p>
            </p:txBody>
          </p:sp>
          <p:sp>
            <p:nvSpPr>
              <p:cNvPr id="37" name="Rectangle 36">
                <a:extLst>
                  <a:ext uri="{FF2B5EF4-FFF2-40B4-BE49-F238E27FC236}">
                    <a16:creationId xmlns:a16="http://schemas.microsoft.com/office/drawing/2014/main" id="{C13733AA-99F4-D93D-8FB2-8A1E7793A162}"/>
                  </a:ext>
                </a:extLst>
              </p:cNvPr>
              <p:cNvSpPr/>
              <p:nvPr/>
            </p:nvSpPr>
            <p:spPr>
              <a:xfrm>
                <a:off x="568539" y="3184451"/>
                <a:ext cx="2257055" cy="2501995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 noProof="1">
                  <a:latin typeface="Bahnschrift Condensed" panose="020B0502040204020203" pitchFamily="34" charset="0"/>
                </a:endParaRPr>
              </a:p>
            </p:txBody>
          </p: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1446F151-ABFB-FA52-323D-1D2678821B50}"/>
                  </a:ext>
                </a:extLst>
              </p:cNvPr>
              <p:cNvSpPr txBox="1"/>
              <p:nvPr/>
            </p:nvSpPr>
            <p:spPr>
              <a:xfrm>
                <a:off x="544101" y="3244845"/>
                <a:ext cx="2257055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b="1" noProof="1">
                    <a:latin typeface="Bahnschrift Condensed" panose="020B0502040204020203" pitchFamily="34" charset="0"/>
                  </a:rPr>
                  <a:t>ĐÁNH GIÁ TỪ BÊN NGOÀI</a:t>
                </a:r>
              </a:p>
            </p:txBody>
          </p:sp>
          <p:sp>
            <p:nvSpPr>
              <p:cNvPr id="48" name="Rectangle 47">
                <a:extLst>
                  <a:ext uri="{FF2B5EF4-FFF2-40B4-BE49-F238E27FC236}">
                    <a16:creationId xmlns:a16="http://schemas.microsoft.com/office/drawing/2014/main" id="{139CD683-A506-B45B-AF7D-1AC8AB737AFF}"/>
                  </a:ext>
                </a:extLst>
              </p:cNvPr>
              <p:cNvSpPr/>
              <p:nvPr/>
            </p:nvSpPr>
            <p:spPr>
              <a:xfrm>
                <a:off x="485937" y="3707147"/>
                <a:ext cx="2257053" cy="105633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indent="-216000"/>
                <a:r>
                  <a:rPr lang="en-US" sz="1500" b="1" noProof="1">
                    <a:solidFill>
                      <a:schemeClr val="tx1"/>
                    </a:solidFill>
                    <a:latin typeface="Bahnschrift Condensed" panose="020B0502040204020203" pitchFamily="34" charset="0"/>
                  </a:rPr>
                  <a:t>Ý kiến chuyên gia</a:t>
                </a:r>
              </a:p>
              <a:p>
                <a:pPr marL="324000" indent="-180000">
                  <a:buFont typeface="Arial" panose="020B0604020202020204" pitchFamily="34" charset="0"/>
                  <a:buChar char="•"/>
                </a:pPr>
                <a:r>
                  <a:rPr lang="en-US" sz="1500" b="1" noProof="1">
                    <a:solidFill>
                      <a:schemeClr val="tx1"/>
                    </a:solidFill>
                    <a:latin typeface="Bahnschrift Condensed" panose="020B0502040204020203" pitchFamily="34" charset="0"/>
                  </a:rPr>
                  <a:t>Các nhà khoa học</a:t>
                </a:r>
              </a:p>
              <a:p>
                <a:pPr marL="324000" indent="-216000">
                  <a:buFont typeface="Arial" panose="020B0604020202020204" pitchFamily="34" charset="0"/>
                  <a:buChar char="•"/>
                </a:pPr>
                <a:r>
                  <a:rPr lang="en-US" sz="1500" b="1" noProof="1">
                    <a:solidFill>
                      <a:schemeClr val="tx1"/>
                    </a:solidFill>
                    <a:latin typeface="Bahnschrift Condensed" panose="020B0502040204020203" pitchFamily="34" charset="0"/>
                  </a:rPr>
                  <a:t>Chuyên gia kiểm định</a:t>
                </a:r>
              </a:p>
              <a:p>
                <a:pPr marL="324000" indent="-216000">
                  <a:buFont typeface="Arial" panose="020B0604020202020204" pitchFamily="34" charset="0"/>
                  <a:buChar char="•"/>
                </a:pPr>
                <a:r>
                  <a:rPr lang="en-US" sz="1500" b="1" noProof="1">
                    <a:solidFill>
                      <a:schemeClr val="tx1"/>
                    </a:solidFill>
                    <a:latin typeface="Bahnschrift Condensed" panose="020B0502040204020203" pitchFamily="34" charset="0"/>
                  </a:rPr>
                  <a:t>Doanh nghiệp</a:t>
                </a:r>
              </a:p>
            </p:txBody>
          </p:sp>
          <p:sp>
            <p:nvSpPr>
              <p:cNvPr id="49" name="Rectangle 48">
                <a:extLst>
                  <a:ext uri="{FF2B5EF4-FFF2-40B4-BE49-F238E27FC236}">
                    <a16:creationId xmlns:a16="http://schemas.microsoft.com/office/drawing/2014/main" id="{CE33DD3E-7580-663B-884B-D6D4373FE2B5}"/>
                  </a:ext>
                </a:extLst>
              </p:cNvPr>
              <p:cNvSpPr/>
              <p:nvPr/>
            </p:nvSpPr>
            <p:spPr>
              <a:xfrm>
                <a:off x="485936" y="4857088"/>
                <a:ext cx="2257054" cy="368464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indent="-216000"/>
                <a:r>
                  <a:rPr lang="en-US" sz="1500" b="1" noProof="1">
                    <a:solidFill>
                      <a:schemeClr val="tx1"/>
                    </a:solidFill>
                    <a:latin typeface="Bahnschrift Condensed" panose="020B0502040204020203" pitchFamily="34" charset="0"/>
                  </a:rPr>
                  <a:t>Nhà tuyển dụng</a:t>
                </a:r>
              </a:p>
            </p:txBody>
          </p:sp>
          <p:sp>
            <p:nvSpPr>
              <p:cNvPr id="50" name="Rectangle 49">
                <a:extLst>
                  <a:ext uri="{FF2B5EF4-FFF2-40B4-BE49-F238E27FC236}">
                    <a16:creationId xmlns:a16="http://schemas.microsoft.com/office/drawing/2014/main" id="{F6F0857E-EF3E-B8C7-4F49-3909EFA78958}"/>
                  </a:ext>
                </a:extLst>
              </p:cNvPr>
              <p:cNvSpPr/>
              <p:nvPr/>
            </p:nvSpPr>
            <p:spPr>
              <a:xfrm>
                <a:off x="477418" y="5308818"/>
                <a:ext cx="2257055" cy="338555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indent="-216000"/>
                <a:r>
                  <a:rPr lang="en-US" sz="1500" b="1" noProof="1">
                    <a:solidFill>
                      <a:schemeClr val="tx1"/>
                    </a:solidFill>
                    <a:latin typeface="Bahnschrift Condensed" panose="020B0502040204020203" pitchFamily="34" charset="0"/>
                  </a:rPr>
                  <a:t>Cựu người học</a:t>
                </a:r>
              </a:p>
            </p:txBody>
          </p:sp>
          <p:sp>
            <p:nvSpPr>
              <p:cNvPr id="51" name="Rectangle 50">
                <a:extLst>
                  <a:ext uri="{FF2B5EF4-FFF2-40B4-BE49-F238E27FC236}">
                    <a16:creationId xmlns:a16="http://schemas.microsoft.com/office/drawing/2014/main" id="{873FE31A-12CE-5B1E-4CA7-1A7A2F6F783C}"/>
                  </a:ext>
                </a:extLst>
              </p:cNvPr>
              <p:cNvSpPr/>
              <p:nvPr/>
            </p:nvSpPr>
            <p:spPr>
              <a:xfrm>
                <a:off x="3057389" y="3273520"/>
                <a:ext cx="2717446" cy="2402178"/>
              </a:xfrm>
              <a:prstGeom prst="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b="1" noProof="1">
                    <a:solidFill>
                      <a:schemeClr val="tx1"/>
                    </a:solidFill>
                    <a:latin typeface="Bahnschrift Condensed" panose="020B0502040204020203" pitchFamily="34" charset="0"/>
                  </a:rPr>
                  <a:t>CẢI TIẾN CTDH</a:t>
                </a:r>
              </a:p>
              <a:p>
                <a:pPr algn="ctr"/>
                <a:endParaRPr lang="en-US" b="1" noProof="1">
                  <a:solidFill>
                    <a:schemeClr val="tx1"/>
                  </a:solidFill>
                  <a:latin typeface="Bahnschrift Condensed" panose="020B0502040204020203" pitchFamily="34" charset="0"/>
                </a:endParaRPr>
              </a:p>
              <a:p>
                <a:pPr algn="ctr"/>
                <a:endParaRPr lang="en-US" b="1" noProof="1">
                  <a:solidFill>
                    <a:schemeClr val="tx1"/>
                  </a:solidFill>
                  <a:latin typeface="Bahnschrift Condensed" panose="020B0502040204020203" pitchFamily="34" charset="0"/>
                </a:endParaRPr>
              </a:p>
              <a:p>
                <a:pPr algn="ctr"/>
                <a:endParaRPr lang="en-US" b="1" noProof="1">
                  <a:solidFill>
                    <a:schemeClr val="tx1"/>
                  </a:solidFill>
                  <a:latin typeface="Bahnschrift Condensed" panose="020B0502040204020203" pitchFamily="34" charset="0"/>
                </a:endParaRPr>
              </a:p>
              <a:p>
                <a:pPr algn="ctr"/>
                <a:endParaRPr lang="en-US" b="1" noProof="1">
                  <a:solidFill>
                    <a:schemeClr val="tx1"/>
                  </a:solidFill>
                  <a:latin typeface="Bahnschrift Condensed" panose="020B0502040204020203" pitchFamily="34" charset="0"/>
                </a:endParaRPr>
              </a:p>
              <a:p>
                <a:pPr algn="ctr"/>
                <a:endParaRPr lang="en-US" b="1" noProof="1">
                  <a:solidFill>
                    <a:schemeClr val="tx1"/>
                  </a:solidFill>
                  <a:latin typeface="Bahnschrift Condensed" panose="020B0502040204020203" pitchFamily="34" charset="0"/>
                </a:endParaRPr>
              </a:p>
              <a:p>
                <a:pPr algn="ctr"/>
                <a:endParaRPr lang="en-US" b="1" noProof="1">
                  <a:solidFill>
                    <a:schemeClr val="tx1"/>
                  </a:solidFill>
                  <a:latin typeface="Bahnschrift Condensed" panose="020B0502040204020203" pitchFamily="34" charset="0"/>
                </a:endParaRPr>
              </a:p>
            </p:txBody>
          </p:sp>
          <p:sp>
            <p:nvSpPr>
              <p:cNvPr id="52" name="Rectangle 51">
                <a:extLst>
                  <a:ext uri="{FF2B5EF4-FFF2-40B4-BE49-F238E27FC236}">
                    <a16:creationId xmlns:a16="http://schemas.microsoft.com/office/drawing/2014/main" id="{8A1915F4-A2F6-C1A7-6997-21F689AA5F35}"/>
                  </a:ext>
                </a:extLst>
              </p:cNvPr>
              <p:cNvSpPr/>
              <p:nvPr/>
            </p:nvSpPr>
            <p:spPr>
              <a:xfrm>
                <a:off x="3086381" y="3870347"/>
                <a:ext cx="2643807" cy="391633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indent="-216000"/>
                <a:r>
                  <a:rPr lang="en-US" sz="1500" b="1" noProof="1">
                    <a:solidFill>
                      <a:schemeClr val="tx1"/>
                    </a:solidFill>
                    <a:latin typeface="Bahnschrift Condensed" panose="020B0502040204020203" pitchFamily="34" charset="0"/>
                  </a:rPr>
                  <a:t> Khảo sát  NH sắp tốt nghiệp</a:t>
                </a:r>
              </a:p>
            </p:txBody>
          </p:sp>
          <p:sp>
            <p:nvSpPr>
              <p:cNvPr id="53" name="Rectangle 52">
                <a:extLst>
                  <a:ext uri="{FF2B5EF4-FFF2-40B4-BE49-F238E27FC236}">
                    <a16:creationId xmlns:a16="http://schemas.microsoft.com/office/drawing/2014/main" id="{9DDBCEFA-D691-5CCB-D538-0B389CD42A6E}"/>
                  </a:ext>
                </a:extLst>
              </p:cNvPr>
              <p:cNvSpPr/>
              <p:nvPr/>
            </p:nvSpPr>
            <p:spPr>
              <a:xfrm>
                <a:off x="3086398" y="4385764"/>
                <a:ext cx="2643807" cy="460173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r>
                  <a:rPr lang="en-US" sz="1500" b="1" noProof="1">
                    <a:solidFill>
                      <a:schemeClr val="tx1"/>
                    </a:solidFill>
                    <a:latin typeface="Bahnschrift Condensed" panose="020B0502040204020203" pitchFamily="34" charset="0"/>
                  </a:rPr>
                  <a:t> Khảo sát  NH và GV về lớp học phần</a:t>
                </a:r>
              </a:p>
            </p:txBody>
          </p:sp>
          <p:sp>
            <p:nvSpPr>
              <p:cNvPr id="54" name="Rectangle 53">
                <a:extLst>
                  <a:ext uri="{FF2B5EF4-FFF2-40B4-BE49-F238E27FC236}">
                    <a16:creationId xmlns:a16="http://schemas.microsoft.com/office/drawing/2014/main" id="{DA7D8763-4727-F0F3-8821-DADF52262EB3}"/>
                  </a:ext>
                </a:extLst>
              </p:cNvPr>
              <p:cNvSpPr/>
              <p:nvPr/>
            </p:nvSpPr>
            <p:spPr>
              <a:xfrm>
                <a:off x="3086399" y="5049127"/>
                <a:ext cx="2643806" cy="57209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indent="-216000"/>
                <a:r>
                  <a:rPr lang="en-US" sz="1500" b="1" noProof="1">
                    <a:solidFill>
                      <a:schemeClr val="tx1"/>
                    </a:solidFill>
                    <a:latin typeface="Bahnschrift Condensed" panose="020B0502040204020203" pitchFamily="34" charset="0"/>
                  </a:rPr>
                  <a:t>Tổng hợp và phất tích dữ liệu về quá trình DH</a:t>
                </a:r>
              </a:p>
            </p:txBody>
          </p:sp>
        </p:grpSp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F30B6776-BF74-ED6C-2738-678B686D494E}"/>
                </a:ext>
              </a:extLst>
            </p:cNvPr>
            <p:cNvSpPr/>
            <p:nvPr/>
          </p:nvSpPr>
          <p:spPr>
            <a:xfrm>
              <a:off x="2092708" y="6011969"/>
              <a:ext cx="2076091" cy="280407"/>
            </a:xfrm>
            <a:prstGeom prst="rect">
              <a:avLst/>
            </a:prstGeom>
            <a:solidFill>
              <a:schemeClr val="tx2">
                <a:lumMod val="75000"/>
                <a:lumOff val="2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noProof="1">
                  <a:latin typeface="Bahnschrift Condensed" panose="020B0502040204020203" pitchFamily="34" charset="0"/>
                </a:rPr>
                <a:t>(d) CẢI TIẾN CTĐT</a:t>
              </a:r>
            </a:p>
          </p:txBody>
        </p:sp>
      </p:grpSp>
      <p:cxnSp>
        <p:nvCxnSpPr>
          <p:cNvPr id="60" name="Straight Arrow Connector 59">
            <a:extLst>
              <a:ext uri="{FF2B5EF4-FFF2-40B4-BE49-F238E27FC236}">
                <a16:creationId xmlns:a16="http://schemas.microsoft.com/office/drawing/2014/main" id="{D2DE98A9-639C-3C70-264F-5D050A6B4576}"/>
              </a:ext>
            </a:extLst>
          </p:cNvPr>
          <p:cNvCxnSpPr>
            <a:cxnSpLocks/>
          </p:cNvCxnSpPr>
          <p:nvPr/>
        </p:nvCxnSpPr>
        <p:spPr>
          <a:xfrm>
            <a:off x="3861447" y="827461"/>
            <a:ext cx="10440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011E06B7-6B78-7E6E-977C-B05177A82266}"/>
              </a:ext>
            </a:extLst>
          </p:cNvPr>
          <p:cNvCxnSpPr>
            <a:cxnSpLocks/>
          </p:cNvCxnSpPr>
          <p:nvPr/>
        </p:nvCxnSpPr>
        <p:spPr>
          <a:xfrm>
            <a:off x="5231884" y="827461"/>
            <a:ext cx="9720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37A3AD25-0698-3A2C-ACB9-75DA6CB507A3}"/>
              </a:ext>
            </a:extLst>
          </p:cNvPr>
          <p:cNvCxnSpPr/>
          <p:nvPr/>
        </p:nvCxnSpPr>
        <p:spPr>
          <a:xfrm flipV="1">
            <a:off x="5045761" y="1369724"/>
            <a:ext cx="0" cy="324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5" name="Straight Arrow Connector 64">
            <a:extLst>
              <a:ext uri="{FF2B5EF4-FFF2-40B4-BE49-F238E27FC236}">
                <a16:creationId xmlns:a16="http://schemas.microsoft.com/office/drawing/2014/main" id="{B6E1570A-DAE6-DEE4-C8E6-D785FA286BD2}"/>
              </a:ext>
            </a:extLst>
          </p:cNvPr>
          <p:cNvCxnSpPr/>
          <p:nvPr/>
        </p:nvCxnSpPr>
        <p:spPr>
          <a:xfrm flipV="1">
            <a:off x="5128067" y="2628690"/>
            <a:ext cx="0" cy="288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BCCAD97A-E29E-E19A-640B-2BFC3E7F6256}"/>
              </a:ext>
            </a:extLst>
          </p:cNvPr>
          <p:cNvGrpSpPr/>
          <p:nvPr/>
        </p:nvGrpSpPr>
        <p:grpSpPr>
          <a:xfrm>
            <a:off x="4933947" y="2876600"/>
            <a:ext cx="375014" cy="374689"/>
            <a:chOff x="4926225" y="2931282"/>
            <a:chExt cx="375014" cy="374689"/>
          </a:xfrm>
        </p:grpSpPr>
        <p:sp>
          <p:nvSpPr>
            <p:cNvPr id="66" name="Flowchart: Connector 65">
              <a:extLst>
                <a:ext uri="{FF2B5EF4-FFF2-40B4-BE49-F238E27FC236}">
                  <a16:creationId xmlns:a16="http://schemas.microsoft.com/office/drawing/2014/main" id="{E0151C61-CEC1-D8A6-E30B-6B452E0E0AFB}"/>
                </a:ext>
              </a:extLst>
            </p:cNvPr>
            <p:cNvSpPr/>
            <p:nvPr/>
          </p:nvSpPr>
          <p:spPr>
            <a:xfrm>
              <a:off x="4926225" y="2975973"/>
              <a:ext cx="375014" cy="329998"/>
            </a:xfrm>
            <a:prstGeom prst="flowChartConnector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noProof="1"/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1A705D9A-4B5E-2A37-EAB7-1EC4D2BC12F2}"/>
                </a:ext>
              </a:extLst>
            </p:cNvPr>
            <p:cNvSpPr txBox="1"/>
            <p:nvPr/>
          </p:nvSpPr>
          <p:spPr>
            <a:xfrm>
              <a:off x="4949074" y="2931282"/>
              <a:ext cx="35216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noProof="1">
                  <a:latin typeface="Arial Narrow" panose="020B0606020202030204" pitchFamily="34" charset="0"/>
                </a:rPr>
                <a:t>∑</a:t>
              </a:r>
            </a:p>
          </p:txBody>
        </p:sp>
      </p:grpSp>
      <p:grpSp>
        <p:nvGrpSpPr>
          <p:cNvPr id="82" name="Group 81">
            <a:extLst>
              <a:ext uri="{FF2B5EF4-FFF2-40B4-BE49-F238E27FC236}">
                <a16:creationId xmlns:a16="http://schemas.microsoft.com/office/drawing/2014/main" id="{D1797472-51B7-9734-EF46-4BD2304028CE}"/>
              </a:ext>
            </a:extLst>
          </p:cNvPr>
          <p:cNvGrpSpPr/>
          <p:nvPr/>
        </p:nvGrpSpPr>
        <p:grpSpPr>
          <a:xfrm>
            <a:off x="1701454" y="3251113"/>
            <a:ext cx="3420000" cy="315455"/>
            <a:chOff x="1690030" y="3319895"/>
            <a:chExt cx="3420000" cy="315455"/>
          </a:xfrm>
        </p:grpSpPr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01684C4A-2949-9DDF-6D50-07B016E2CFE6}"/>
                </a:ext>
              </a:extLst>
            </p:cNvPr>
            <p:cNvGrpSpPr/>
            <p:nvPr/>
          </p:nvGrpSpPr>
          <p:grpSpPr>
            <a:xfrm>
              <a:off x="1690030" y="3428625"/>
              <a:ext cx="3420000" cy="206725"/>
              <a:chOff x="1690030" y="3428625"/>
              <a:chExt cx="3420000" cy="206725"/>
            </a:xfrm>
          </p:grpSpPr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7CE02684-22C8-3AF7-33DD-40A9FAF12E0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467000" y="3428625"/>
                <a:ext cx="3726" cy="206725"/>
              </a:xfrm>
              <a:prstGeom prst="line">
                <a:avLst/>
              </a:prstGeom>
              <a:ln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2" name="Straight Connector 71">
                <a:extLst>
                  <a:ext uri="{FF2B5EF4-FFF2-40B4-BE49-F238E27FC236}">
                    <a16:creationId xmlns:a16="http://schemas.microsoft.com/office/drawing/2014/main" id="{FBDEE8D9-E803-F647-BBDB-CDBE19E284B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1690030" y="3429000"/>
                <a:ext cx="0" cy="144000"/>
              </a:xfrm>
              <a:prstGeom prst="line">
                <a:avLst/>
              </a:prstGeom>
              <a:ln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44AAD109-4C22-0CC4-DC54-3DF18B0605A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690030" y="3429000"/>
                <a:ext cx="3420000" cy="0"/>
              </a:xfrm>
              <a:prstGeom prst="line">
                <a:avLst/>
              </a:prstGeom>
              <a:ln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20D47DD3-CCB1-09D8-76E2-FF1441481E08}"/>
                </a:ext>
              </a:extLst>
            </p:cNvPr>
            <p:cNvCxnSpPr/>
            <p:nvPr/>
          </p:nvCxnSpPr>
          <p:spPr>
            <a:xfrm flipV="1">
              <a:off x="5106908" y="3319895"/>
              <a:ext cx="0" cy="1080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85" name="Group 84">
            <a:extLst>
              <a:ext uri="{FF2B5EF4-FFF2-40B4-BE49-F238E27FC236}">
                <a16:creationId xmlns:a16="http://schemas.microsoft.com/office/drawing/2014/main" id="{940F9FB5-ECC8-09FD-0E99-64545AE81D60}"/>
              </a:ext>
            </a:extLst>
          </p:cNvPr>
          <p:cNvGrpSpPr/>
          <p:nvPr/>
        </p:nvGrpSpPr>
        <p:grpSpPr>
          <a:xfrm>
            <a:off x="6172387" y="146487"/>
            <a:ext cx="5859898" cy="3444748"/>
            <a:chOff x="6414449" y="111082"/>
            <a:chExt cx="5256242" cy="3444748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3A240E32-6D69-329B-CA0B-F397BB64155B}"/>
                </a:ext>
              </a:extLst>
            </p:cNvPr>
            <p:cNvSpPr/>
            <p:nvPr/>
          </p:nvSpPr>
          <p:spPr>
            <a:xfrm>
              <a:off x="6414449" y="526039"/>
              <a:ext cx="5256242" cy="3029791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1"/>
            </a:p>
          </p:txBody>
        </p:sp>
        <p:sp>
          <p:nvSpPr>
            <p:cNvPr id="84" name="Rectangle: Single Corner Rounded 83">
              <a:extLst>
                <a:ext uri="{FF2B5EF4-FFF2-40B4-BE49-F238E27FC236}">
                  <a16:creationId xmlns:a16="http://schemas.microsoft.com/office/drawing/2014/main" id="{3597D6C4-E6C9-F1B9-447B-9A9C16F52B70}"/>
                </a:ext>
              </a:extLst>
            </p:cNvPr>
            <p:cNvSpPr/>
            <p:nvPr/>
          </p:nvSpPr>
          <p:spPr>
            <a:xfrm>
              <a:off x="6414449" y="111082"/>
              <a:ext cx="5251917" cy="385152"/>
            </a:xfrm>
            <a:prstGeom prst="round1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noProof="1">
                  <a:latin typeface="Bahnschrift Condensed" panose="020B0502040204020203" pitchFamily="34" charset="0"/>
                </a:rPr>
                <a:t>(b) THỰC HIỆN QUY TRÌNH CẤP ĐỘ HỌC PHẦN</a:t>
              </a:r>
            </a:p>
          </p:txBody>
        </p: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44092D36-D2DA-415A-F25C-72A3CDD4D4C3}"/>
              </a:ext>
            </a:extLst>
          </p:cNvPr>
          <p:cNvGrpSpPr/>
          <p:nvPr/>
        </p:nvGrpSpPr>
        <p:grpSpPr>
          <a:xfrm>
            <a:off x="6277232" y="665680"/>
            <a:ext cx="2719482" cy="1175394"/>
            <a:chOff x="6277231" y="665680"/>
            <a:chExt cx="2992493" cy="1175394"/>
          </a:xfrm>
        </p:grpSpPr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3E0CD59E-8FC0-F7E8-8390-2EF812E20289}"/>
                </a:ext>
              </a:extLst>
            </p:cNvPr>
            <p:cNvSpPr/>
            <p:nvPr/>
          </p:nvSpPr>
          <p:spPr>
            <a:xfrm>
              <a:off x="6277231" y="948191"/>
              <a:ext cx="2992493" cy="892883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44000" indent="-180000">
                <a:lnSpc>
                  <a:spcPct val="130000"/>
                </a:lnSpc>
                <a:buFont typeface="Arial" panose="020B0604020202020204" pitchFamily="34" charset="0"/>
                <a:buChar char="•"/>
              </a:pPr>
              <a:r>
                <a:rPr lang="en-US" sz="1400" b="1" noProof="1">
                  <a:latin typeface="Bahnschrift Condensed" panose="020B0502040204020203" pitchFamily="34" charset="0"/>
                </a:rPr>
                <a:t>Xây dựng chuẩn đầu ra học phần (CLO)</a:t>
              </a:r>
            </a:p>
            <a:p>
              <a:pPr marL="180000" indent="-180000">
                <a:lnSpc>
                  <a:spcPct val="130000"/>
                </a:lnSpc>
                <a:buFont typeface="Arial" panose="020B0604020202020204" pitchFamily="34" charset="0"/>
                <a:buChar char="•"/>
              </a:pPr>
              <a:r>
                <a:rPr lang="en-US" sz="1400" b="1" noProof="1">
                  <a:latin typeface="Bahnschrift Condensed" panose="020B0502040204020203" pitchFamily="34" charset="0"/>
                </a:rPr>
                <a:t>Ánh xạ PLO với CLO</a:t>
              </a:r>
            </a:p>
            <a:p>
              <a:pPr marL="180000" indent="-180000">
                <a:lnSpc>
                  <a:spcPct val="130000"/>
                </a:lnSpc>
                <a:buFont typeface="Arial" panose="020B0604020202020204" pitchFamily="34" charset="0"/>
                <a:buChar char="•"/>
              </a:pPr>
              <a:r>
                <a:rPr lang="en-US" sz="1400" b="1" noProof="1">
                  <a:latin typeface="Bahnschrift Condensed" panose="020B0502040204020203" pitchFamily="34" charset="0"/>
                </a:rPr>
                <a:t>Phương pháp dạy học</a:t>
              </a:r>
            </a:p>
          </p:txBody>
        </p:sp>
        <p:sp>
          <p:nvSpPr>
            <p:cNvPr id="87" name="Rectangle: Single Corner Rounded 86">
              <a:extLst>
                <a:ext uri="{FF2B5EF4-FFF2-40B4-BE49-F238E27FC236}">
                  <a16:creationId xmlns:a16="http://schemas.microsoft.com/office/drawing/2014/main" id="{1DE525E2-7DAD-AFF7-D457-5F31DCDCBACC}"/>
                </a:ext>
              </a:extLst>
            </p:cNvPr>
            <p:cNvSpPr/>
            <p:nvPr/>
          </p:nvSpPr>
          <p:spPr>
            <a:xfrm>
              <a:off x="6277231" y="665680"/>
              <a:ext cx="2992493" cy="252706"/>
            </a:xfrm>
            <a:prstGeom prst="round1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noProof="1">
                  <a:latin typeface="Bahnschrift Condensed" panose="020B0502040204020203" pitchFamily="34" charset="0"/>
                </a:rPr>
                <a:t>Xây dựng đề cương học phần</a:t>
              </a:r>
            </a:p>
          </p:txBody>
        </p:sp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5AA752AC-DE95-0656-564E-BFBA4F43CBAA}"/>
              </a:ext>
            </a:extLst>
          </p:cNvPr>
          <p:cNvGrpSpPr/>
          <p:nvPr/>
        </p:nvGrpSpPr>
        <p:grpSpPr>
          <a:xfrm>
            <a:off x="9357163" y="697057"/>
            <a:ext cx="2491588" cy="1115450"/>
            <a:chOff x="6277231" y="665680"/>
            <a:chExt cx="3331990" cy="1146044"/>
          </a:xfrm>
        </p:grpSpPr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9F243BAD-BB82-9E48-D87A-ECAE4E13DB6E}"/>
                </a:ext>
              </a:extLst>
            </p:cNvPr>
            <p:cNvSpPr/>
            <p:nvPr/>
          </p:nvSpPr>
          <p:spPr>
            <a:xfrm>
              <a:off x="6277231" y="918841"/>
              <a:ext cx="3331990" cy="892883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44000" indent="-180000">
                <a:lnSpc>
                  <a:spcPct val="130000"/>
                </a:lnSpc>
                <a:buFont typeface="Arial" panose="020B0604020202020204" pitchFamily="34" charset="0"/>
                <a:buChar char="•"/>
              </a:pPr>
              <a:r>
                <a:rPr lang="en-US" sz="1400" b="1" noProof="1">
                  <a:latin typeface="Bahnschrift Condensed" panose="020B0502040204020203" pitchFamily="34" charset="0"/>
                </a:rPr>
                <a:t>Lý thuyết</a:t>
              </a:r>
            </a:p>
            <a:p>
              <a:pPr marL="180000" indent="-180000">
                <a:lnSpc>
                  <a:spcPct val="130000"/>
                </a:lnSpc>
                <a:buFont typeface="Arial" panose="020B0604020202020204" pitchFamily="34" charset="0"/>
                <a:buChar char="•"/>
              </a:pPr>
              <a:r>
                <a:rPr lang="en-US" sz="1400" b="1" noProof="1">
                  <a:latin typeface="Bahnschrift Condensed" panose="020B0502040204020203" pitchFamily="34" charset="0"/>
                </a:rPr>
                <a:t>Bài tập</a:t>
              </a:r>
            </a:p>
            <a:p>
              <a:pPr marL="180000" indent="-180000">
                <a:lnSpc>
                  <a:spcPct val="130000"/>
                </a:lnSpc>
                <a:buFont typeface="Arial" panose="020B0604020202020204" pitchFamily="34" charset="0"/>
                <a:buChar char="•"/>
              </a:pPr>
              <a:r>
                <a:rPr lang="en-US" sz="1400" b="1" noProof="1">
                  <a:latin typeface="Bahnschrift Condensed" panose="020B0502040204020203" pitchFamily="34" charset="0"/>
                </a:rPr>
                <a:t>Áp dụng kiến thức giải quyết vấn đề</a:t>
              </a:r>
            </a:p>
          </p:txBody>
        </p:sp>
        <p:sp>
          <p:nvSpPr>
            <p:cNvPr id="91" name="Rectangle: Single Corner Rounded 90">
              <a:extLst>
                <a:ext uri="{FF2B5EF4-FFF2-40B4-BE49-F238E27FC236}">
                  <a16:creationId xmlns:a16="http://schemas.microsoft.com/office/drawing/2014/main" id="{83C5CE45-49D6-3035-14FA-5DD8011C1E2F}"/>
                </a:ext>
              </a:extLst>
            </p:cNvPr>
            <p:cNvSpPr/>
            <p:nvPr/>
          </p:nvSpPr>
          <p:spPr>
            <a:xfrm>
              <a:off x="6277231" y="665680"/>
              <a:ext cx="3331990" cy="221329"/>
            </a:xfrm>
            <a:prstGeom prst="round1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noProof="1">
                  <a:latin typeface="Bahnschrift Condensed" panose="020B0502040204020203" pitchFamily="34" charset="0"/>
                </a:rPr>
                <a:t>Thiết</a:t>
              </a:r>
              <a:r>
                <a:rPr lang="en-US" sz="1600" b="1" noProof="1">
                  <a:latin typeface="Bahnschrift Condensed" panose="020B0502040204020203" pitchFamily="34" charset="0"/>
                </a:rPr>
                <a:t> kế nội dung dạy học</a:t>
              </a:r>
            </a:p>
          </p:txBody>
        </p:sp>
      </p:grpSp>
      <p:cxnSp>
        <p:nvCxnSpPr>
          <p:cNvPr id="92" name="Straight Arrow Connector 91">
            <a:extLst>
              <a:ext uri="{FF2B5EF4-FFF2-40B4-BE49-F238E27FC236}">
                <a16:creationId xmlns:a16="http://schemas.microsoft.com/office/drawing/2014/main" id="{F6A34ACE-8E65-4463-C6D1-A30DB1BC8D9A}"/>
              </a:ext>
            </a:extLst>
          </p:cNvPr>
          <p:cNvCxnSpPr>
            <a:cxnSpLocks/>
          </p:cNvCxnSpPr>
          <p:nvPr/>
        </p:nvCxnSpPr>
        <p:spPr>
          <a:xfrm>
            <a:off x="9033163" y="1183208"/>
            <a:ext cx="3240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3" name="Straight Arrow Connector 92">
            <a:extLst>
              <a:ext uri="{FF2B5EF4-FFF2-40B4-BE49-F238E27FC236}">
                <a16:creationId xmlns:a16="http://schemas.microsoft.com/office/drawing/2014/main" id="{41ECC73D-7C1C-E3D9-E144-DBE736C8D4E5}"/>
              </a:ext>
            </a:extLst>
          </p:cNvPr>
          <p:cNvCxnSpPr>
            <a:cxnSpLocks/>
          </p:cNvCxnSpPr>
          <p:nvPr/>
        </p:nvCxnSpPr>
        <p:spPr>
          <a:xfrm>
            <a:off x="10602957" y="1820745"/>
            <a:ext cx="0" cy="288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97" name="Group 96">
            <a:extLst>
              <a:ext uri="{FF2B5EF4-FFF2-40B4-BE49-F238E27FC236}">
                <a16:creationId xmlns:a16="http://schemas.microsoft.com/office/drawing/2014/main" id="{E796854E-7DB9-C8D4-F7A8-CCECF6D07FBA}"/>
              </a:ext>
            </a:extLst>
          </p:cNvPr>
          <p:cNvGrpSpPr/>
          <p:nvPr/>
        </p:nvGrpSpPr>
        <p:grpSpPr>
          <a:xfrm>
            <a:off x="9357163" y="2116983"/>
            <a:ext cx="2491588" cy="1304636"/>
            <a:chOff x="9357163" y="2116983"/>
            <a:chExt cx="2491588" cy="1319616"/>
          </a:xfrm>
        </p:grpSpPr>
        <p:sp>
          <p:nvSpPr>
            <p:cNvPr id="95" name="Rectangle 94">
              <a:extLst>
                <a:ext uri="{FF2B5EF4-FFF2-40B4-BE49-F238E27FC236}">
                  <a16:creationId xmlns:a16="http://schemas.microsoft.com/office/drawing/2014/main" id="{CD0705A5-D56B-25B9-1D02-1164D4B106D7}"/>
                </a:ext>
              </a:extLst>
            </p:cNvPr>
            <p:cNvSpPr/>
            <p:nvPr/>
          </p:nvSpPr>
          <p:spPr>
            <a:xfrm>
              <a:off x="9357163" y="2362209"/>
              <a:ext cx="2491588" cy="107439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80000" indent="-180000">
                <a:lnSpc>
                  <a:spcPct val="130000"/>
                </a:lnSpc>
                <a:buFont typeface="Arial" panose="020B0604020202020204" pitchFamily="34" charset="0"/>
                <a:buChar char="•"/>
              </a:pPr>
              <a:r>
                <a:rPr lang="en-US" sz="1600" b="1" noProof="1">
                  <a:latin typeface="Bahnschrift Condensed" panose="020B0502040204020203" pitchFamily="34" charset="0"/>
                </a:rPr>
                <a:t>Lựa chọn chọn công cụ</a:t>
              </a:r>
            </a:p>
            <a:p>
              <a:pPr marL="180000" indent="-180000">
                <a:lnSpc>
                  <a:spcPct val="130000"/>
                </a:lnSpc>
                <a:buFont typeface="Arial" panose="020B0604020202020204" pitchFamily="34" charset="0"/>
                <a:buChar char="•"/>
              </a:pPr>
              <a:r>
                <a:rPr lang="en-US" sz="1600" b="1" noProof="1">
                  <a:latin typeface="Bahnschrift Condensed" panose="020B0502040204020203" pitchFamily="34" charset="0"/>
                </a:rPr>
                <a:t>Xây dựng hệ thống minh chứng</a:t>
              </a:r>
            </a:p>
            <a:p>
              <a:pPr marL="180000" indent="-180000">
                <a:lnSpc>
                  <a:spcPct val="130000"/>
                </a:lnSpc>
                <a:buFont typeface="Arial" panose="020B0604020202020204" pitchFamily="34" charset="0"/>
                <a:buChar char="•"/>
              </a:pPr>
              <a:r>
                <a:rPr lang="en-US" sz="1600" b="1" noProof="1">
                  <a:latin typeface="Bahnschrift Condensed" panose="020B0502040204020203" pitchFamily="34" charset="0"/>
                </a:rPr>
                <a:t>Xây dựng bộ tiêu chí đánh giá</a:t>
              </a:r>
            </a:p>
          </p:txBody>
        </p:sp>
        <p:sp>
          <p:nvSpPr>
            <p:cNvPr id="96" name="Rectangle: Single Corner Rounded 95">
              <a:extLst>
                <a:ext uri="{FF2B5EF4-FFF2-40B4-BE49-F238E27FC236}">
                  <a16:creationId xmlns:a16="http://schemas.microsoft.com/office/drawing/2014/main" id="{12D12E7D-1CA2-9ED7-ACEF-372DEA4DA444}"/>
                </a:ext>
              </a:extLst>
            </p:cNvPr>
            <p:cNvSpPr/>
            <p:nvPr/>
          </p:nvSpPr>
          <p:spPr>
            <a:xfrm>
              <a:off x="9357163" y="2116983"/>
              <a:ext cx="2491586" cy="215421"/>
            </a:xfrm>
            <a:prstGeom prst="round1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noProof="1">
                  <a:latin typeface="Bahnschrift Condensed" panose="020B0502040204020203" pitchFamily="34" charset="0"/>
                </a:rPr>
                <a:t>Đánh giá người học</a:t>
              </a:r>
            </a:p>
          </p:txBody>
        </p:sp>
      </p:grpSp>
      <p:grpSp>
        <p:nvGrpSpPr>
          <p:cNvPr id="98" name="Group 97">
            <a:extLst>
              <a:ext uri="{FF2B5EF4-FFF2-40B4-BE49-F238E27FC236}">
                <a16:creationId xmlns:a16="http://schemas.microsoft.com/office/drawing/2014/main" id="{BE20CC45-06B0-3DDC-B144-6FE46EF71A57}"/>
              </a:ext>
            </a:extLst>
          </p:cNvPr>
          <p:cNvGrpSpPr/>
          <p:nvPr/>
        </p:nvGrpSpPr>
        <p:grpSpPr>
          <a:xfrm>
            <a:off x="6277231" y="2088878"/>
            <a:ext cx="2755932" cy="1319616"/>
            <a:chOff x="9357163" y="2116983"/>
            <a:chExt cx="2491588" cy="1319616"/>
          </a:xfrm>
        </p:grpSpPr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E37DE901-CFE7-A311-B959-545AB679577B}"/>
                </a:ext>
              </a:extLst>
            </p:cNvPr>
            <p:cNvSpPr/>
            <p:nvPr/>
          </p:nvSpPr>
          <p:spPr>
            <a:xfrm>
              <a:off x="9357163" y="2362209"/>
              <a:ext cx="2491588" cy="1074390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180000" indent="-180000">
                <a:lnSpc>
                  <a:spcPct val="130000"/>
                </a:lnSpc>
                <a:buFont typeface="Arial" panose="020B0604020202020204" pitchFamily="34" charset="0"/>
                <a:buChar char="•"/>
              </a:pPr>
              <a:r>
                <a:rPr lang="en-US" sz="1600" b="1" noProof="1">
                  <a:latin typeface="Bahnschrift Condensed" panose="020B0502040204020203" pitchFamily="34" charset="0"/>
                </a:rPr>
                <a:t>Đo lường bằng bộ tiêu chí đánh giá</a:t>
              </a:r>
            </a:p>
            <a:p>
              <a:pPr marL="180000" indent="-180000">
                <a:lnSpc>
                  <a:spcPct val="130000"/>
                </a:lnSpc>
                <a:buFont typeface="Arial" panose="020B0604020202020204" pitchFamily="34" charset="0"/>
                <a:buChar char="•"/>
              </a:pPr>
              <a:r>
                <a:rPr lang="en-US" sz="1600" b="1" noProof="1">
                  <a:latin typeface="Bahnschrift Condensed" panose="020B0502040204020203" pitchFamily="34" charset="0"/>
                </a:rPr>
                <a:t>Lấy ý kiến phản hồi từ người học</a:t>
              </a:r>
            </a:p>
            <a:p>
              <a:pPr marL="180000" indent="-180000">
                <a:lnSpc>
                  <a:spcPct val="130000"/>
                </a:lnSpc>
                <a:buFont typeface="Arial" panose="020B0604020202020204" pitchFamily="34" charset="0"/>
                <a:buChar char="•"/>
              </a:pPr>
              <a:r>
                <a:rPr lang="en-US" sz="1600" b="1" noProof="1">
                  <a:latin typeface="Bahnschrift Condensed" panose="020B0502040204020203" pitchFamily="34" charset="0"/>
                </a:rPr>
                <a:t>Đánh giá chất lượng </a:t>
              </a:r>
            </a:p>
          </p:txBody>
        </p:sp>
        <p:sp>
          <p:nvSpPr>
            <p:cNvPr id="100" name="Rectangle: Single Corner Rounded 99">
              <a:extLst>
                <a:ext uri="{FF2B5EF4-FFF2-40B4-BE49-F238E27FC236}">
                  <a16:creationId xmlns:a16="http://schemas.microsoft.com/office/drawing/2014/main" id="{FC56A5E5-ADFE-7D5D-E8BC-C206DD6F9A1D}"/>
                </a:ext>
              </a:extLst>
            </p:cNvPr>
            <p:cNvSpPr/>
            <p:nvPr/>
          </p:nvSpPr>
          <p:spPr>
            <a:xfrm>
              <a:off x="9357163" y="2116983"/>
              <a:ext cx="2491586" cy="215421"/>
            </a:xfrm>
            <a:prstGeom prst="round1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noProof="1">
                  <a:latin typeface="Bahnschrift Condensed" panose="020B0502040204020203" pitchFamily="34" charset="0"/>
                </a:rPr>
                <a:t>Đo lường mức độ đạt được CLO</a:t>
              </a:r>
            </a:p>
          </p:txBody>
        </p:sp>
      </p:grp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F972CC2B-B5B2-4DBC-16A1-9EAE867EADAF}"/>
              </a:ext>
            </a:extLst>
          </p:cNvPr>
          <p:cNvGrpSpPr/>
          <p:nvPr/>
        </p:nvGrpSpPr>
        <p:grpSpPr>
          <a:xfrm>
            <a:off x="6335060" y="4037167"/>
            <a:ext cx="5692397" cy="1961795"/>
            <a:chOff x="6301184" y="4213412"/>
            <a:chExt cx="5787957" cy="2163003"/>
          </a:xfrm>
        </p:grpSpPr>
        <p:sp>
          <p:nvSpPr>
            <p:cNvPr id="101" name="Rectangle 100">
              <a:extLst>
                <a:ext uri="{FF2B5EF4-FFF2-40B4-BE49-F238E27FC236}">
                  <a16:creationId xmlns:a16="http://schemas.microsoft.com/office/drawing/2014/main" id="{FDF7D479-D43E-966D-474F-29E6BFDE86FB}"/>
                </a:ext>
              </a:extLst>
            </p:cNvPr>
            <p:cNvSpPr/>
            <p:nvPr/>
          </p:nvSpPr>
          <p:spPr>
            <a:xfrm>
              <a:off x="6301184" y="4213412"/>
              <a:ext cx="5787957" cy="2026067"/>
            </a:xfrm>
            <a:prstGeom prst="rect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noProof="1"/>
            </a:p>
          </p:txBody>
        </p:sp>
        <p:sp>
          <p:nvSpPr>
            <p:cNvPr id="102" name="Rectangle 101">
              <a:extLst>
                <a:ext uri="{FF2B5EF4-FFF2-40B4-BE49-F238E27FC236}">
                  <a16:creationId xmlns:a16="http://schemas.microsoft.com/office/drawing/2014/main" id="{0927364F-F10C-583D-3EE8-8FCC0697151C}"/>
                </a:ext>
              </a:extLst>
            </p:cNvPr>
            <p:cNvSpPr/>
            <p:nvPr/>
          </p:nvSpPr>
          <p:spPr>
            <a:xfrm>
              <a:off x="6470474" y="4425345"/>
              <a:ext cx="5537551" cy="752301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lvl="0" indent="-285750" eaLnBrk="0" fontAlgn="base" hangingPunct="0">
                <a:lnSpc>
                  <a:spcPct val="130000"/>
                </a:lnSpc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v"/>
              </a:pPr>
              <a:r>
                <a:rPr lang="en-US" sz="1600" b="1" noProof="1">
                  <a:solidFill>
                    <a:schemeClr val="tx1"/>
                  </a:solidFill>
                  <a:latin typeface="Bahnschrift Condensed" panose="020B0502040204020203" pitchFamily="34" charset="0"/>
                </a:rPr>
                <a:t>Đánh giá mức độ đạt được PLO (Đường phát triển năng lực của người học)</a:t>
              </a:r>
            </a:p>
            <a:p>
              <a:pPr marL="285750" lvl="0" indent="-285750" eaLnBrk="0" fontAlgn="base" hangingPunct="0">
                <a:lnSpc>
                  <a:spcPct val="130000"/>
                </a:lnSpc>
                <a:spcBef>
                  <a:spcPct val="0"/>
                </a:spcBef>
                <a:spcAft>
                  <a:spcPct val="0"/>
                </a:spcAft>
                <a:buFont typeface="Wingdings" panose="05000000000000000000" pitchFamily="2" charset="2"/>
                <a:buChar char="v"/>
              </a:pPr>
              <a:r>
                <a:rPr lang="en-US" sz="1600" b="1" noProof="1">
                  <a:solidFill>
                    <a:schemeClr val="tx1"/>
                  </a:solidFill>
                  <a:latin typeface="Bahnschrift Condensed" panose="020B0502040204020203" pitchFamily="34" charset="0"/>
                </a:rPr>
                <a:t>Cấp bằng và phụ lục văn bằng cho người học tốt nghiệp</a:t>
              </a:r>
            </a:p>
          </p:txBody>
        </p:sp>
        <p:sp>
          <p:nvSpPr>
            <p:cNvPr id="106" name="Rectangle 105">
              <a:extLst>
                <a:ext uri="{FF2B5EF4-FFF2-40B4-BE49-F238E27FC236}">
                  <a16:creationId xmlns:a16="http://schemas.microsoft.com/office/drawing/2014/main" id="{1F7D44CC-CE9B-C628-51E5-3823EC26ABDA}"/>
                </a:ext>
              </a:extLst>
            </p:cNvPr>
            <p:cNvSpPr/>
            <p:nvPr/>
          </p:nvSpPr>
          <p:spPr>
            <a:xfrm>
              <a:off x="6464386" y="5283771"/>
              <a:ext cx="5537551" cy="521184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eaLnBrk="0" fontAlgn="base" hangingPunct="0">
                <a:lnSpc>
                  <a:spcPct val="13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en-US" sz="1600" b="1" noProof="1">
                  <a:solidFill>
                    <a:schemeClr val="tx1"/>
                  </a:solidFill>
                  <a:latin typeface="Bahnschrift Condensed" panose="020B0502040204020203" pitchFamily="34" charset="0"/>
                </a:rPr>
                <a:t>Thống kê, phân tích kết quả đạt PLO của người học để cải tiến chất lượng</a:t>
              </a:r>
            </a:p>
          </p:txBody>
        </p:sp>
        <p:sp>
          <p:nvSpPr>
            <p:cNvPr id="107" name="Rectangle 106">
              <a:extLst>
                <a:ext uri="{FF2B5EF4-FFF2-40B4-BE49-F238E27FC236}">
                  <a16:creationId xmlns:a16="http://schemas.microsoft.com/office/drawing/2014/main" id="{42B051B4-371F-E3BC-89A2-B963455A562E}"/>
                </a:ext>
              </a:extLst>
            </p:cNvPr>
            <p:cNvSpPr/>
            <p:nvPr/>
          </p:nvSpPr>
          <p:spPr>
            <a:xfrm>
              <a:off x="7037656" y="6023005"/>
              <a:ext cx="4315011" cy="353410"/>
            </a:xfrm>
            <a:prstGeom prst="rect">
              <a:avLst/>
            </a:prstGeom>
            <a:solidFill>
              <a:schemeClr val="tx2">
                <a:lumMod val="50000"/>
                <a:lumOff val="5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noProof="1">
                  <a:latin typeface="Bahnschrift Condensed" panose="020B0502040204020203" pitchFamily="34" charset="0"/>
                </a:rPr>
                <a:t>(c) Công nhận kết quả và cải tiến: Cấp CTĐT </a:t>
              </a:r>
            </a:p>
          </p:txBody>
        </p:sp>
      </p:grp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56034817-99F6-D37A-4872-3DDAE00EF499}"/>
              </a:ext>
            </a:extLst>
          </p:cNvPr>
          <p:cNvGrpSpPr/>
          <p:nvPr/>
        </p:nvGrpSpPr>
        <p:grpSpPr>
          <a:xfrm>
            <a:off x="9036341" y="3805327"/>
            <a:ext cx="378078" cy="375407"/>
            <a:chOff x="8335027" y="3891906"/>
            <a:chExt cx="375014" cy="375407"/>
          </a:xfrm>
        </p:grpSpPr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5D62300A-D546-1A52-1FE9-321B4C47E2AF}"/>
                </a:ext>
              </a:extLst>
            </p:cNvPr>
            <p:cNvSpPr txBox="1"/>
            <p:nvPr/>
          </p:nvSpPr>
          <p:spPr>
            <a:xfrm>
              <a:off x="8335028" y="3891906"/>
              <a:ext cx="37501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noProof="1">
                  <a:latin typeface="Arial Narrow" panose="020B0606020202030204" pitchFamily="34" charset="0"/>
                </a:rPr>
                <a:t>∑</a:t>
              </a:r>
            </a:p>
          </p:txBody>
        </p:sp>
        <p:sp>
          <p:nvSpPr>
            <p:cNvPr id="109" name="Flowchart: Connector 108">
              <a:extLst>
                <a:ext uri="{FF2B5EF4-FFF2-40B4-BE49-F238E27FC236}">
                  <a16:creationId xmlns:a16="http://schemas.microsoft.com/office/drawing/2014/main" id="{9DB70AD4-993F-44D7-0E7E-9E91F13D0477}"/>
                </a:ext>
              </a:extLst>
            </p:cNvPr>
            <p:cNvSpPr/>
            <p:nvPr/>
          </p:nvSpPr>
          <p:spPr>
            <a:xfrm>
              <a:off x="8335027" y="3937315"/>
              <a:ext cx="375014" cy="329998"/>
            </a:xfrm>
            <a:prstGeom prst="flowChartConnector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noProof="1"/>
            </a:p>
          </p:txBody>
        </p:sp>
      </p:grpSp>
      <p:cxnSp>
        <p:nvCxnSpPr>
          <p:cNvPr id="111" name="Straight Arrow Connector 110">
            <a:extLst>
              <a:ext uri="{FF2B5EF4-FFF2-40B4-BE49-F238E27FC236}">
                <a16:creationId xmlns:a16="http://schemas.microsoft.com/office/drawing/2014/main" id="{BFFA107B-4CAC-8DA7-945D-6C65A3E0843B}"/>
              </a:ext>
            </a:extLst>
          </p:cNvPr>
          <p:cNvCxnSpPr>
            <a:cxnSpLocks/>
          </p:cNvCxnSpPr>
          <p:nvPr/>
        </p:nvCxnSpPr>
        <p:spPr>
          <a:xfrm>
            <a:off x="9225380" y="3591235"/>
            <a:ext cx="0" cy="28800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3" name="Straight Arrow Connector 112">
            <a:extLst>
              <a:ext uri="{FF2B5EF4-FFF2-40B4-BE49-F238E27FC236}">
                <a16:creationId xmlns:a16="http://schemas.microsoft.com/office/drawing/2014/main" id="{53026B93-08CC-8996-BC83-6290F5398A80}"/>
              </a:ext>
            </a:extLst>
          </p:cNvPr>
          <p:cNvCxnSpPr>
            <a:cxnSpLocks/>
          </p:cNvCxnSpPr>
          <p:nvPr/>
        </p:nvCxnSpPr>
        <p:spPr>
          <a:xfrm flipH="1">
            <a:off x="6012206" y="4952497"/>
            <a:ext cx="3240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15" name="TextBox 114">
            <a:extLst>
              <a:ext uri="{FF2B5EF4-FFF2-40B4-BE49-F238E27FC236}">
                <a16:creationId xmlns:a16="http://schemas.microsoft.com/office/drawing/2014/main" id="{D66C7F1B-9C31-F2FE-93D9-9172C120864B}"/>
              </a:ext>
            </a:extLst>
          </p:cNvPr>
          <p:cNvSpPr txBox="1"/>
          <p:nvPr/>
        </p:nvSpPr>
        <p:spPr>
          <a:xfrm>
            <a:off x="4278472" y="6396321"/>
            <a:ext cx="4543471" cy="369332"/>
          </a:xfrm>
          <a:prstGeom prst="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b="1" noProof="1">
                <a:solidFill>
                  <a:schemeClr val="accent4">
                    <a:lumMod val="75000"/>
                  </a:schemeClr>
                </a:solidFill>
                <a:latin typeface="Bahnschrift Condensed" panose="020B0502040204020203" pitchFamily="34" charset="0"/>
              </a:rPr>
              <a:t>QUY TRÌNH XÂY DỰNG, TRIỂN KHAI, CẢI TIẾN CTĐT THEO OBE</a:t>
            </a:r>
          </a:p>
        </p:txBody>
      </p:sp>
      <p:cxnSp>
        <p:nvCxnSpPr>
          <p:cNvPr id="116" name="Straight Arrow Connector 115">
            <a:extLst>
              <a:ext uri="{FF2B5EF4-FFF2-40B4-BE49-F238E27FC236}">
                <a16:creationId xmlns:a16="http://schemas.microsoft.com/office/drawing/2014/main" id="{EB0750E7-9AC8-395B-42E6-C3ED329D6EC3}"/>
              </a:ext>
            </a:extLst>
          </p:cNvPr>
          <p:cNvCxnSpPr>
            <a:cxnSpLocks/>
          </p:cNvCxnSpPr>
          <p:nvPr/>
        </p:nvCxnSpPr>
        <p:spPr>
          <a:xfrm flipH="1">
            <a:off x="9040688" y="2806810"/>
            <a:ext cx="324000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3053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</TotalTime>
  <Words>307</Words>
  <Application>Microsoft Office PowerPoint</Application>
  <PresentationFormat>Widescreen</PresentationFormat>
  <Paragraphs>53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Arial Narrow</vt:lpstr>
      <vt:lpstr>Bahnschrift Condensed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Nguyễn Thanh Diệu</dc:creator>
  <cp:lastModifiedBy>Nguyễn Thanh Diệu</cp:lastModifiedBy>
  <cp:revision>6</cp:revision>
  <dcterms:created xsi:type="dcterms:W3CDTF">2025-07-01T02:04:11Z</dcterms:created>
  <dcterms:modified xsi:type="dcterms:W3CDTF">2025-07-02T02:53:14Z</dcterms:modified>
</cp:coreProperties>
</file>