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4" r:id="rId2"/>
    <p:sldMasterId id="2147483674" r:id="rId3"/>
  </p:sldMasterIdLst>
  <p:notesMasterIdLst>
    <p:notesMasterId r:id="rId31"/>
  </p:notesMasterIdLst>
  <p:sldIdLst>
    <p:sldId id="256" r:id="rId4"/>
    <p:sldId id="1254" r:id="rId5"/>
    <p:sldId id="1322" r:id="rId6"/>
    <p:sldId id="1391" r:id="rId7"/>
    <p:sldId id="1392" r:id="rId8"/>
    <p:sldId id="1266" r:id="rId9"/>
    <p:sldId id="1389" r:id="rId10"/>
    <p:sldId id="1388" r:id="rId11"/>
    <p:sldId id="1401" r:id="rId12"/>
    <p:sldId id="1383" r:id="rId13"/>
    <p:sldId id="1402" r:id="rId14"/>
    <p:sldId id="1111" r:id="rId15"/>
    <p:sldId id="1395" r:id="rId16"/>
    <p:sldId id="1410" r:id="rId17"/>
    <p:sldId id="1399" r:id="rId18"/>
    <p:sldId id="1400" r:id="rId19"/>
    <p:sldId id="1403" r:id="rId20"/>
    <p:sldId id="1404" r:id="rId21"/>
    <p:sldId id="1407" r:id="rId22"/>
    <p:sldId id="1413" r:id="rId23"/>
    <p:sldId id="1339" r:id="rId24"/>
    <p:sldId id="1406" r:id="rId25"/>
    <p:sldId id="1411" r:id="rId26"/>
    <p:sldId id="1408" r:id="rId27"/>
    <p:sldId id="1409" r:id="rId28"/>
    <p:sldId id="1412" r:id="rId29"/>
    <p:sldId id="263" r:id="rId30"/>
  </p:sldIdLst>
  <p:sldSz cx="12192000" cy="6858000"/>
  <p:notesSz cx="6950075" cy="9236075"/>
  <p:custDataLst>
    <p:tags r:id="rId3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Van Diep" initials="LVD" lastIdx="1" clrIdx="0">
    <p:extLst>
      <p:ext uri="{19B8F6BF-5375-455C-9EA6-DF929625EA0E}">
        <p15:presenceInfo xmlns:p15="http://schemas.microsoft.com/office/powerpoint/2012/main" userId="S::levandiep@vinhuni.edu.vn::78ee1208-61b9-45fd-b641-1d3a2f5859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FFCC"/>
    <a:srgbClr val="FFFF00"/>
    <a:srgbClr val="FFFF99"/>
    <a:srgbClr val="E325BF"/>
    <a:srgbClr val="CC00CC"/>
    <a:srgbClr val="339966"/>
    <a:srgbClr val="00B5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EB01F-07B3-4617-AF0E-0A294854CE52}" v="807" dt="2024-09-26T16:39:33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0" autoAdjust="0"/>
    <p:restoredTop sz="94599" autoAdjust="0"/>
  </p:normalViewPr>
  <p:slideViewPr>
    <p:cSldViewPr snapToGrid="0">
      <p:cViewPr varScale="1">
        <p:scale>
          <a:sx n="104" d="100"/>
          <a:sy n="104" d="100"/>
        </p:scale>
        <p:origin x="352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26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Huy Bang" userId="7e284667-879f-4063-8029-8dbcd85f6fb8" providerId="ADAL" clId="{AA794CD9-1002-4E74-96D8-76DD0B3E4242}"/>
    <pc:docChg chg="modSld">
      <pc:chgData name="Nguyen Huy Bang" userId="7e284667-879f-4063-8029-8dbcd85f6fb8" providerId="ADAL" clId="{AA794CD9-1002-4E74-96D8-76DD0B3E4242}" dt="2024-09-26T23:22:50.007" v="82" actId="20577"/>
      <pc:docMkLst>
        <pc:docMk/>
      </pc:docMkLst>
      <pc:sldChg chg="modSp mod">
        <pc:chgData name="Nguyen Huy Bang" userId="7e284667-879f-4063-8029-8dbcd85f6fb8" providerId="ADAL" clId="{AA794CD9-1002-4E74-96D8-76DD0B3E4242}" dt="2024-09-26T23:22:50.007" v="82" actId="20577"/>
        <pc:sldMkLst>
          <pc:docMk/>
          <pc:sldMk cId="3199062410" sldId="1411"/>
        </pc:sldMkLst>
        <pc:spChg chg="mod">
          <ac:chgData name="Nguyen Huy Bang" userId="7e284667-879f-4063-8029-8dbcd85f6fb8" providerId="ADAL" clId="{AA794CD9-1002-4E74-96D8-76DD0B3E4242}" dt="2024-09-26T23:22:50.007" v="82" actId="20577"/>
          <ac:spMkLst>
            <pc:docMk/>
            <pc:sldMk cId="3199062410" sldId="1411"/>
            <ac:spMk id="11" creationId="{4077451E-2017-CA28-EC26-B3C08F75CF77}"/>
          </ac:spMkLst>
        </pc:spChg>
      </pc:sldChg>
      <pc:sldChg chg="modSp mod">
        <pc:chgData name="Nguyen Huy Bang" userId="7e284667-879f-4063-8029-8dbcd85f6fb8" providerId="ADAL" clId="{AA794CD9-1002-4E74-96D8-76DD0B3E4242}" dt="2024-09-26T23:19:51.951" v="1" actId="20577"/>
        <pc:sldMkLst>
          <pc:docMk/>
          <pc:sldMk cId="760795115" sldId="1412"/>
        </pc:sldMkLst>
        <pc:spChg chg="mod">
          <ac:chgData name="Nguyen Huy Bang" userId="7e284667-879f-4063-8029-8dbcd85f6fb8" providerId="ADAL" clId="{AA794CD9-1002-4E74-96D8-76DD0B3E4242}" dt="2024-09-26T23:19:51.951" v="1" actId="20577"/>
          <ac:spMkLst>
            <pc:docMk/>
            <pc:sldMk cId="760795115" sldId="1412"/>
            <ac:spMk id="13" creationId="{A2A1DB58-8590-A49E-88A2-8DE3C116B1C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dmin\Dropbox\DBCL\Cong%20viec%20can%20lam\Thang%2011_2023\Thong%20ke%20ket%20qua%20KDCL%20CTDT\Tong%20hop%20thong%20ke%20CTDT_14_11_da%20ra%20la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dmin\Dropbox\DBCL\Cong%20viec%20can%20lam\Thang%2011_2023\Thong%20ke%20ket%20qua%20KDCL%20CTDT\Tong%20hop%20thong%20ke%20CTDT_14_11_da%20ra%20la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821597835052175E-2"/>
          <c:y val="6.9444444444444448E-2"/>
          <c:w val="0.96844026931271399"/>
          <c:h val="0.775338339045200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1E-4AF7-A6A6-147A505047D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1E-4AF7-A6A6-147A505047D7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1E-4AF7-A6A6-147A505047D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1E-4AF7-A6A6-147A50504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'Ve hinh'!$AD$2:$AJ$2</c:f>
              <c:strCache>
                <c:ptCount val="7"/>
                <c:pt idx="0">
                  <c:v>TC 1.1. MT  CTĐT  PHÙ HỢP VỚI SM, TN, LUẬT GD</c:v>
                </c:pt>
                <c:pt idx="1">
                  <c:v>TC 1.2. CĐR  CTĐT </c:v>
                </c:pt>
                <c:pt idx="2">
                  <c:v>TC 2.2.ĐỀ CƯƠNG HP</c:v>
                </c:pt>
                <c:pt idx="3">
                  <c:v>TC2.3.  MÔ TẢ CTĐT &amp; ĐỀ CƯƠNG ĐƯỢC  CÔNG KHAI</c:v>
                </c:pt>
                <c:pt idx="4">
                  <c:v>TC 3.2. MA TRẬN CĐR</c:v>
                </c:pt>
                <c:pt idx="5">
                  <c:v>TC5.2. QĐ VỀ ĐG NH</c:v>
                </c:pt>
                <c:pt idx="6">
                  <c:v>TC 5.3. ĐG CĐR HP</c:v>
                </c:pt>
              </c:strCache>
            </c:strRef>
          </c:cat>
          <c:val>
            <c:numRef>
              <c:f>'Ve hinh'!$AD$3:$AJ$3</c:f>
              <c:numCache>
                <c:formatCode>0%</c:formatCode>
                <c:ptCount val="7"/>
                <c:pt idx="0">
                  <c:v>0.98890784982935154</c:v>
                </c:pt>
                <c:pt idx="1">
                  <c:v>0.59726962457337884</c:v>
                </c:pt>
                <c:pt idx="2">
                  <c:v>0.59129692832764502</c:v>
                </c:pt>
                <c:pt idx="3">
                  <c:v>0.97610921501706482</c:v>
                </c:pt>
                <c:pt idx="4">
                  <c:v>0.21160409556313994</c:v>
                </c:pt>
                <c:pt idx="5">
                  <c:v>0.99573378839590443</c:v>
                </c:pt>
                <c:pt idx="6">
                  <c:v>0.24232081911262798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1E-4AF7-A6A6-147A505047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92471135"/>
        <c:axId val="1401206559"/>
      </c:barChart>
      <c:catAx>
        <c:axId val="492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401206559"/>
        <c:crosses val="autoZero"/>
        <c:auto val="1"/>
        <c:lblAlgn val="ctr"/>
        <c:lblOffset val="100"/>
        <c:noMultiLvlLbl val="0"/>
      </c:catAx>
      <c:valAx>
        <c:axId val="14012065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247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821597835052175E-2"/>
          <c:y val="6.9444444444444448E-2"/>
          <c:w val="0.96844026931271399"/>
          <c:h val="0.775338339045200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1E-4AF7-A6A6-147A505047D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1E-4AF7-A6A6-147A505047D7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1E-4AF7-A6A6-147A505047D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1E-4AF7-A6A6-147A50504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'Ve hinh'!$AD$2:$AJ$2</c:f>
              <c:strCache>
                <c:ptCount val="7"/>
                <c:pt idx="0">
                  <c:v>TC 1.1. MT  CTĐT  PHÙ HỢP VỚI SM, TN, LUẬT GD</c:v>
                </c:pt>
                <c:pt idx="1">
                  <c:v>TC 1.2. CĐR  CTĐT </c:v>
                </c:pt>
                <c:pt idx="2">
                  <c:v>TC 2.2.ĐỀ CƯƠNG HP</c:v>
                </c:pt>
                <c:pt idx="3">
                  <c:v>TC2.3.  MÔ TẢ CTĐT &amp; ĐỀ CƯƠNG ĐƯỢC  CÔNG KHAI</c:v>
                </c:pt>
                <c:pt idx="4">
                  <c:v>TC 3.2. MA TRẬN CĐR</c:v>
                </c:pt>
                <c:pt idx="5">
                  <c:v>TC5.2. QĐ VỀ ĐG NH</c:v>
                </c:pt>
                <c:pt idx="6">
                  <c:v>TC 5.3. ĐG CĐR HP</c:v>
                </c:pt>
              </c:strCache>
            </c:strRef>
          </c:cat>
          <c:val>
            <c:numRef>
              <c:f>'Ve hinh'!$AD$3:$AJ$3</c:f>
              <c:numCache>
                <c:formatCode>0%</c:formatCode>
                <c:ptCount val="7"/>
                <c:pt idx="0">
                  <c:v>0.98890784982935154</c:v>
                </c:pt>
                <c:pt idx="1">
                  <c:v>0.59726962457337884</c:v>
                </c:pt>
                <c:pt idx="2">
                  <c:v>0.59129692832764502</c:v>
                </c:pt>
                <c:pt idx="3">
                  <c:v>0.97610921501706482</c:v>
                </c:pt>
                <c:pt idx="4">
                  <c:v>0.21160409556313994</c:v>
                </c:pt>
                <c:pt idx="5">
                  <c:v>0.99573378839590443</c:v>
                </c:pt>
                <c:pt idx="6">
                  <c:v>0.24232081911262798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1E-4AF7-A6A6-147A505047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92471135"/>
        <c:axId val="1401206559"/>
      </c:barChart>
      <c:catAx>
        <c:axId val="492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401206559"/>
        <c:crosses val="autoZero"/>
        <c:auto val="1"/>
        <c:lblAlgn val="ctr"/>
        <c:lblOffset val="100"/>
        <c:noMultiLvlLbl val="0"/>
      </c:catAx>
      <c:valAx>
        <c:axId val="14012065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247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none" spc="20" baseline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ĐIỂM LUẬN VĂN VÀ ĐIỂM NL CỦA </a:t>
            </a:r>
            <a:r>
              <a:rPr lang="en-US" b="1" dirty="0">
                <a:solidFill>
                  <a:srgbClr val="FF0000"/>
                </a:solidFill>
              </a:rPr>
              <a:t>PLO4.1.1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CỦA </a:t>
            </a:r>
            <a:r>
              <a:rPr lang="en-US" b="1" dirty="0">
                <a:solidFill>
                  <a:srgbClr val="0000FF"/>
                </a:solidFill>
              </a:rPr>
              <a:t>23 HỌC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VIÊN NGÀNH KTXD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20" baseline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175700043542033E-2"/>
          <c:y val="0.16702748871855944"/>
          <c:w val="0.95583371835660191"/>
          <c:h val="0.5363352865393296"/>
        </c:manualLayout>
      </c:layout>
      <c:lineChart>
        <c:grouping val="standar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Điểm Luận văn</c:v>
                </c:pt>
              </c:strCache>
            </c:strRef>
          </c:tx>
          <c:spPr>
            <a:ln w="4127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Sheet1!$B$7:$B$29</c:f>
              <c:strCache>
                <c:ptCount val="23"/>
                <c:pt idx="0">
                  <c:v>HV1</c:v>
                </c:pt>
                <c:pt idx="1">
                  <c:v>HV2</c:v>
                </c:pt>
                <c:pt idx="2">
                  <c:v>HV3</c:v>
                </c:pt>
                <c:pt idx="3">
                  <c:v>HV4</c:v>
                </c:pt>
                <c:pt idx="4">
                  <c:v>HV5</c:v>
                </c:pt>
                <c:pt idx="5">
                  <c:v>HV6</c:v>
                </c:pt>
                <c:pt idx="6">
                  <c:v>HV7</c:v>
                </c:pt>
                <c:pt idx="7">
                  <c:v>HV8</c:v>
                </c:pt>
                <c:pt idx="8">
                  <c:v>HV9</c:v>
                </c:pt>
                <c:pt idx="9">
                  <c:v>HV10</c:v>
                </c:pt>
                <c:pt idx="10">
                  <c:v>HV11</c:v>
                </c:pt>
                <c:pt idx="11">
                  <c:v>HV12</c:v>
                </c:pt>
                <c:pt idx="12">
                  <c:v>HV13</c:v>
                </c:pt>
                <c:pt idx="13">
                  <c:v>HV14</c:v>
                </c:pt>
                <c:pt idx="14">
                  <c:v>HV15</c:v>
                </c:pt>
                <c:pt idx="15">
                  <c:v>HV16</c:v>
                </c:pt>
                <c:pt idx="16">
                  <c:v>HV17</c:v>
                </c:pt>
                <c:pt idx="17">
                  <c:v>HV18</c:v>
                </c:pt>
                <c:pt idx="18">
                  <c:v>HV19</c:v>
                </c:pt>
                <c:pt idx="19">
                  <c:v>HV20</c:v>
                </c:pt>
                <c:pt idx="20">
                  <c:v>HV21</c:v>
                </c:pt>
                <c:pt idx="21">
                  <c:v>HV22</c:v>
                </c:pt>
                <c:pt idx="22">
                  <c:v>HV23</c:v>
                </c:pt>
              </c:strCache>
            </c:strRef>
          </c:cat>
          <c:val>
            <c:numRef>
              <c:f>Sheet1!$C$7:$C$29</c:f>
              <c:numCache>
                <c:formatCode>General</c:formatCode>
                <c:ptCount val="23"/>
                <c:pt idx="0">
                  <c:v>9.5</c:v>
                </c:pt>
                <c:pt idx="1">
                  <c:v>8.5</c:v>
                </c:pt>
                <c:pt idx="2">
                  <c:v>8.5</c:v>
                </c:pt>
                <c:pt idx="3">
                  <c:v>8.5</c:v>
                </c:pt>
                <c:pt idx="4">
                  <c:v>8</c:v>
                </c:pt>
                <c:pt idx="5">
                  <c:v>8.5</c:v>
                </c:pt>
                <c:pt idx="6">
                  <c:v>9</c:v>
                </c:pt>
                <c:pt idx="7">
                  <c:v>8</c:v>
                </c:pt>
                <c:pt idx="8">
                  <c:v>8.5</c:v>
                </c:pt>
                <c:pt idx="9">
                  <c:v>9</c:v>
                </c:pt>
                <c:pt idx="10">
                  <c:v>8</c:v>
                </c:pt>
                <c:pt idx="11">
                  <c:v>8.5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8.5</c:v>
                </c:pt>
                <c:pt idx="16">
                  <c:v>8</c:v>
                </c:pt>
                <c:pt idx="17">
                  <c:v>8</c:v>
                </c:pt>
                <c:pt idx="18">
                  <c:v>8.5</c:v>
                </c:pt>
                <c:pt idx="19">
                  <c:v>9</c:v>
                </c:pt>
                <c:pt idx="20">
                  <c:v>9.5</c:v>
                </c:pt>
                <c:pt idx="21">
                  <c:v>8</c:v>
                </c:pt>
                <c:pt idx="22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49-4E43-99E1-0E5033D5B515}"/>
            </c:ext>
          </c:extLst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Điểm NL cần đạt</c:v>
                </c:pt>
              </c:strCache>
            </c:strRef>
          </c:tx>
          <c:spPr>
            <a:ln w="41275" cap="rnd" cmpd="sng" algn="ctr">
              <a:solidFill>
                <a:srgbClr val="3333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3333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Sheet1!$B$7:$B$29</c:f>
              <c:strCache>
                <c:ptCount val="23"/>
                <c:pt idx="0">
                  <c:v>HV1</c:v>
                </c:pt>
                <c:pt idx="1">
                  <c:v>HV2</c:v>
                </c:pt>
                <c:pt idx="2">
                  <c:v>HV3</c:v>
                </c:pt>
                <c:pt idx="3">
                  <c:v>HV4</c:v>
                </c:pt>
                <c:pt idx="4">
                  <c:v>HV5</c:v>
                </c:pt>
                <c:pt idx="5">
                  <c:v>HV6</c:v>
                </c:pt>
                <c:pt idx="6">
                  <c:v>HV7</c:v>
                </c:pt>
                <c:pt idx="7">
                  <c:v>HV8</c:v>
                </c:pt>
                <c:pt idx="8">
                  <c:v>HV9</c:v>
                </c:pt>
                <c:pt idx="9">
                  <c:v>HV10</c:v>
                </c:pt>
                <c:pt idx="10">
                  <c:v>HV11</c:v>
                </c:pt>
                <c:pt idx="11">
                  <c:v>HV12</c:v>
                </c:pt>
                <c:pt idx="12">
                  <c:v>HV13</c:v>
                </c:pt>
                <c:pt idx="13">
                  <c:v>HV14</c:v>
                </c:pt>
                <c:pt idx="14">
                  <c:v>HV15</c:v>
                </c:pt>
                <c:pt idx="15">
                  <c:v>HV16</c:v>
                </c:pt>
                <c:pt idx="16">
                  <c:v>HV17</c:v>
                </c:pt>
                <c:pt idx="17">
                  <c:v>HV18</c:v>
                </c:pt>
                <c:pt idx="18">
                  <c:v>HV19</c:v>
                </c:pt>
                <c:pt idx="19">
                  <c:v>HV20</c:v>
                </c:pt>
                <c:pt idx="20">
                  <c:v>HV21</c:v>
                </c:pt>
                <c:pt idx="21">
                  <c:v>HV22</c:v>
                </c:pt>
                <c:pt idx="22">
                  <c:v>HV23</c:v>
                </c:pt>
              </c:strCache>
            </c:strRef>
          </c:cat>
          <c:val>
            <c:numRef>
              <c:f>Sheet1!$D$7:$D$29</c:f>
              <c:numCache>
                <c:formatCode>General</c:formatCode>
                <c:ptCount val="23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49-4E43-99E1-0E5033D5B515}"/>
            </c:ext>
          </c:extLst>
        </c:ser>
        <c:ser>
          <c:idx val="2"/>
          <c:order val="2"/>
          <c:tx>
            <c:strRef>
              <c:f>Sheet1!$E$6</c:f>
              <c:strCache>
                <c:ptCount val="1"/>
                <c:pt idx="0">
                  <c:v>Điểm NL PLO4.1.1</c:v>
                </c:pt>
              </c:strCache>
            </c:strRef>
          </c:tx>
          <c:spPr>
            <a:ln w="41275" cap="rnd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Sheet1!$B$7:$B$29</c:f>
              <c:strCache>
                <c:ptCount val="23"/>
                <c:pt idx="0">
                  <c:v>HV1</c:v>
                </c:pt>
                <c:pt idx="1">
                  <c:v>HV2</c:v>
                </c:pt>
                <c:pt idx="2">
                  <c:v>HV3</c:v>
                </c:pt>
                <c:pt idx="3">
                  <c:v>HV4</c:v>
                </c:pt>
                <c:pt idx="4">
                  <c:v>HV5</c:v>
                </c:pt>
                <c:pt idx="5">
                  <c:v>HV6</c:v>
                </c:pt>
                <c:pt idx="6">
                  <c:v>HV7</c:v>
                </c:pt>
                <c:pt idx="7">
                  <c:v>HV8</c:v>
                </c:pt>
                <c:pt idx="8">
                  <c:v>HV9</c:v>
                </c:pt>
                <c:pt idx="9">
                  <c:v>HV10</c:v>
                </c:pt>
                <c:pt idx="10">
                  <c:v>HV11</c:v>
                </c:pt>
                <c:pt idx="11">
                  <c:v>HV12</c:v>
                </c:pt>
                <c:pt idx="12">
                  <c:v>HV13</c:v>
                </c:pt>
                <c:pt idx="13">
                  <c:v>HV14</c:v>
                </c:pt>
                <c:pt idx="14">
                  <c:v>HV15</c:v>
                </c:pt>
                <c:pt idx="15">
                  <c:v>HV16</c:v>
                </c:pt>
                <c:pt idx="16">
                  <c:v>HV17</c:v>
                </c:pt>
                <c:pt idx="17">
                  <c:v>HV18</c:v>
                </c:pt>
                <c:pt idx="18">
                  <c:v>HV19</c:v>
                </c:pt>
                <c:pt idx="19">
                  <c:v>HV20</c:v>
                </c:pt>
                <c:pt idx="20">
                  <c:v>HV21</c:v>
                </c:pt>
                <c:pt idx="21">
                  <c:v>HV22</c:v>
                </c:pt>
                <c:pt idx="22">
                  <c:v>HV23</c:v>
                </c:pt>
              </c:strCache>
            </c:strRef>
          </c:cat>
          <c:val>
            <c:numRef>
              <c:f>Sheet1!$E$7:$E$29</c:f>
              <c:numCache>
                <c:formatCode>General</c:formatCode>
                <c:ptCount val="23"/>
                <c:pt idx="0">
                  <c:v>4.3</c:v>
                </c:pt>
                <c:pt idx="1">
                  <c:v>4.2</c:v>
                </c:pt>
                <c:pt idx="2">
                  <c:v>4</c:v>
                </c:pt>
                <c:pt idx="3">
                  <c:v>4.0999999999999996</c:v>
                </c:pt>
                <c:pt idx="4">
                  <c:v>4.2</c:v>
                </c:pt>
                <c:pt idx="5">
                  <c:v>4.2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4.2</c:v>
                </c:pt>
                <c:pt idx="10">
                  <c:v>3.9</c:v>
                </c:pt>
                <c:pt idx="11">
                  <c:v>4.2</c:v>
                </c:pt>
                <c:pt idx="12">
                  <c:v>3.9</c:v>
                </c:pt>
                <c:pt idx="13">
                  <c:v>3.9</c:v>
                </c:pt>
                <c:pt idx="14">
                  <c:v>3.9</c:v>
                </c:pt>
                <c:pt idx="15">
                  <c:v>4.2</c:v>
                </c:pt>
                <c:pt idx="16">
                  <c:v>3.9</c:v>
                </c:pt>
                <c:pt idx="17">
                  <c:v>3.9</c:v>
                </c:pt>
                <c:pt idx="18">
                  <c:v>4.3</c:v>
                </c:pt>
                <c:pt idx="19">
                  <c:v>4.2</c:v>
                </c:pt>
                <c:pt idx="20">
                  <c:v>4.4000000000000004</c:v>
                </c:pt>
                <c:pt idx="21">
                  <c:v>4</c:v>
                </c:pt>
                <c:pt idx="2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49-4E43-99E1-0E5033D5B51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2225" cap="flat" cmpd="sng" algn="ctr">
              <a:solidFill>
                <a:schemeClr val="bg1">
                  <a:lumMod val="75000"/>
                  <a:alpha val="33000"/>
                </a:schemeClr>
              </a:solidFill>
              <a:round/>
            </a:ln>
            <a:effectLst/>
          </c:spPr>
        </c:dropLines>
        <c:smooth val="0"/>
        <c:axId val="78513423"/>
        <c:axId val="152011023"/>
      </c:lineChart>
      <c:catAx>
        <c:axId val="7851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52011023"/>
        <c:crosses val="autoZero"/>
        <c:auto val="1"/>
        <c:lblAlgn val="ctr"/>
        <c:lblOffset val="100"/>
        <c:noMultiLvlLbl val="0"/>
      </c:catAx>
      <c:valAx>
        <c:axId val="152011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8513423"/>
        <c:crosses val="autoZero"/>
        <c:crossBetween val="between"/>
      </c:valAx>
      <c:spPr>
        <a:pattFill prst="pct5">
          <a:fgClr>
            <a:srgbClr val="002060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54930845586631"/>
          <c:y val="0.8591226091807207"/>
          <c:w val="0.50325023705233329"/>
          <c:h val="7.7733554461339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rgbClr val="002060"/>
      </a:fgClr>
      <a:bgClr>
        <a:schemeClr val="bg1"/>
      </a:bgClr>
    </a:pattFill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4:58:52.212"/>
    </inkml:context>
    <inkml:brush xml:id="br0">
      <inkml:brushProperty name="width" value="0.10583" units="cm"/>
      <inkml:brushProperty name="height" value="0.10583" units="cm"/>
      <inkml:brushProperty name="color" value="#5B2D90"/>
    </inkml:brush>
  </inkml:definitions>
  <inkml:trace contextRef="#ctx0" brushRef="#br0">2669 0 24575,'-1437'0'0,"1413"2"0,2 1 0,-1 0 0,1 2 0,0 0 0,-1 1 0,-34 15 0,25-10 0,-63 17 0,61-20 0,-1 2 0,-35 13 0,45-14 0,2-3 0,-1-2 0,-1 1 0,0-2 0,1-2 0,-2-1 0,1 0 0,-32-4 0,-28 2 0,39 3 0,-55 10 0,20-1 0,57-6-38,-1 0 1,1 2-1,-1 1 0,-28 11 0,14-4-1138,24-9-5650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4:58:52.217"/>
    </inkml:context>
    <inkml:brush xml:id="br0">
      <inkml:brushProperty name="width" value="0.07938" units="cm"/>
      <inkml:brushProperty name="height" value="0.07938" units="cm"/>
      <inkml:brushProperty name="color" value="#008C3A"/>
    </inkml:brush>
  </inkml:definitions>
  <inkml:trace contextRef="#ctx0" brushRef="#br0">5756 0 24575,'-15'2'0,"1"-1"0,0 2 0,1-1 0,-2 2 0,-23 7 0,-19 5 0,-206 29 0,148-25 0,66-13 0,0 3 0,0 0 0,-72 26 0,108-31 0,-1-2 0,-1-1 0,0 1 0,1-1 0,-26 2 0,-8 0 0,14 0 0,-81 12 0,-2-5 0,-120 0 0,165-10 0,-95 11 0,92-6 0,-137-7 0,-39 2 0,235 1 0,0 0 0,0 1 0,-24 7 0,-29 7 0,-6-6 0,19-2 0,-1-1 0,-91 0 0,121-8 0,1-1 0,0 2 0,1-1 0,-1 3 0,1 0 0,-1 1 0,1 1 0,0 1 0,-36 12 0,40-11 0,-2-1 0,0-1 0,1 0 0,-2-1 0,-30 0 0,-40 9 0,-210 39 0,266-45 0,22-4 0,1-1 0,-1 2 0,1 1 0,-22 8 0,8-4 0,0 0 0,-1-1 0,-50 8 0,17-4 0,-38 6 0,62-11 0,1 0 0,0 2 0,-52 17 0,76-22 0,1 0 0,-1-1 0,-2-1 0,2-1 0,0 0 0,-1 0 0,0-1 0,1 0 0,-23-2 0,19 1 0,0 0 0,0 0 0,0 2 0,0 0 0,-33 5 0,13 0 0,-1-1 0,1-1 0,-1-2 0,-1-2 0,-47-3 0,-15 0 0,-49 13 0,61-1 0,6-1 0,44-4 0,-58 1 0,-210-6-1365,289 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2E17939-7A8E-4ACF-971B-3D8217D69381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8F18741-9146-44A5-9501-B11687B2A9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07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06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4220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26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9471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008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584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575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18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571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788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945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764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769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2410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0615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87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41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493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599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67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91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685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6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5F7F-1D22-4B65-90A2-C1D1A469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211EF-E638-4EAA-9AB2-70E08BD32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B31899D-0CF7-AE9E-A817-4335F11211D4}"/>
              </a:ext>
            </a:extLst>
          </p:cNvPr>
          <p:cNvSpPr txBox="1">
            <a:spLocks/>
          </p:cNvSpPr>
          <p:nvPr userDrawn="1"/>
        </p:nvSpPr>
        <p:spPr>
          <a:xfrm>
            <a:off x="0" y="6429029"/>
            <a:ext cx="12192000" cy="4272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vi-VN" sz="1800" b="0" dirty="0">
              <a:solidFill>
                <a:schemeClr val="bg1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A1F724-2CA3-2D08-E125-10030BC1175F}"/>
              </a:ext>
            </a:extLst>
          </p:cNvPr>
          <p:cNvCxnSpPr/>
          <p:nvPr userDrawn="1"/>
        </p:nvCxnSpPr>
        <p:spPr>
          <a:xfrm>
            <a:off x="0" y="642902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7861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9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0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4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9BD8-9467-4C82-B599-3F170F30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255"/>
            <a:ext cx="10515600" cy="798785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2B6F-2177-449F-BF16-D3C0A24B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2"/>
            <a:ext cx="10515600" cy="4705516"/>
          </a:xfrm>
        </p:spPr>
        <p:txBody>
          <a:bodyPr>
            <a:normAutofit/>
          </a:bodyPr>
          <a:lstStyle>
            <a:lvl1pPr marL="2286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8FB85-9F8B-48E8-A683-9AD2790A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FD09-F671-4FCF-9634-052F9C05FE7F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1186-9886-4F32-8A6F-CDFA2B91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03B5-5EBD-4E8B-987C-7751D1C6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707486-5B84-48DC-82B0-7E009644AB92}"/>
              </a:ext>
            </a:extLst>
          </p:cNvPr>
          <p:cNvCxnSpPr/>
          <p:nvPr userDrawn="1"/>
        </p:nvCxnSpPr>
        <p:spPr>
          <a:xfrm>
            <a:off x="1608079" y="1240225"/>
            <a:ext cx="893116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06926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algn="ctr"/>
            <a:r>
              <a:rPr lang="en-US" sz="2667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667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42799442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7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915"/>
            <a:ext cx="10972800" cy="780685"/>
          </a:xfrm>
        </p:spPr>
        <p:txBody>
          <a:bodyPr>
            <a:normAutofit/>
          </a:bodyPr>
          <a:lstStyle>
            <a:lvl1pPr>
              <a:defRPr sz="3733" b="1">
                <a:solidFill>
                  <a:srgbClr val="002060"/>
                </a:solidFill>
                <a:latin typeface="UTM Swiss Condense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5402"/>
            <a:ext cx="10972800" cy="5041661"/>
          </a:xfrm>
        </p:spPr>
        <p:txBody>
          <a:bodyPr>
            <a:normAutofit/>
          </a:bodyPr>
          <a:lstStyle>
            <a:lvl1pPr marL="457189" indent="-457189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1pPr>
            <a:lvl2pPr marL="990575" indent="-380990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2pPr>
            <a:lvl3pPr marL="1523962" indent="-304792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3pPr>
            <a:lvl4pPr marL="2133547" indent="-304792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4pPr>
            <a:lvl5pPr marL="2743131" indent="-304792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F94F40-5D41-B49B-1BB7-44C4A63613B2}"/>
              </a:ext>
            </a:extLst>
          </p:cNvPr>
          <p:cNvCxnSpPr/>
          <p:nvPr userDrawn="1"/>
        </p:nvCxnSpPr>
        <p:spPr>
          <a:xfrm>
            <a:off x="1727200" y="1110535"/>
            <a:ext cx="8737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9E6FF34-B899-93CB-B980-98CA74D3FAA2}"/>
              </a:ext>
            </a:extLst>
          </p:cNvPr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268639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7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B7BB-5479-4587-A867-2D46DE2A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555F1-E58A-4FF5-B4C6-5F68C807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C010-F07C-434F-B059-3A54ACD9D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FD09-F671-4FCF-9634-052F9C05FE7F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4CE13-F443-493A-85F8-847147639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62CFF-552F-4D74-97ED-5F2ED1CEA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5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87" r:id="rId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grpSp>
        <p:nvGrpSpPr>
          <p:cNvPr id="2" name="组合 13"/>
          <p:cNvGrpSpPr/>
          <p:nvPr userDrawn="1"/>
        </p:nvGrpSpPr>
        <p:grpSpPr>
          <a:xfrm>
            <a:off x="0" y="6783917"/>
            <a:ext cx="12192000" cy="74083"/>
            <a:chOff x="0" y="5087938"/>
            <a:chExt cx="9144000" cy="55562"/>
          </a:xfrm>
        </p:grpSpPr>
        <p:pic>
          <p:nvPicPr>
            <p:cNvPr id="13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r="5813"/>
            <a:stretch>
              <a:fillRect/>
            </a:stretch>
          </p:blipFill>
          <p:spPr bwMode="auto">
            <a:xfrm>
              <a:off x="0" y="5087938"/>
              <a:ext cx="8616950" cy="55562"/>
            </a:xfrm>
            <a:prstGeom prst="rect">
              <a:avLst/>
            </a:prstGeom>
            <a:noFill/>
          </p:spPr>
        </p:pic>
        <p:pic>
          <p:nvPicPr>
            <p:cNvPr id="86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r="5813"/>
            <a:stretch>
              <a:fillRect/>
            </a:stretch>
          </p:blipFill>
          <p:spPr bwMode="auto">
            <a:xfrm>
              <a:off x="527050" y="5087938"/>
              <a:ext cx="8616950" cy="55562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88545" y="6250583"/>
            <a:ext cx="1666868" cy="406032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4054027" y="6500748"/>
            <a:ext cx="36274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1200" b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en-GB" altLang="zh-CN" sz="12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9685" y="6482929"/>
            <a:ext cx="3541183" cy="161289"/>
          </a:xfrm>
          <a:prstGeom prst="rect">
            <a:avLst/>
          </a:prstGeom>
          <a:noFill/>
        </p:spPr>
      </p:pic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3151" y="236293"/>
            <a:ext cx="4360333" cy="121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85883"/>
      </p:ext>
    </p:extLst>
  </p:cSld>
  <p:clrMap bg1="lt1" tx1="dk1" bg2="lt2" tx2="dk2" accent1="accent1" accent2="accent2" accent3="accent3" accent4="accent4" accent5="accent5" accent6="accent6" hlink="hlink" folHlink="folHlink"/>
  <p:transition spd="med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57189" indent="-457189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667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990575" indent="-38099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33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2133547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7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743131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5D4A-E0C1-4B44-832B-7C848BC3070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ngnh@vinhuni.edu.v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science.vinhuni.edu.vn/bangn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0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customXml" Target="../ink/ink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2EDFE4-E763-A0EB-AAB5-DCB304D502B2}"/>
              </a:ext>
            </a:extLst>
          </p:cNvPr>
          <p:cNvSpPr txBox="1"/>
          <p:nvPr/>
        </p:nvSpPr>
        <p:spPr>
          <a:xfrm>
            <a:off x="54592" y="2460224"/>
            <a:ext cx="119975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b="1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GIẢI PHÁP THÁO GỠ CÁC ĐIỂM NGHẼN </a:t>
            </a:r>
          </a:p>
          <a:p>
            <a:pPr algn="ctr"/>
            <a:r>
              <a:rPr lang="en-US" sz="4900" b="1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TRONG PHÁT TRIỂN CHƯƠNG TRÌNH ĐÀO TẠO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1F6730-C734-6F44-52BA-281C048271AA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Bahnschrift SemiBold Condensed" panose="020B0502040204020203" pitchFamily="34" charset="0"/>
              </a:rPr>
              <a:t>Vinh</a:t>
            </a:r>
            <a:r>
              <a:rPr lang="vi-VN" sz="2000" dirty="0">
                <a:latin typeface="Bahnschrift SemiBold Condensed" panose="020B0502040204020203" pitchFamily="34" charset="0"/>
              </a:rPr>
              <a:t>, </a:t>
            </a:r>
            <a:r>
              <a:rPr lang="en-US" sz="2000" dirty="0">
                <a:latin typeface="Bahnschrift SemiBold Condensed" panose="020B0502040204020203" pitchFamily="34" charset="0"/>
              </a:rPr>
              <a:t>27 </a:t>
            </a:r>
            <a:r>
              <a:rPr lang="vi-VN" sz="2000" dirty="0">
                <a:latin typeface="Bahnschrift SemiBold Condensed" panose="020B0502040204020203" pitchFamily="34" charset="0"/>
              </a:rPr>
              <a:t>tháng </a:t>
            </a:r>
            <a:r>
              <a:rPr lang="en-US" sz="2000" dirty="0">
                <a:latin typeface="Bahnschrift SemiBold Condensed" panose="020B0502040204020203" pitchFamily="34" charset="0"/>
              </a:rPr>
              <a:t>9</a:t>
            </a:r>
            <a:r>
              <a:rPr lang="vi-VN" sz="2000" dirty="0">
                <a:latin typeface="Bahnschrift SemiBold Condensed" panose="020B0502040204020203" pitchFamily="34" charset="0"/>
              </a:rPr>
              <a:t> năm 202</a:t>
            </a:r>
            <a:r>
              <a:rPr lang="en-GB" sz="2000" dirty="0">
                <a:latin typeface="Bahnschrift SemiBold Condensed" panose="020B0502040204020203" pitchFamily="34" charset="0"/>
              </a:rPr>
              <a:t>4</a:t>
            </a:r>
            <a:endParaRPr lang="vi-VN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51FB-4593-CEC7-EB15-DAB4A378DEED}"/>
              </a:ext>
            </a:extLst>
          </p:cNvPr>
          <p:cNvSpPr txBox="1">
            <a:spLocks/>
          </p:cNvSpPr>
          <p:nvPr/>
        </p:nvSpPr>
        <p:spPr>
          <a:xfrm>
            <a:off x="194480" y="3968329"/>
            <a:ext cx="11857629" cy="1747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>
                <a:latin typeface="Bahnschrift SemiBold Condensed" panose="020B0502040204020203" pitchFamily="34" charset="0"/>
              </a:rPr>
              <a:t>GS.TS. </a:t>
            </a:r>
            <a:r>
              <a:rPr lang="en-US" sz="2500" dirty="0" err="1">
                <a:latin typeface="Bahnschrift SemiBold Condensed" panose="020B0502040204020203" pitchFamily="34" charset="0"/>
              </a:rPr>
              <a:t>Nguyễn</a:t>
            </a:r>
            <a:r>
              <a:rPr lang="en-US" sz="2500" dirty="0">
                <a:latin typeface="Bahnschrift SemiBold Condensed" panose="020B0502040204020203" pitchFamily="34" charset="0"/>
              </a:rPr>
              <a:t> Huy </a:t>
            </a:r>
            <a:r>
              <a:rPr lang="en-US" sz="2500" dirty="0" err="1">
                <a:latin typeface="Bahnschrift SemiBold Condensed" panose="020B0502040204020203" pitchFamily="34" charset="0"/>
              </a:rPr>
              <a:t>Bằng</a:t>
            </a:r>
            <a:endParaRPr lang="en-US" sz="2500" dirty="0">
              <a:latin typeface="Bahnschrift SemiBold 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latin typeface="Bahnschrift SemiBold Condensed" panose="020B0502040204020203" pitchFamily="34" charset="0"/>
              </a:rPr>
              <a:t>Email: </a:t>
            </a:r>
            <a:r>
              <a:rPr lang="en-US" sz="2100" dirty="0">
                <a:latin typeface="Bahnschrift SemiBold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bangnh@vinhuni.edu.vn</a:t>
            </a:r>
            <a:endParaRPr lang="en-US" sz="2100" dirty="0">
              <a:latin typeface="Bahnschrift SemiBold 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latin typeface="Bahnschrift SemiBold Condensed" panose="020B0502040204020203" pitchFamily="34" charset="0"/>
              </a:rPr>
              <a:t>Homepage: </a:t>
            </a:r>
            <a:r>
              <a:rPr lang="en-US" sz="2100" b="0" i="0" u="none" strike="noStrike" dirty="0">
                <a:effectLst/>
                <a:latin typeface="Bahnschrift SemiBold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https://science.vinhuni.edu.vn/bangnh</a:t>
            </a:r>
            <a:endParaRPr lang="en-US" sz="2100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 descr="A red and yellow emblem with a star and a red ribbon&#10;&#10;Description automatically generated">
            <a:extLst>
              <a:ext uri="{FF2B5EF4-FFF2-40B4-BE49-F238E27FC236}">
                <a16:creationId xmlns:a16="http://schemas.microsoft.com/office/drawing/2014/main" id="{74BE3673-63A6-CFDD-8253-ADA3AE78F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09" y="127821"/>
            <a:ext cx="804738" cy="820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E608A4-A911-B0AE-C023-2250A6D35555}"/>
              </a:ext>
            </a:extLst>
          </p:cNvPr>
          <p:cNvSpPr txBox="1"/>
          <p:nvPr/>
        </p:nvSpPr>
        <p:spPr>
          <a:xfrm>
            <a:off x="2804190" y="1012074"/>
            <a:ext cx="61304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BỘ GIÁO DỤC VÀ ĐÀO TẠO</a:t>
            </a: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CỤC NHÀ GIÁO</a:t>
            </a:r>
          </a:p>
        </p:txBody>
      </p:sp>
    </p:spTree>
    <p:extLst>
      <p:ext uri="{BB962C8B-B14F-4D97-AF65-F5344CB8AC3E}">
        <p14:creationId xmlns:p14="http://schemas.microsoft.com/office/powerpoint/2010/main" val="1491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E536-AD70-E3C3-91C6-E545C2D0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6CDC5-47B9-E4B2-2F4B-D50AD80FAC2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36B656-6988-C6CE-8265-12D240FF4241}"/>
              </a:ext>
            </a:extLst>
          </p:cNvPr>
          <p:cNvGrpSpPr/>
          <p:nvPr/>
        </p:nvGrpSpPr>
        <p:grpSpPr>
          <a:xfrm>
            <a:off x="36946" y="6448419"/>
            <a:ext cx="12155055" cy="381000"/>
            <a:chOff x="0" y="4857750"/>
            <a:chExt cx="9116291" cy="2857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85434C-C344-4AA1-2D81-C81DC822DD9B}"/>
                </a:ext>
              </a:extLst>
            </p:cNvPr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91">
              <a:extLst>
                <a:ext uri="{FF2B5EF4-FFF2-40B4-BE49-F238E27FC236}">
                  <a16:creationId xmlns:a16="http://schemas.microsoft.com/office/drawing/2014/main" id="{A7670227-424E-1B0A-F719-DD25EF25B3D4}"/>
                </a:ext>
              </a:extLst>
            </p:cNvPr>
            <p:cNvSpPr txBox="1"/>
            <p:nvPr/>
          </p:nvSpPr>
          <p:spPr>
            <a:xfrm>
              <a:off x="0" y="4881318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nghị tập huấn nâng cao năng lực phát triển CTĐT cho giảng viên cốt cán các cơ sở GDĐH_9.2024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1B78C3-5BC1-7DF1-BED1-1259B723A6B9}"/>
              </a:ext>
            </a:extLst>
          </p:cNvPr>
          <p:cNvGrpSpPr/>
          <p:nvPr/>
        </p:nvGrpSpPr>
        <p:grpSpPr>
          <a:xfrm>
            <a:off x="1963291" y="633856"/>
            <a:ext cx="7981736" cy="4108101"/>
            <a:chOff x="4149379" y="1486168"/>
            <a:chExt cx="5553957" cy="340667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DDDBE2-64C8-7EA6-9C10-EC9401935909}"/>
                </a:ext>
              </a:extLst>
            </p:cNvPr>
            <p:cNvGrpSpPr/>
            <p:nvPr/>
          </p:nvGrpSpPr>
          <p:grpSpPr>
            <a:xfrm>
              <a:off x="4149379" y="1562408"/>
              <a:ext cx="5553957" cy="3244813"/>
              <a:chOff x="5345184" y="1906095"/>
              <a:chExt cx="8381019" cy="5100232"/>
            </a:xfrm>
          </p:grpSpPr>
          <p:pic>
            <p:nvPicPr>
              <p:cNvPr id="26" name="Picture 4" descr="PDCA công cụ cải tiến chất lượng giáo dục, Tham luận, Khoa Cơ điện ...">
                <a:extLst>
                  <a:ext uri="{FF2B5EF4-FFF2-40B4-BE49-F238E27FC236}">
                    <a16:creationId xmlns:a16="http://schemas.microsoft.com/office/drawing/2014/main" id="{C9562EEE-93C4-CB42-5AB2-FAAFE0748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899" y="2844566"/>
                <a:ext cx="3282154" cy="3242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4C1C79-A9E7-9776-521E-54627553969B}"/>
                  </a:ext>
                </a:extLst>
              </p:cNvPr>
              <p:cNvSpPr txBox="1"/>
              <p:nvPr/>
            </p:nvSpPr>
            <p:spPr>
              <a:xfrm>
                <a:off x="8403096" y="1906095"/>
                <a:ext cx="2309951" cy="621810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1. Xây dựng CTĐT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AABF91-CF1E-DAA7-0856-F9473E255082}"/>
                  </a:ext>
                </a:extLst>
              </p:cNvPr>
              <p:cNvSpPr txBox="1"/>
              <p:nvPr/>
            </p:nvSpPr>
            <p:spPr>
              <a:xfrm>
                <a:off x="7376306" y="6384518"/>
                <a:ext cx="4282809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3. Đánh giá CTĐT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9F55B1-A2B9-87F2-9FC2-E642F2E280F9}"/>
                  </a:ext>
                </a:extLst>
              </p:cNvPr>
              <p:cNvSpPr txBox="1"/>
              <p:nvPr/>
            </p:nvSpPr>
            <p:spPr>
              <a:xfrm>
                <a:off x="11486059" y="4125506"/>
                <a:ext cx="2240144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2. Triển khai CTĐT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01263A-7F7C-D7FB-E5BA-90A124C962E3}"/>
                  </a:ext>
                </a:extLst>
              </p:cNvPr>
              <p:cNvSpPr txBox="1"/>
              <p:nvPr/>
            </p:nvSpPr>
            <p:spPr>
              <a:xfrm>
                <a:off x="5345184" y="4161162"/>
                <a:ext cx="2238060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4. Cải tiến CTĐT</a:t>
                </a:r>
              </a:p>
            </p:txBody>
          </p:sp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2D695621-CE2B-6F3D-F835-601B5C1D2A57}"/>
                  </a:ext>
                </a:extLst>
              </p:cNvPr>
              <p:cNvSpPr/>
              <p:nvPr/>
            </p:nvSpPr>
            <p:spPr>
              <a:xfrm>
                <a:off x="9190180" y="6115550"/>
                <a:ext cx="637309" cy="23145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7B028E21-0BDF-7B8B-3739-76AC2F1F741A}"/>
                  </a:ext>
                </a:extLst>
              </p:cNvPr>
              <p:cNvSpPr/>
              <p:nvPr/>
            </p:nvSpPr>
            <p:spPr>
              <a:xfrm>
                <a:off x="11145761" y="4132269"/>
                <a:ext cx="279619" cy="64171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5" name="Arrow: Left 44">
                <a:extLst>
                  <a:ext uri="{FF2B5EF4-FFF2-40B4-BE49-F238E27FC236}">
                    <a16:creationId xmlns:a16="http://schemas.microsoft.com/office/drawing/2014/main" id="{189DF6EF-BB41-94C6-E3D9-7305A2A64693}"/>
                  </a:ext>
                </a:extLst>
              </p:cNvPr>
              <p:cNvSpPr/>
              <p:nvPr/>
            </p:nvSpPr>
            <p:spPr>
              <a:xfrm>
                <a:off x="7474213" y="4189468"/>
                <a:ext cx="284329" cy="527318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6" name="Arrow: Up 45">
                <a:extLst>
                  <a:ext uri="{FF2B5EF4-FFF2-40B4-BE49-F238E27FC236}">
                    <a16:creationId xmlns:a16="http://schemas.microsoft.com/office/drawing/2014/main" id="{0241C2CD-1316-F05A-3357-22ECC02AB015}"/>
                  </a:ext>
                </a:extLst>
              </p:cNvPr>
              <p:cNvSpPr/>
              <p:nvPr/>
            </p:nvSpPr>
            <p:spPr>
              <a:xfrm>
                <a:off x="9251869" y="2522508"/>
                <a:ext cx="498760" cy="260069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921790-9460-472D-D07E-987D4B5AC326}"/>
                </a:ext>
              </a:extLst>
            </p:cNvPr>
            <p:cNvSpPr/>
            <p:nvPr/>
          </p:nvSpPr>
          <p:spPr>
            <a:xfrm>
              <a:off x="4913656" y="1486168"/>
              <a:ext cx="4038600" cy="340667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24BC51-9BFF-3719-B855-023D8F92E335}"/>
              </a:ext>
            </a:extLst>
          </p:cNvPr>
          <p:cNvGrpSpPr/>
          <p:nvPr/>
        </p:nvGrpSpPr>
        <p:grpSpPr>
          <a:xfrm>
            <a:off x="435895" y="4900553"/>
            <a:ext cx="4081356" cy="1442066"/>
            <a:chOff x="533400" y="971550"/>
            <a:chExt cx="2971800" cy="15240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F3A753-2864-985D-D124-5DBAEA0B7A7F}"/>
                </a:ext>
              </a:extLst>
            </p:cNvPr>
            <p:cNvSpPr txBox="1"/>
            <p:nvPr/>
          </p:nvSpPr>
          <p:spPr>
            <a:xfrm>
              <a:off x="533400" y="1017419"/>
              <a:ext cx="2950485" cy="1463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Điểm nghẽn 2 (Bước 1):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Đóng góp của từng học phần cho CĐR CTĐT không rõ ràng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E9B5594-9E6D-3F73-D877-6D37CBDC1375}"/>
                </a:ext>
              </a:extLst>
            </p:cNvPr>
            <p:cNvSpPr/>
            <p:nvPr/>
          </p:nvSpPr>
          <p:spPr>
            <a:xfrm>
              <a:off x="533400" y="971550"/>
              <a:ext cx="2971800" cy="1524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266D3B-3C92-6EC8-8FA2-26D00BA4070B}"/>
              </a:ext>
            </a:extLst>
          </p:cNvPr>
          <p:cNvGrpSpPr/>
          <p:nvPr/>
        </p:nvGrpSpPr>
        <p:grpSpPr>
          <a:xfrm>
            <a:off x="4303888" y="5081759"/>
            <a:ext cx="2154990" cy="700429"/>
            <a:chOff x="3406288" y="1299180"/>
            <a:chExt cx="1768642" cy="525319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1993F077-74A5-A70C-F717-AB0784CEE2A8}"/>
                </a:ext>
              </a:extLst>
            </p:cNvPr>
            <p:cNvSpPr/>
            <p:nvPr/>
          </p:nvSpPr>
          <p:spPr>
            <a:xfrm>
              <a:off x="3581400" y="1555511"/>
              <a:ext cx="1445110" cy="26898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447510-EDFF-9A5A-517C-059AB855DAA1}"/>
                </a:ext>
              </a:extLst>
            </p:cNvPr>
            <p:cNvSpPr txBox="1"/>
            <p:nvPr/>
          </p:nvSpPr>
          <p:spPr>
            <a:xfrm>
              <a:off x="3406288" y="1299180"/>
              <a:ext cx="1768642" cy="357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Hệ quả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98C98F-C2D2-64A2-E7F1-E52D3E32D59E}"/>
              </a:ext>
            </a:extLst>
          </p:cNvPr>
          <p:cNvGrpSpPr/>
          <p:nvPr/>
        </p:nvGrpSpPr>
        <p:grpSpPr>
          <a:xfrm>
            <a:off x="6311692" y="4990849"/>
            <a:ext cx="5594860" cy="1398440"/>
            <a:chOff x="609600" y="3220078"/>
            <a:chExt cx="2895600" cy="13196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E68E08-3135-C146-EA55-1BE0E186F7E8}"/>
                </a:ext>
              </a:extLst>
            </p:cNvPr>
            <p:cNvSpPr txBox="1"/>
            <p:nvPr/>
          </p:nvSpPr>
          <p:spPr>
            <a:xfrm>
              <a:off x="618593" y="3232766"/>
              <a:ext cx="2859460" cy="1306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121917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Triển khai dạy học chưa nhất quán với CĐR CTĐT (Bước 2) và chưa đánh giá được kết quả học tập theo CĐR CTĐT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ED931C8-BADE-8F1C-FDD6-454A2A19DA22}"/>
                </a:ext>
              </a:extLst>
            </p:cNvPr>
            <p:cNvSpPr/>
            <p:nvPr/>
          </p:nvSpPr>
          <p:spPr>
            <a:xfrm>
              <a:off x="609600" y="3220078"/>
              <a:ext cx="2895600" cy="125667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9E5B1F8-B58E-ABED-6497-2A12EDCD7C5E}"/>
              </a:ext>
            </a:extLst>
          </p:cNvPr>
          <p:cNvSpPr txBox="1"/>
          <p:nvPr/>
        </p:nvSpPr>
        <p:spPr>
          <a:xfrm>
            <a:off x="15641" y="495"/>
            <a:ext cx="12161520" cy="64008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vi-VN"/>
            </a:defPPr>
            <a:lvl1pPr marR="0" lvl="0" indent="0" algn="just" defTabSz="12191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1">
                <a:solidFill>
                  <a:schemeClr val="tx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dirty="0"/>
              <a:t>  2</a:t>
            </a:r>
            <a:r>
              <a:rPr lang="vi-VN" dirty="0"/>
              <a:t>. </a:t>
            </a:r>
            <a:r>
              <a:rPr lang="en-US" dirty="0"/>
              <a:t>Nhận diện các điểm nghẽn:  Điểm nghẽn 2 – Đóng góp mỗi học phần cho CĐR </a:t>
            </a:r>
          </a:p>
        </p:txBody>
      </p:sp>
      <p:sp>
        <p:nvSpPr>
          <p:cNvPr id="2" name="Action Button: Help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AB44421-2C29-A541-340E-3E14717A06AA}"/>
              </a:ext>
            </a:extLst>
          </p:cNvPr>
          <p:cNvSpPr/>
          <p:nvPr/>
        </p:nvSpPr>
        <p:spPr>
          <a:xfrm>
            <a:off x="9945027" y="2365665"/>
            <a:ext cx="1238921" cy="684291"/>
          </a:xfrm>
          <a:prstGeom prst="actionButtonHelp">
            <a:avLst/>
          </a:prstGeom>
          <a:noFill/>
          <a:ln w="47625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ction Button: Help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AA26013-FAF4-DACD-1E44-111BDBACF8B3}"/>
              </a:ext>
            </a:extLst>
          </p:cNvPr>
          <p:cNvSpPr/>
          <p:nvPr/>
        </p:nvSpPr>
        <p:spPr>
          <a:xfrm>
            <a:off x="6888564" y="4071111"/>
            <a:ext cx="1238921" cy="684291"/>
          </a:xfrm>
          <a:prstGeom prst="actionButtonHelp">
            <a:avLst/>
          </a:prstGeom>
          <a:noFill/>
          <a:ln w="47625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7CEE384-70FC-98E7-3B6B-355995E64D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559" cy="6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E536-AD70-E3C3-91C6-E545C2D0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6CDC5-47B9-E4B2-2F4B-D50AD80FAC2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36B656-6988-C6CE-8265-12D240FF4241}"/>
              </a:ext>
            </a:extLst>
          </p:cNvPr>
          <p:cNvGrpSpPr/>
          <p:nvPr/>
        </p:nvGrpSpPr>
        <p:grpSpPr>
          <a:xfrm>
            <a:off x="36946" y="6448419"/>
            <a:ext cx="12155055" cy="381000"/>
            <a:chOff x="0" y="4857750"/>
            <a:chExt cx="9116291" cy="2857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85434C-C344-4AA1-2D81-C81DC822DD9B}"/>
                </a:ext>
              </a:extLst>
            </p:cNvPr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91">
              <a:extLst>
                <a:ext uri="{FF2B5EF4-FFF2-40B4-BE49-F238E27FC236}">
                  <a16:creationId xmlns:a16="http://schemas.microsoft.com/office/drawing/2014/main" id="{A7670227-424E-1B0A-F719-DD25EF25B3D4}"/>
                </a:ext>
              </a:extLst>
            </p:cNvPr>
            <p:cNvSpPr txBox="1"/>
            <p:nvPr/>
          </p:nvSpPr>
          <p:spPr>
            <a:xfrm>
              <a:off x="0" y="4881318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nghị tập huấn nâng cao năng lực phát triển CTĐT cho giảng viên cốt cán các cơ sở GDĐH_9.2024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9E5B1F8-B58E-ABED-6497-2A12EDCD7C5E}"/>
              </a:ext>
            </a:extLst>
          </p:cNvPr>
          <p:cNvSpPr txBox="1"/>
          <p:nvPr/>
        </p:nvSpPr>
        <p:spPr>
          <a:xfrm>
            <a:off x="36946" y="-1"/>
            <a:ext cx="12161520" cy="64008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vi-VN"/>
            </a:defPPr>
            <a:lvl1pPr marR="0" lvl="0" indent="0" algn="ctr" defTabSz="12191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1">
                <a:latin typeface="Bahnschrift Condensed" panose="020B0502040204020203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  2</a:t>
            </a:r>
            <a:r>
              <a:rPr lang="vi-VN" dirty="0"/>
              <a:t>. </a:t>
            </a:r>
            <a:r>
              <a:rPr lang="en-US" dirty="0"/>
              <a:t>Nhận diện các điểm nghẽn:  </a:t>
            </a:r>
            <a:r>
              <a:rPr lang="en-US" dirty="0">
                <a:solidFill>
                  <a:srgbClr val="0000FF"/>
                </a:solidFill>
              </a:rPr>
              <a:t>Hệ lụy của điểm nghẽn 1 và 2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BFEC5C-8D77-8FCF-9D95-525A003A1D96}"/>
              </a:ext>
            </a:extLst>
          </p:cNvPr>
          <p:cNvSpPr txBox="1">
            <a:spLocks/>
          </p:cNvSpPr>
          <p:nvPr/>
        </p:nvSpPr>
        <p:spPr>
          <a:xfrm>
            <a:off x="797169" y="1171304"/>
            <a:ext cx="10574215" cy="226355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500" b="1" dirty="0">
                <a:latin typeface="Bahnschrift Condensed" panose="020B0502040204020203" pitchFamily="34" charset="0"/>
              </a:rPr>
              <a:t>Điểm a, Khoản 1, Điều 14 </a:t>
            </a:r>
            <a:r>
              <a:rPr lang="en-US" sz="2500" b="1" dirty="0">
                <a:latin typeface="Bahnschrift Condensed" panose="020B0502040204020203" pitchFamily="34" charset="0"/>
              </a:rPr>
              <a:t>của Thông tư 08/2021/TT-BGDĐT ban </a:t>
            </a:r>
            <a:r>
              <a:rPr lang="en-US" sz="2500" b="1" dirty="0" err="1">
                <a:latin typeface="Bahnschrift Condensed" panose="020B0502040204020203" pitchFamily="34" charset="0"/>
              </a:rPr>
              <a:t>hành</a:t>
            </a:r>
            <a:r>
              <a:rPr lang="en-US" sz="2500" b="1" dirty="0">
                <a:latin typeface="Bahnschrift Condensed" panose="020B0502040204020203" pitchFamily="34" charset="0"/>
              </a:rPr>
              <a:t> Quy </a:t>
            </a:r>
            <a:r>
              <a:rPr lang="en-US" sz="2500" b="1" dirty="0" err="1">
                <a:latin typeface="Bahnschrift Condensed" panose="020B0502040204020203" pitchFamily="34" charset="0"/>
              </a:rPr>
              <a:t>chế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latin typeface="Bahnschrift Condensed" panose="020B0502040204020203" pitchFamily="34" charset="0"/>
              </a:rPr>
              <a:t>đào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latin typeface="Bahnschrift Condensed" panose="020B0502040204020203" pitchFamily="34" charset="0"/>
              </a:rPr>
              <a:t>tạo</a:t>
            </a:r>
            <a:endParaRPr lang="en-US" sz="2500" b="1" dirty="0">
              <a:latin typeface="Bahnschrift Condensed" panose="020B0502040204020203" pitchFamily="34" charset="0"/>
            </a:endParaRPr>
          </a:p>
          <a:p>
            <a:pPr marL="457200" lvl="1" indent="0">
              <a:buNone/>
            </a:pP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Công nhận tốt nghiệp và cấp bằng tốt nghiệp</a:t>
            </a:r>
            <a:r>
              <a:rPr lang="vi-VN" sz="2500" dirty="0">
                <a:latin typeface="Bahnschrift Condensed" panose="020B0502040204020203" pitchFamily="34" charset="0"/>
              </a:rPr>
              <a:t>: </a:t>
            </a:r>
            <a:r>
              <a:rPr lang="en-US" sz="2500" dirty="0">
                <a:latin typeface="Bahnschrift Condensed" panose="020B0502040204020203" pitchFamily="34" charset="0"/>
              </a:rPr>
              <a:t>“</a:t>
            </a:r>
            <a:r>
              <a:rPr lang="vi-VN" sz="2500" dirty="0">
                <a:latin typeface="Bahnschrift Condensed" panose="020B0502040204020203" pitchFamily="34" charset="0"/>
              </a:rPr>
              <a:t>Tích lũy đủ học phần, số tín chỉ và hoàn thành các nội dung bắt buộc khác theo yêu cầu của chương trình đào tạo,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đạt chuẩn đầu ra</a:t>
            </a:r>
            <a:r>
              <a:rPr lang="vi-VN" sz="25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vi-VN" sz="2500" dirty="0">
                <a:latin typeface="Bahnschrift Condensed" panose="020B0502040204020203" pitchFamily="34" charset="0"/>
              </a:rPr>
              <a:t>của chương trình đào tạo</a:t>
            </a:r>
            <a:r>
              <a:rPr lang="en-US" sz="2500" dirty="0">
                <a:latin typeface="Bahnschrift Condensed" panose="020B0502040204020203" pitchFamily="34" charset="0"/>
              </a:rPr>
              <a:t>” : 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=&gt; Nguy cơ thiếu thông tin về đạt CĐR CTĐT khi xét tốt nghiệp 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(bắt đầu từ 2025)</a:t>
            </a:r>
            <a:endParaRPr lang="vi-VN" sz="25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76CCAD-4955-A7D9-3047-6675FDD05A94}"/>
              </a:ext>
            </a:extLst>
          </p:cNvPr>
          <p:cNvSpPr txBox="1">
            <a:spLocks/>
          </p:cNvSpPr>
          <p:nvPr/>
        </p:nvSpPr>
        <p:spPr>
          <a:xfrm>
            <a:off x="785446" y="3879344"/>
            <a:ext cx="10574215" cy="87904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latin typeface="Bahnschrift Condensed" panose="020B0502040204020203" pitchFamily="34" charset="0"/>
              </a:rPr>
              <a:t>Giảng viên và người học thiếu thông tin về mức độ đạt CĐR học phần để 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cải tiến hoạt động dạy và hoạt động học.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4D37E7-99EA-8344-5316-30AAC6FC8D0F}"/>
              </a:ext>
            </a:extLst>
          </p:cNvPr>
          <p:cNvSpPr txBox="1">
            <a:spLocks/>
          </p:cNvSpPr>
          <p:nvPr/>
        </p:nvSpPr>
        <p:spPr>
          <a:xfrm>
            <a:off x="785446" y="5297828"/>
            <a:ext cx="10574214" cy="87904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latin typeface="Bahnschrift Condensed" panose="020B0502040204020203" pitchFamily="34" charset="0"/>
              </a:rPr>
              <a:t>Nhà tuyển dụng 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thiếu thông tin về hồ sơ năng lực người học</a:t>
            </a:r>
            <a:r>
              <a:rPr lang="en-US" sz="2500" b="1" dirty="0">
                <a:latin typeface="Bahnschrift Condensed" panose="020B0502040204020203" pitchFamily="34" charset="0"/>
              </a:rPr>
              <a:t> khi sử dụng hồ sơ tốt nghiệp người học để đánh giá trong tuyển dụng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FED32E2-84D3-28E3-0AA3-544E2F6E8A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" y="28581"/>
            <a:ext cx="649048" cy="6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nghẽn:</a:t>
              </a:r>
              <a:r>
                <a:rPr lang="en-US" sz="3100" dirty="0">
                  <a:latin typeface="Bahnschrift Condensed" panose="020B0502040204020203" pitchFamily="34" charset="0"/>
                </a:rPr>
                <a:t> </a:t>
              </a:r>
              <a:r>
                <a:rPr kumimoji="0" lang="en-US" sz="31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Kinh</a:t>
              </a:r>
              <a:r>
                <a:rPr kumimoji="0" lang="en-US" sz="31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kumimoji="0" lang="en-US" sz="31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nghiệm</a:t>
              </a:r>
              <a:r>
                <a:rPr kumimoji="0" lang="en-US" sz="31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ở </a:t>
              </a:r>
              <a:r>
                <a:rPr kumimoji="0" lang="en-US" sz="31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Trường</a:t>
              </a:r>
              <a:r>
                <a:rPr kumimoji="0" lang="en-US" sz="31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kumimoji="0" lang="en-US" sz="31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Đại</a:t>
              </a:r>
              <a:r>
                <a:rPr kumimoji="0" lang="en-US" sz="31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học Vinh</a:t>
              </a:r>
              <a:endParaRPr lang="en-US" sz="3100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B66910-F15F-E4B6-09A3-1DA763001A16}"/>
              </a:ext>
            </a:extLst>
          </p:cNvPr>
          <p:cNvGrpSpPr/>
          <p:nvPr/>
        </p:nvGrpSpPr>
        <p:grpSpPr>
          <a:xfrm>
            <a:off x="0" y="790598"/>
            <a:ext cx="4165600" cy="5483201"/>
            <a:chOff x="152400" y="742950"/>
            <a:chExt cx="2703159" cy="38862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A82F506-BBA4-DDB8-73E8-D6E884FA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742950"/>
              <a:ext cx="2703159" cy="38862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ECB060-74B7-0EBB-C8A8-A315E5762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1504951"/>
              <a:ext cx="2703159" cy="11811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B363F5-F9B7-6AB2-0522-FA1A8C734B5C}"/>
              </a:ext>
            </a:extLst>
          </p:cNvPr>
          <p:cNvGrpSpPr/>
          <p:nvPr/>
        </p:nvGrpSpPr>
        <p:grpSpPr>
          <a:xfrm>
            <a:off x="4204971" y="790598"/>
            <a:ext cx="7952067" cy="5483201"/>
            <a:chOff x="3153728" y="819150"/>
            <a:chExt cx="6066472" cy="38862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B2F8B96-6397-EE72-3790-32ACE4F8B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728" y="819150"/>
              <a:ext cx="6066472" cy="38862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800E7E4-A970-2DBF-C0C9-6474FFB1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70412" y="1949040"/>
              <a:ext cx="1492388" cy="546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927711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Về 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791473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1.1.  Quy </a:t>
            </a:r>
            <a:r>
              <a:rPr lang="en-US" sz="29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đánh giá (quan điểm)</a:t>
            </a:r>
            <a:endParaRPr kumimoji="0" lang="vi-VN" sz="29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E30D6047-6E04-DA91-3F94-A9ECE6D2A146}"/>
              </a:ext>
            </a:extLst>
          </p:cNvPr>
          <p:cNvSpPr/>
          <p:nvPr/>
        </p:nvSpPr>
        <p:spPr>
          <a:xfrm>
            <a:off x="3518774" y="1922589"/>
            <a:ext cx="1430169" cy="1340997"/>
          </a:xfrm>
          <a:prstGeom prst="bentArrow">
            <a:avLst>
              <a:gd name="adj1" fmla="val 10836"/>
              <a:gd name="adj2" fmla="val 22619"/>
              <a:gd name="adj3" fmla="val 24355"/>
              <a:gd name="adj4" fmla="val 43750"/>
            </a:avLst>
          </a:prstGeom>
          <a:solidFill>
            <a:schemeClr val="lt1"/>
          </a:solidFill>
          <a:ln w="6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CD2EFEE5-289B-8CB6-4750-F240CC80384E}"/>
              </a:ext>
            </a:extLst>
          </p:cNvPr>
          <p:cNvSpPr/>
          <p:nvPr/>
        </p:nvSpPr>
        <p:spPr>
          <a:xfrm rot="5400000">
            <a:off x="7898241" y="1799664"/>
            <a:ext cx="1284619" cy="1761486"/>
          </a:xfrm>
          <a:prstGeom prst="bentArrow">
            <a:avLst>
              <a:gd name="adj1" fmla="val 10836"/>
              <a:gd name="adj2" fmla="val 25000"/>
              <a:gd name="adj3" fmla="val 24355"/>
              <a:gd name="adj4" fmla="val 43750"/>
            </a:avLst>
          </a:prstGeom>
          <a:ln w="952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C565D942-F1F3-A8B2-6A0C-767D9A47A380}"/>
              </a:ext>
            </a:extLst>
          </p:cNvPr>
          <p:cNvSpPr/>
          <p:nvPr/>
        </p:nvSpPr>
        <p:spPr>
          <a:xfrm rot="10800000">
            <a:off x="7861195" y="4362113"/>
            <a:ext cx="1337474" cy="1419299"/>
          </a:xfrm>
          <a:prstGeom prst="bentArrow">
            <a:avLst>
              <a:gd name="adj1" fmla="val 10836"/>
              <a:gd name="adj2" fmla="val 25000"/>
              <a:gd name="adj3" fmla="val 24355"/>
              <a:gd name="adj4" fmla="val 43750"/>
            </a:avLst>
          </a:prstGeom>
          <a:ln w="952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6572D3D2-0FA1-C316-C5D4-20C77A4A204A}"/>
              </a:ext>
            </a:extLst>
          </p:cNvPr>
          <p:cNvSpPr/>
          <p:nvPr/>
        </p:nvSpPr>
        <p:spPr>
          <a:xfrm rot="16200000">
            <a:off x="3449613" y="4094407"/>
            <a:ext cx="1419299" cy="1761486"/>
          </a:xfrm>
          <a:prstGeom prst="bentArrow">
            <a:avLst>
              <a:gd name="adj1" fmla="val 10836"/>
              <a:gd name="adj2" fmla="val 24320"/>
              <a:gd name="adj3" fmla="val 24355"/>
              <a:gd name="adj4" fmla="val 43750"/>
            </a:avLst>
          </a:prstGeom>
          <a:ln w="952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5C543-CCA5-362B-28C2-34EE0FE9B7EC}"/>
              </a:ext>
            </a:extLst>
          </p:cNvPr>
          <p:cNvGrpSpPr/>
          <p:nvPr/>
        </p:nvGrpSpPr>
        <p:grpSpPr>
          <a:xfrm>
            <a:off x="2124764" y="3263586"/>
            <a:ext cx="3151866" cy="1001913"/>
            <a:chOff x="2171656" y="2923619"/>
            <a:chExt cx="3151866" cy="100191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8874B3-A837-206B-6EBB-E8FE7BA91666}"/>
                </a:ext>
              </a:extLst>
            </p:cNvPr>
            <p:cNvSpPr/>
            <p:nvPr/>
          </p:nvSpPr>
          <p:spPr>
            <a:xfrm>
              <a:off x="2324165" y="2923619"/>
              <a:ext cx="2999356" cy="10019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678993-5B83-0F56-676D-64463220C8C7}"/>
                </a:ext>
              </a:extLst>
            </p:cNvPr>
            <p:cNvSpPr txBox="1"/>
            <p:nvPr/>
          </p:nvSpPr>
          <p:spPr>
            <a:xfrm>
              <a:off x="2171656" y="2988237"/>
              <a:ext cx="3151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24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Phân</a:t>
              </a:r>
              <a:r>
                <a:rPr lang="en-US" sz="24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tích</a:t>
              </a:r>
              <a:r>
                <a:rPr lang="en-US" sz="24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kết quả đánh giá và cải tiến dạy học</a:t>
              </a:r>
              <a:endParaRPr lang="en-US" sz="2400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4AE121-D5C5-20E7-C279-B717B753BA78}"/>
              </a:ext>
            </a:extLst>
          </p:cNvPr>
          <p:cNvGrpSpPr/>
          <p:nvPr/>
        </p:nvGrpSpPr>
        <p:grpSpPr>
          <a:xfrm>
            <a:off x="4967090" y="5123120"/>
            <a:ext cx="2865921" cy="1001913"/>
            <a:chOff x="5013982" y="4783153"/>
            <a:chExt cx="2865921" cy="100191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8594589-0670-8FC4-3F0C-D7164792525E}"/>
                </a:ext>
              </a:extLst>
            </p:cNvPr>
            <p:cNvSpPr/>
            <p:nvPr/>
          </p:nvSpPr>
          <p:spPr>
            <a:xfrm>
              <a:off x="5156840" y="4783153"/>
              <a:ext cx="2723063" cy="10019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9F5D95-5CE7-282D-0424-1AF344C25D58}"/>
                </a:ext>
              </a:extLst>
            </p:cNvPr>
            <p:cNvSpPr txBox="1"/>
            <p:nvPr/>
          </p:nvSpPr>
          <p:spPr>
            <a:xfrm>
              <a:off x="5013982" y="4990960"/>
              <a:ext cx="274012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Đo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lường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kết quả</a:t>
              </a:r>
              <a:endPara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58635D-DD0E-F3C6-B9C4-97D8A4C3EA58}"/>
              </a:ext>
            </a:extLst>
          </p:cNvPr>
          <p:cNvGrpSpPr/>
          <p:nvPr/>
        </p:nvGrpSpPr>
        <p:grpSpPr>
          <a:xfrm>
            <a:off x="7583552" y="3410320"/>
            <a:ext cx="3151866" cy="1001913"/>
            <a:chOff x="7630444" y="3070353"/>
            <a:chExt cx="3151866" cy="10019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6AC47F-B321-55EC-6D10-C4D0D6C86390}"/>
                </a:ext>
              </a:extLst>
            </p:cNvPr>
            <p:cNvSpPr/>
            <p:nvPr/>
          </p:nvSpPr>
          <p:spPr>
            <a:xfrm>
              <a:off x="7706699" y="3070353"/>
              <a:ext cx="2999356" cy="10019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574848-701C-9E4F-A0FD-E4E0C86E097B}"/>
                </a:ext>
              </a:extLst>
            </p:cNvPr>
            <p:cNvSpPr txBox="1"/>
            <p:nvPr/>
          </p:nvSpPr>
          <p:spPr>
            <a:xfrm>
              <a:off x="7630444" y="3162219"/>
              <a:ext cx="3151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Xây dựng ma </a:t>
              </a:r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trận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năng lực </a:t>
              </a:r>
            </a:p>
            <a:p>
              <a:pPr algn="ctr" defTabSz="1219170"/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đánh giá</a:t>
              </a:r>
              <a:endPara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7D78C1-AC8F-066D-0540-CE1A6A72CF55}"/>
              </a:ext>
            </a:extLst>
          </p:cNvPr>
          <p:cNvGrpSpPr/>
          <p:nvPr/>
        </p:nvGrpSpPr>
        <p:grpSpPr>
          <a:xfrm>
            <a:off x="5006572" y="1635368"/>
            <a:ext cx="2805671" cy="1001913"/>
            <a:chOff x="5053464" y="1295401"/>
            <a:chExt cx="2805671" cy="100191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E70A07B-D0D9-6A98-F486-DE819F54B893}"/>
                </a:ext>
              </a:extLst>
            </p:cNvPr>
            <p:cNvSpPr/>
            <p:nvPr/>
          </p:nvSpPr>
          <p:spPr>
            <a:xfrm>
              <a:off x="5094769" y="1295401"/>
              <a:ext cx="2723063" cy="10019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53AE60-754F-B7EA-6DCC-7A4842A06842}"/>
                </a:ext>
              </a:extLst>
            </p:cNvPr>
            <p:cNvSpPr txBox="1"/>
            <p:nvPr/>
          </p:nvSpPr>
          <p:spPr>
            <a:xfrm>
              <a:off x="5053464" y="1346404"/>
              <a:ext cx="280567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Thiết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kế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các </a:t>
              </a:r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đánh giá theo </a:t>
              </a:r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nhóm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các CĐR</a:t>
              </a:r>
              <a:endPara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9477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Về 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34A597-1A81-23E3-C9AE-CE7C4C332C9E}"/>
              </a:ext>
            </a:extLst>
          </p:cNvPr>
          <p:cNvSpPr txBox="1"/>
          <p:nvPr/>
        </p:nvSpPr>
        <p:spPr>
          <a:xfrm>
            <a:off x="1985957" y="1797186"/>
            <a:ext cx="7978657" cy="1862048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accent5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178" marR="0" lvl="0" indent="-457178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Nội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hàm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CĐR: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Theo 3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lĩnh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vực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(3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miền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Nhận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Cognitive):</a:t>
            </a: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Tâm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vận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/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Kỹ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năng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(Psychomotor):</a:t>
            </a: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Cảm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xúc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/Thái độ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(Affective):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6579F3-2EDB-0481-8AC0-04CB38F7B095}"/>
              </a:ext>
            </a:extLst>
          </p:cNvPr>
          <p:cNvGrpSpPr/>
          <p:nvPr/>
        </p:nvGrpSpPr>
        <p:grpSpPr>
          <a:xfrm>
            <a:off x="1985957" y="4266850"/>
            <a:ext cx="7978657" cy="1862048"/>
            <a:chOff x="1798389" y="4008944"/>
            <a:chExt cx="8432800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254845-C8F3-6B1D-E4E5-7772A200C708}"/>
                </a:ext>
              </a:extLst>
            </p:cNvPr>
            <p:cNvSpPr txBox="1"/>
            <p:nvPr/>
          </p:nvSpPr>
          <p:spPr>
            <a:xfrm>
              <a:off x="1798389" y="4008944"/>
              <a:ext cx="8432800" cy="186204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5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457178" marR="0" lvl="0" indent="-457178" algn="l" defTabSz="121917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Thang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đo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: 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Chia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thành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5 mức năng lực</a:t>
              </a:r>
            </a:p>
            <a:p>
              <a:pPr marL="990550" marR="0" lvl="1" indent="-380981" algn="l" defTabSz="121917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Mức 1 (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thấp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nhất),…, mức 5 (cao nhất)</a:t>
              </a:r>
            </a:p>
            <a:p>
              <a:pPr marL="990550" marR="0" lvl="1" indent="-380981" algn="l" defTabSz="121917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Mỗi mức:    +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Đặc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trưng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bởi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động từ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mô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tả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cấp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độ (Bloom)</a:t>
              </a:r>
            </a:p>
            <a:p>
              <a:pPr marL="609585" marR="0" lvl="1" indent="0" algn="l" defTabSz="121917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                        +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Lượng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hóa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theo mỗi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dải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điểm năng lực</a:t>
              </a:r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CCDCDDA1-1BB4-B350-AA65-00C170FD0671}"/>
                </a:ext>
              </a:extLst>
            </p:cNvPr>
            <p:cNvSpPr/>
            <p:nvPr/>
          </p:nvSpPr>
          <p:spPr>
            <a:xfrm>
              <a:off x="3968404" y="5075116"/>
              <a:ext cx="177801" cy="710920"/>
            </a:xfrm>
            <a:prstGeom prst="leftBrac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791473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1.2.  Xây dựng t</a:t>
            </a:r>
            <a:r>
              <a:rPr kumimoji="0" lang="en-US" sz="29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hang </a:t>
            </a:r>
            <a:r>
              <a:rPr kumimoji="0" lang="en-US" sz="29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đo</a:t>
            </a:r>
            <a:r>
              <a:rPr kumimoji="0" lang="en-US" sz="29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29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chuẩn</a:t>
            </a:r>
            <a:r>
              <a:rPr kumimoji="0" lang="en-US" sz="29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đầu </a:t>
            </a:r>
            <a:r>
              <a:rPr kumimoji="0" lang="en-US" sz="29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ra</a:t>
            </a:r>
            <a:endParaRPr kumimoji="0" lang="vi-VN" sz="29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6075862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Về 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685966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1.3.  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hang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đo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chuẩn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đầu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ra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{Mức năng lực và Điểm năng lực}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D9BF86-A116-0316-0E70-05FE7483C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046" y="1325261"/>
            <a:ext cx="9566031" cy="49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12596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7E8FBC-4218-4C87-788D-FDBE8C14C758}"/>
              </a:ext>
            </a:extLst>
          </p:cNvPr>
          <p:cNvGrpSpPr/>
          <p:nvPr/>
        </p:nvGrpSpPr>
        <p:grpSpPr>
          <a:xfrm>
            <a:off x="187568" y="885257"/>
            <a:ext cx="5328138" cy="5343881"/>
            <a:chOff x="11723" y="990764"/>
            <a:chExt cx="5328138" cy="5343881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85FDE924-83A0-2DB5-7C7D-CB88C0E794A0}"/>
                </a:ext>
              </a:extLst>
            </p:cNvPr>
            <p:cNvSpPr txBox="1">
              <a:spLocks/>
            </p:cNvSpPr>
            <p:nvPr/>
          </p:nvSpPr>
          <p:spPr>
            <a:xfrm>
              <a:off x="35170" y="990764"/>
              <a:ext cx="5292968" cy="9045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rgbClr val="002060"/>
                  </a:solidFill>
                  <a:latin typeface="UTM Swiss Condensed"/>
                  <a:ea typeface="+mj-ea"/>
                  <a:cs typeface="+mj-cs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9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  Giải pháp 1.3.</a:t>
              </a:r>
              <a:r>
                <a:rPr lang="en-US" sz="29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 Quy </a:t>
              </a:r>
              <a:r>
                <a:rPr lang="en-US" sz="29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ước</a:t>
              </a:r>
              <a:r>
                <a:rPr lang="en-US" sz="29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về đạt CĐR trong </a:t>
              </a:r>
              <a:r>
                <a:rPr lang="en-US" sz="29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9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đánh giá</a:t>
              </a:r>
              <a:endParaRPr kumimoji="0" lang="vi-VN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EF9E4013-F461-97B5-A1D3-BFA2876801E4}"/>
                </a:ext>
              </a:extLst>
            </p:cNvPr>
            <p:cNvSpPr txBox="1"/>
            <p:nvPr/>
          </p:nvSpPr>
          <p:spPr>
            <a:xfrm>
              <a:off x="11723" y="1905869"/>
              <a:ext cx="5328138" cy="44287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spcBef>
                  <a:spcPts val="1800"/>
                </a:spcBef>
                <a:buFont typeface="Wingdings" panose="05000000000000000000" pitchFamily="2" charset="2"/>
                <a:buChar char="ü"/>
              </a:pPr>
              <a:r>
                <a:rPr lang="en-US" sz="2500" dirty="0" err="1">
                  <a:latin typeface="Bahnschrift Condensed" panose="020B0502040204020203" pitchFamily="34" charset="0"/>
                </a:rPr>
                <a:t>Bài</a:t>
              </a:r>
              <a:r>
                <a:rPr lang="en-US" sz="2500" dirty="0">
                  <a:latin typeface="Bahnschrift Condensed" panose="020B0502040204020203" pitchFamily="34" charset="0"/>
                </a:rPr>
                <a:t> đánh giá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có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thể</a:t>
              </a:r>
              <a:r>
                <a:rPr lang="en-US" sz="2500" dirty="0">
                  <a:latin typeface="Bahnschrift Condensed" panose="020B0502040204020203" pitchFamily="34" charset="0"/>
                </a:rPr>
                <a:t> được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thiết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kế</a:t>
              </a:r>
              <a:r>
                <a:rPr lang="en-US" sz="2500" dirty="0">
                  <a:latin typeface="Bahnschrift Condensed" panose="020B0502040204020203" pitchFamily="34" charset="0"/>
                </a:rPr>
                <a:t> ở 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nhiều mức năng lực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khác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nhau</a:t>
              </a:r>
              <a:r>
                <a:rPr lang="en-US" sz="2500" dirty="0">
                  <a:latin typeface="Bahnschrift Condensed" panose="020B0502040204020203" pitchFamily="34" charset="0"/>
                </a:rPr>
                <a:t>;</a:t>
              </a:r>
            </a:p>
            <a:p>
              <a:pPr marL="285750" indent="-285750">
                <a:lnSpc>
                  <a:spcPct val="120000"/>
                </a:lnSpc>
                <a:spcBef>
                  <a:spcPts val="1800"/>
                </a:spcBef>
                <a:buFont typeface="Wingdings" panose="05000000000000000000" pitchFamily="2" charset="2"/>
                <a:buChar char="ü"/>
              </a:pPr>
              <a:r>
                <a:rPr lang="en-US" sz="2500" dirty="0" err="1">
                  <a:latin typeface="Bahnschrift Condensed" panose="020B0502040204020203" pitchFamily="34" charset="0"/>
                </a:rPr>
                <a:t>Trọng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số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nội</a:t>
              </a:r>
              <a:r>
                <a:rPr lang="en-US" sz="2500" dirty="0">
                  <a:latin typeface="Bahnschrift Condensed" panose="020B0502040204020203" pitchFamily="34" charset="0"/>
                </a:rPr>
                <a:t> dung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bài</a:t>
              </a:r>
              <a:r>
                <a:rPr lang="en-US" sz="2500" dirty="0">
                  <a:latin typeface="Bahnschrift Condensed" panose="020B0502040204020203" pitchFamily="34" charset="0"/>
                </a:rPr>
                <a:t> đánh giá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ứng</a:t>
              </a:r>
              <a:r>
                <a:rPr lang="en-US" sz="2500" dirty="0">
                  <a:latin typeface="Bahnschrift Condensed" panose="020B0502040204020203" pitchFamily="34" charset="0"/>
                </a:rPr>
                <a:t> với 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 năng lực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cần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đạt của CĐR</a:t>
              </a:r>
              <a:r>
                <a:rPr lang="en-US" sz="25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chiếm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thiểu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60%</a:t>
              </a:r>
              <a:r>
                <a:rPr lang="en-US" sz="25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;</a:t>
              </a:r>
            </a:p>
            <a:p>
              <a:pPr marL="285750" indent="-285750">
                <a:lnSpc>
                  <a:spcPct val="120000"/>
                </a:lnSpc>
                <a:spcBef>
                  <a:spcPts val="1800"/>
                </a:spcBef>
                <a:buFont typeface="Wingdings" panose="05000000000000000000" pitchFamily="2" charset="2"/>
                <a:buChar char="ü"/>
              </a:pPr>
              <a:r>
                <a:rPr lang="en-US" sz="2500" dirty="0">
                  <a:latin typeface="Bahnschrift Condensed" panose="020B0502040204020203" pitchFamily="34" charset="0"/>
                </a:rPr>
                <a:t>CĐR được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xem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là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Đạt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nếu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hoàn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thành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thiểu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50%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khối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lượng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ứng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với mức năng lực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cần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đạt</a:t>
              </a:r>
            </a:p>
            <a:p>
              <a:pPr marL="285750" indent="-285750">
                <a:lnSpc>
                  <a:spcPct val="120000"/>
                </a:lnSpc>
                <a:spcBef>
                  <a:spcPts val="1800"/>
                </a:spcBef>
                <a:buFont typeface="Wingdings" panose="05000000000000000000" pitchFamily="2" charset="2"/>
                <a:buChar char="ü"/>
              </a:pP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Điểm năng lực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500" dirty="0">
                  <a:latin typeface="Bahnschrift Condensed" panose="020B0502040204020203" pitchFamily="34" charset="0"/>
                </a:rPr>
                <a:t> với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khối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lượng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nội</a:t>
              </a:r>
              <a:r>
                <a:rPr lang="en-US" sz="2500" dirty="0">
                  <a:latin typeface="Bahnschrift Condensed" panose="020B0502040204020203" pitchFamily="34" charset="0"/>
                </a:rPr>
                <a:t> dung (%)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hoàn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thành</a:t>
              </a:r>
              <a:r>
                <a:rPr lang="en-US" sz="2500" dirty="0">
                  <a:latin typeface="Bahnschrift Condensed" panose="020B0502040204020203" pitchFamily="34" charset="0"/>
                </a:rPr>
                <a:t> của mỗi mức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31F5A3F-F249-207D-5B2E-1848846D8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646" y="770794"/>
            <a:ext cx="6156255" cy="55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528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685966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1.4.  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các Rubric đánh giá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kỹ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năng theo mức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năng lực theo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quy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ước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D85A11-BBC9-7699-14D2-FEBDBBA92405}"/>
              </a:ext>
            </a:extLst>
          </p:cNvPr>
          <p:cNvGrpSpPr/>
          <p:nvPr/>
        </p:nvGrpSpPr>
        <p:grpSpPr>
          <a:xfrm>
            <a:off x="445897" y="5254290"/>
            <a:ext cx="3698644" cy="1047443"/>
            <a:chOff x="4276435" y="5124758"/>
            <a:chExt cx="3857827" cy="104744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E08BBC9-E479-FEAA-FD8F-702674BD4BE5}"/>
                </a:ext>
              </a:extLst>
            </p:cNvPr>
            <p:cNvSpPr/>
            <p:nvPr/>
          </p:nvSpPr>
          <p:spPr>
            <a:xfrm>
              <a:off x="4276435" y="5124758"/>
              <a:ext cx="3805383" cy="1047443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B2DA742A-C18B-9C5A-53F0-EDE9C2F53356}"/>
                </a:ext>
              </a:extLst>
            </p:cNvPr>
            <p:cNvSpPr txBox="1">
              <a:spLocks/>
            </p:cNvSpPr>
            <p:nvPr/>
          </p:nvSpPr>
          <p:spPr>
            <a:xfrm>
              <a:off x="4325331" y="5368300"/>
              <a:ext cx="3808931" cy="53573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rgbClr val="002060"/>
                  </a:solidFill>
                  <a:latin typeface="UTM Swiss Condensed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ĐG kết quả học tập theo CĐR </a:t>
              </a:r>
              <a:endParaRPr lang="vi-VN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2A80562-4A3F-A579-E5B9-F3162F1AAF4B}"/>
              </a:ext>
            </a:extLst>
          </p:cNvPr>
          <p:cNvSpPr/>
          <p:nvPr/>
        </p:nvSpPr>
        <p:spPr>
          <a:xfrm>
            <a:off x="5567545" y="4854142"/>
            <a:ext cx="1093304" cy="428285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3E891A-E080-B5EC-E1CD-A9309CF26FED}"/>
              </a:ext>
            </a:extLst>
          </p:cNvPr>
          <p:cNvGrpSpPr/>
          <p:nvPr/>
        </p:nvGrpSpPr>
        <p:grpSpPr>
          <a:xfrm>
            <a:off x="8303492" y="5222245"/>
            <a:ext cx="3389238" cy="1047443"/>
            <a:chOff x="4276435" y="5124758"/>
            <a:chExt cx="3857827" cy="104744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71D67BA-7549-96D7-7286-0EFBA43068BC}"/>
                </a:ext>
              </a:extLst>
            </p:cNvPr>
            <p:cNvSpPr/>
            <p:nvPr/>
          </p:nvSpPr>
          <p:spPr>
            <a:xfrm>
              <a:off x="4276435" y="5124758"/>
              <a:ext cx="3805383" cy="1047443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18A0AD7-34BC-925F-C4C6-F5C58FBC3AB1}"/>
                </a:ext>
              </a:extLst>
            </p:cNvPr>
            <p:cNvSpPr txBox="1">
              <a:spLocks/>
            </p:cNvSpPr>
            <p:nvPr/>
          </p:nvSpPr>
          <p:spPr>
            <a:xfrm>
              <a:off x="4325331" y="5368300"/>
              <a:ext cx="3808931" cy="53573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rgbClr val="002060"/>
                  </a:solidFill>
                  <a:latin typeface="UTM Swiss Condensed"/>
                  <a:ea typeface="+mj-ea"/>
                  <a:cs typeface="+mj-cs"/>
                </a:defRPr>
              </a:lvl1pPr>
            </a:lstStyle>
            <a:p>
              <a:r>
                <a:rPr lang="en-US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Nghiên</a:t>
              </a:r>
              <a:r>
                <a:rPr lang="en-US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cứu</a:t>
              </a:r>
              <a:r>
                <a:rPr lang="en-US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khoa học</a:t>
              </a:r>
              <a:endParaRPr lang="vi-VN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47CA36-790B-23B7-94AD-FF428D987AD6}"/>
              </a:ext>
            </a:extLst>
          </p:cNvPr>
          <p:cNvGrpSpPr/>
          <p:nvPr/>
        </p:nvGrpSpPr>
        <p:grpSpPr>
          <a:xfrm>
            <a:off x="4571176" y="5258503"/>
            <a:ext cx="3195780" cy="1047443"/>
            <a:chOff x="4276435" y="5124758"/>
            <a:chExt cx="3857827" cy="104744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5BCA8A0-8E55-F555-F1A0-33F2B3756223}"/>
                </a:ext>
              </a:extLst>
            </p:cNvPr>
            <p:cNvSpPr/>
            <p:nvPr/>
          </p:nvSpPr>
          <p:spPr>
            <a:xfrm>
              <a:off x="4276435" y="5124758"/>
              <a:ext cx="3805383" cy="1047443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AC323839-AF2A-0395-D66A-4991EF5DBCC4}"/>
                </a:ext>
              </a:extLst>
            </p:cNvPr>
            <p:cNvSpPr txBox="1">
              <a:spLocks/>
            </p:cNvSpPr>
            <p:nvPr/>
          </p:nvSpPr>
          <p:spPr>
            <a:xfrm>
              <a:off x="4325331" y="5368300"/>
              <a:ext cx="3808931" cy="53573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rgbClr val="002060"/>
                  </a:solidFill>
                  <a:latin typeface="UTM Swiss Condensed"/>
                  <a:ea typeface="+mj-ea"/>
                  <a:cs typeface="+mj-cs"/>
                </a:defRPr>
              </a:lvl1pPr>
            </a:lstStyle>
            <a:p>
              <a:r>
                <a:rPr lang="en-US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Khởi</a:t>
              </a:r>
              <a:r>
                <a:rPr lang="en-US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nghiệp ĐMST</a:t>
              </a:r>
              <a:endParaRPr lang="vi-VN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1A0CECF-A2C8-1E1B-9084-9D1CD9E689A3}"/>
              </a:ext>
            </a:extLst>
          </p:cNvPr>
          <p:cNvSpPr/>
          <p:nvPr/>
        </p:nvSpPr>
        <p:spPr>
          <a:xfrm>
            <a:off x="9377553" y="4877238"/>
            <a:ext cx="1093304" cy="428285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EE5D80A-3CC5-0275-3E12-221ECEB5BCA2}"/>
              </a:ext>
            </a:extLst>
          </p:cNvPr>
          <p:cNvSpPr/>
          <p:nvPr/>
        </p:nvSpPr>
        <p:spPr>
          <a:xfrm>
            <a:off x="1549709" y="4900334"/>
            <a:ext cx="1093304" cy="428285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F1A047-731F-9863-6B79-E07E28C56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95" y="1367500"/>
            <a:ext cx="10650176" cy="349759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10041545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639074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1.3.  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các Rubric đánh giá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kỹ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năng theo mức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năng lực theo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quy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ước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F2F87C-EB07-F6A5-4F1F-E0105A65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200" y="1293867"/>
            <a:ext cx="5456770" cy="505860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13EBA9-71F2-AB30-8CAB-BBCE5415C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84" y="1288343"/>
            <a:ext cx="5879334" cy="5009989"/>
          </a:xfrm>
          <a:prstGeom prst="rect">
            <a:avLst/>
          </a:prstGeom>
          <a:ln w="3492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26423364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639074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1.4. 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Thiết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kế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đánh giá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F2F87C-EB07-F6A5-4F1F-E0105A65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200" y="1293867"/>
            <a:ext cx="5456770" cy="505860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13EBA9-71F2-AB30-8CAB-BBCE5415C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84" y="1288343"/>
            <a:ext cx="5879334" cy="5009989"/>
          </a:xfrm>
          <a:prstGeom prst="rect">
            <a:avLst/>
          </a:prstGeom>
          <a:ln w="3492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12463587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-49095" y="-19456"/>
            <a:ext cx="12241095" cy="82296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defTabSz="1219170"/>
            <a:r>
              <a:rPr lang="en-US" sz="4400" dirty="0">
                <a:latin typeface="Bahnschrift Condensed" panose="020B0502040204020203" pitchFamily="34" charset="0"/>
              </a:rPr>
              <a:t> NỘI DUNG</a:t>
            </a:r>
            <a:endParaRPr lang="vi-VN" sz="44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14" y="-21600"/>
            <a:ext cx="822959" cy="8229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91826" y="1174517"/>
            <a:ext cx="10972800" cy="914400"/>
            <a:chOff x="1618873" y="1269279"/>
            <a:chExt cx="9586286" cy="607786"/>
          </a:xfrm>
        </p:grpSpPr>
        <p:sp>
          <p:nvSpPr>
            <p:cNvPr id="14" name="Rounded Rectangle 13"/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1.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Đặt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vấn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đề</a:t>
              </a:r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14E5C3-0A70-DFC4-DA94-5E48332415F3}"/>
              </a:ext>
            </a:extLst>
          </p:cNvPr>
          <p:cNvGrpSpPr/>
          <p:nvPr/>
        </p:nvGrpSpPr>
        <p:grpSpPr>
          <a:xfrm>
            <a:off x="552982" y="2517711"/>
            <a:ext cx="10972800" cy="914400"/>
            <a:chOff x="1618873" y="1269279"/>
            <a:chExt cx="9586286" cy="607786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664FB150-7D63-C2A2-002A-0000CD45394F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7CDD46D6-B36E-0850-1F95-A49A3C26EB56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2. Nhận diện các điểm nghẽn trong phát triển CTĐT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DC745-9D24-7D0F-E173-E17313CA5AC3}"/>
              </a:ext>
            </a:extLst>
          </p:cNvPr>
          <p:cNvGrpSpPr/>
          <p:nvPr/>
        </p:nvGrpSpPr>
        <p:grpSpPr>
          <a:xfrm>
            <a:off x="638961" y="3856124"/>
            <a:ext cx="10972800" cy="914400"/>
            <a:chOff x="1618873" y="1269279"/>
            <a:chExt cx="9586286" cy="607786"/>
          </a:xfrm>
        </p:grpSpPr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ED09E3AE-3532-1C08-DB02-05522E681621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4891CCEF-FD4F-ED5F-541F-BE60BEF57D6F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3. Giải pháp tháo gỡ điểm nghẽn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25784-F02C-6247-FB5F-C799FBB6159C}"/>
              </a:ext>
            </a:extLst>
          </p:cNvPr>
          <p:cNvGrpSpPr/>
          <p:nvPr/>
        </p:nvGrpSpPr>
        <p:grpSpPr>
          <a:xfrm>
            <a:off x="606367" y="5168443"/>
            <a:ext cx="10972800" cy="914400"/>
            <a:chOff x="1618873" y="1269279"/>
            <a:chExt cx="9586286" cy="607786"/>
          </a:xfrm>
        </p:grpSpPr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141D1E71-489D-A12B-B0E8-0E2AD943F126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384A7899-262D-8908-16C2-CA3D3F9C200F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4. Thay cho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lời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kết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5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D914CC-1473-0355-3063-F3543A9352AA}"/>
              </a:ext>
            </a:extLst>
          </p:cNvPr>
          <p:cNvSpPr txBox="1"/>
          <p:nvPr/>
        </p:nvSpPr>
        <p:spPr>
          <a:xfrm>
            <a:off x="190501" y="5924837"/>
            <a:ext cx="11905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0" dirty="0">
                <a:solidFill>
                  <a:srgbClr val="FF0000"/>
                </a:solidFill>
                <a:effectLst/>
                <a:latin typeface="Bahnschrift Condensed" panose="020B0502040204020203" pitchFamily="34" charset="0"/>
              </a:rPr>
              <a:t>PLO4.1.1. </a:t>
            </a:r>
            <a:r>
              <a:rPr lang="en-US" sz="2000" i="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tích</a:t>
            </a:r>
            <a:r>
              <a:rPr lang="en-GB" sz="20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liệu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về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bối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cảnh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để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đề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xuất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vấn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đề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nghiên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cứu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dụng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lĩnh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vực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Xây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dựng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.</a:t>
            </a:r>
            <a:endParaRPr lang="vi-VN" sz="2000" i="0" dirty="0">
              <a:solidFill>
                <a:srgbClr val="FFFF00"/>
              </a:solidFill>
              <a:effectLst/>
              <a:latin typeface="Bahnschrift Condensed" panose="020B0502040204020203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B36540B-048A-FAB8-1FAF-1F96E6C74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985685"/>
              </p:ext>
            </p:extLst>
          </p:nvPr>
        </p:nvGraphicFramePr>
        <p:xfrm>
          <a:off x="270809" y="905018"/>
          <a:ext cx="11650381" cy="486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3428939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/>
            <a:r>
              <a:rPr lang="en-US" sz="31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Giải pháp tháo gỡ các điểm nghẽn 2: </a:t>
            </a:r>
            <a:r>
              <a:rPr lang="en-US" sz="31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rPr>
              <a:t>Đóng góp của mỗi học phần cho CĐR</a:t>
            </a:r>
            <a:endParaRPr lang="en-US" sz="3100" b="1" dirty="0">
              <a:solidFill>
                <a:srgbClr val="0000FF"/>
              </a:solidFill>
              <a:latin typeface="Bahnschrift SemiBold Condensed" panose="020B0502040204020203" pitchFamily="34" charset="0"/>
              <a:cs typeface="Bai Jamjuree" panose="00000500000000000000" pitchFamily="2" charset="-3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F21F34E-05A2-1118-0F68-CDC7224F0173}"/>
              </a:ext>
            </a:extLst>
          </p:cNvPr>
          <p:cNvGrpSpPr/>
          <p:nvPr/>
        </p:nvGrpSpPr>
        <p:grpSpPr>
          <a:xfrm>
            <a:off x="203903" y="1383073"/>
            <a:ext cx="11874764" cy="4798645"/>
            <a:chOff x="128921" y="1925064"/>
            <a:chExt cx="11874764" cy="43511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32F1CE4-0115-F7AE-4845-D3926C73A2B6}"/>
                </a:ext>
              </a:extLst>
            </p:cNvPr>
            <p:cNvGrpSpPr/>
            <p:nvPr/>
          </p:nvGrpSpPr>
          <p:grpSpPr>
            <a:xfrm>
              <a:off x="165401" y="2537109"/>
              <a:ext cx="11838283" cy="3125929"/>
              <a:chOff x="258602" y="2538369"/>
              <a:chExt cx="11838283" cy="31259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A816AC7-71D6-8F90-5B63-D7EE19B181EA}"/>
                  </a:ext>
                </a:extLst>
              </p:cNvPr>
              <p:cNvGrpSpPr/>
              <p:nvPr/>
            </p:nvGrpSpPr>
            <p:grpSpPr>
              <a:xfrm>
                <a:off x="258602" y="2538369"/>
                <a:ext cx="11838283" cy="3125929"/>
                <a:chOff x="274980" y="2523774"/>
                <a:chExt cx="11838283" cy="3125929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984445C-FAEB-9228-0BAE-78324D36CACB}"/>
                    </a:ext>
                  </a:extLst>
                </p:cNvPr>
                <p:cNvSpPr/>
                <p:nvPr/>
              </p:nvSpPr>
              <p:spPr>
                <a:xfrm>
                  <a:off x="276863" y="2523774"/>
                  <a:ext cx="11836400" cy="29617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rgbClr val="C00000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C53F0BA-8ABB-77B8-D8E9-4534A197F65B}"/>
                    </a:ext>
                  </a:extLst>
                </p:cNvPr>
                <p:cNvGrpSpPr/>
                <p:nvPr/>
              </p:nvGrpSpPr>
              <p:grpSpPr>
                <a:xfrm>
                  <a:off x="274980" y="3515772"/>
                  <a:ext cx="9581538" cy="2133931"/>
                  <a:chOff x="274980" y="3515772"/>
                  <a:chExt cx="9581538" cy="2133931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D6B67-C233-29A5-34DD-454D4FC9804C}"/>
                      </a:ext>
                    </a:extLst>
                  </p:cNvPr>
                  <p:cNvGrpSpPr/>
                  <p:nvPr/>
                </p:nvGrpSpPr>
                <p:grpSpPr>
                  <a:xfrm>
                    <a:off x="274980" y="3515772"/>
                    <a:ext cx="9581538" cy="2133931"/>
                    <a:chOff x="-27102" y="202341"/>
                    <a:chExt cx="4247611" cy="805226"/>
                  </a:xfrm>
                </p:grpSpPr>
                <p:sp>
                  <p:nvSpPr>
                    <p:cNvPr id="22" name="Flowchart: Connector 21">
                      <a:extLst>
                        <a:ext uri="{FF2B5EF4-FFF2-40B4-BE49-F238E27FC236}">
                          <a16:creationId xmlns:a16="http://schemas.microsoft.com/office/drawing/2014/main" id="{E4744B4C-394C-0B62-A785-52550F828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02341"/>
                      <a:ext cx="439395" cy="698790"/>
                    </a:xfrm>
                    <a:prstGeom prst="flowChartConnector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3" name="Text Box 2">
                      <a:extLst>
                        <a:ext uri="{FF2B5EF4-FFF2-40B4-BE49-F238E27FC236}">
                          <a16:creationId xmlns:a16="http://schemas.microsoft.com/office/drawing/2014/main" id="{B8288870-E18D-E7BB-CB5F-F0945AAF407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7102" y="285988"/>
                      <a:ext cx="473031" cy="5314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Kế</a:t>
                      </a: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hoạch</a:t>
                      </a: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dạy học</a:t>
                      </a:r>
                      <a:endParaRPr lang="en-US" sz="2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Callout: Left Arrow 23">
                      <a:extLst>
                        <a:ext uri="{FF2B5EF4-FFF2-40B4-BE49-F238E27FC236}">
                          <a16:creationId xmlns:a16="http://schemas.microsoft.com/office/drawing/2014/main" id="{E873BDA3-CADE-75D7-473C-99836FC2A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807" y="231536"/>
                      <a:ext cx="578675" cy="659167"/>
                    </a:xfrm>
                    <a:prstGeom prst="leftArrowCallout">
                      <a:avLst>
                        <a:gd name="adj1" fmla="val 25000"/>
                        <a:gd name="adj2" fmla="val 25000"/>
                        <a:gd name="adj3" fmla="val 18455"/>
                        <a:gd name="adj4" fmla="val 73705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5" name="Callout: Left Arrow 24">
                      <a:extLst>
                        <a:ext uri="{FF2B5EF4-FFF2-40B4-BE49-F238E27FC236}">
                          <a16:creationId xmlns:a16="http://schemas.microsoft.com/office/drawing/2014/main" id="{6F7309CD-3DD2-794C-2958-A6C3763A43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776" y="220843"/>
                      <a:ext cx="491869" cy="670393"/>
                    </a:xfrm>
                    <a:prstGeom prst="leftArrowCallout">
                      <a:avLst>
                        <a:gd name="adj1" fmla="val 35352"/>
                        <a:gd name="adj2" fmla="val 32764"/>
                        <a:gd name="adj3" fmla="val 25000"/>
                        <a:gd name="adj4" fmla="val 6670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6" name="Callout: Left Arrow 25">
                      <a:extLst>
                        <a:ext uri="{FF2B5EF4-FFF2-40B4-BE49-F238E27FC236}">
                          <a16:creationId xmlns:a16="http://schemas.microsoft.com/office/drawing/2014/main" id="{21518269-AC2C-9F5B-C71D-F89ACFEE5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5542" y="217333"/>
                      <a:ext cx="571187" cy="662909"/>
                    </a:xfrm>
                    <a:prstGeom prst="leftArrowCallout">
                      <a:avLst>
                        <a:gd name="adj1" fmla="val 28154"/>
                        <a:gd name="adj2" fmla="val 30520"/>
                        <a:gd name="adj3" fmla="val 18692"/>
                        <a:gd name="adj4" fmla="val 71023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7" name="Callout: Left Arrow 26">
                      <a:extLst>
                        <a:ext uri="{FF2B5EF4-FFF2-40B4-BE49-F238E27FC236}">
                          <a16:creationId xmlns:a16="http://schemas.microsoft.com/office/drawing/2014/main" id="{8B53EFB6-DF27-5804-B773-3CF6BED688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29074" y="235013"/>
                      <a:ext cx="458637" cy="659167"/>
                    </a:xfrm>
                    <a:prstGeom prst="leftArrowCallout">
                      <a:avLst>
                        <a:gd name="adj1" fmla="val 35979"/>
                        <a:gd name="adj2" fmla="val 30489"/>
                        <a:gd name="adj3" fmla="val 17158"/>
                        <a:gd name="adj4" fmla="val 72819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8" name="Callout: Left Arrow 27">
                      <a:extLst>
                        <a:ext uri="{FF2B5EF4-FFF2-40B4-BE49-F238E27FC236}">
                          <a16:creationId xmlns:a16="http://schemas.microsoft.com/office/drawing/2014/main" id="{636F8BD0-C557-6EAA-38CE-8F4401FBE2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9983" y="242868"/>
                      <a:ext cx="471124" cy="665219"/>
                    </a:xfrm>
                    <a:prstGeom prst="leftArrowCallout">
                      <a:avLst>
                        <a:gd name="adj1" fmla="val 35117"/>
                        <a:gd name="adj2" fmla="val 34838"/>
                        <a:gd name="adj3" fmla="val 15839"/>
                        <a:gd name="adj4" fmla="val 75116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9" name="Text Box 2">
                      <a:extLst>
                        <a:ext uri="{FF2B5EF4-FFF2-40B4-BE49-F238E27FC236}">
                          <a16:creationId xmlns:a16="http://schemas.microsoft.com/office/drawing/2014/main" id="{804BA155-9989-EE3C-0E33-A355D31303E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1477" y="243639"/>
                      <a:ext cx="433792" cy="71361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Ma </a:t>
                      </a:r>
                      <a:r>
                        <a:rPr lang="en-US" sz="2400" b="1" spc="-100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trận</a:t>
                      </a: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đánh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giá theo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" name="Text Box 2">
                      <a:extLst>
                        <a:ext uri="{FF2B5EF4-FFF2-40B4-BE49-F238E27FC236}">
                          <a16:creationId xmlns:a16="http://schemas.microsoft.com/office/drawing/2014/main" id="{BC308583-AE1F-FFE1-624B-7FE8F95CC37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4726" y="293451"/>
                      <a:ext cx="401895" cy="6800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CĐR học phần {CLO}</a:t>
                      </a:r>
                      <a:endParaRPr lang="en-US" sz="2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Text Box 2">
                      <a:extLst>
                        <a:ext uri="{FF2B5EF4-FFF2-40B4-BE49-F238E27FC236}">
                          <a16:creationId xmlns:a16="http://schemas.microsoft.com/office/drawing/2014/main" id="{053A39EE-5954-8131-D85D-6B6CA872BA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0392" y="263789"/>
                      <a:ext cx="491467" cy="620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Ma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trận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nhiệm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PLO/CLO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 Box 2">
                      <a:extLst>
                        <a:ext uri="{FF2B5EF4-FFF2-40B4-BE49-F238E27FC236}">
                          <a16:creationId xmlns:a16="http://schemas.microsoft.com/office/drawing/2014/main" id="{579D607F-4C03-D573-C761-5032902557A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29074" y="381457"/>
                      <a:ext cx="574354" cy="626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Khung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CTDH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Text Box 2">
                      <a:extLst>
                        <a:ext uri="{FF2B5EF4-FFF2-40B4-BE49-F238E27FC236}">
                          <a16:creationId xmlns:a16="http://schemas.microsoft.com/office/drawing/2014/main" id="{F4359A8B-25A9-92C1-98C8-90948D938FA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9385" y="327179"/>
                      <a:ext cx="471124" cy="626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CĐR CTĐT (PLO)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8" name="Callout: Left Arrow 37">
                    <a:extLst>
                      <a:ext uri="{FF2B5EF4-FFF2-40B4-BE49-F238E27FC236}">
                        <a16:creationId xmlns:a16="http://schemas.microsoft.com/office/drawing/2014/main" id="{DA2AA5A0-8793-0B36-4C7E-395C1682F713}"/>
                      </a:ext>
                    </a:extLst>
                  </p:cNvPr>
                  <p:cNvSpPr/>
                  <p:nvPr/>
                </p:nvSpPr>
                <p:spPr>
                  <a:xfrm>
                    <a:off x="5146712" y="3555506"/>
                    <a:ext cx="1157461" cy="1756772"/>
                  </a:xfrm>
                  <a:prstGeom prst="leftArrowCallout">
                    <a:avLst>
                      <a:gd name="adj1" fmla="val 29494"/>
                      <a:gd name="adj2" fmla="val 31924"/>
                      <a:gd name="adj3" fmla="val 18784"/>
                      <a:gd name="adj4" fmla="val 74169"/>
                    </a:avLst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400" dirty="0">
                      <a:solidFill>
                        <a:srgbClr val="C00000"/>
                      </a:solidFill>
                      <a:latin typeface="Bahnschrift Condensed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39" name="Text Box 2">
                <a:extLst>
                  <a:ext uri="{FF2B5EF4-FFF2-40B4-BE49-F238E27FC236}">
                    <a16:creationId xmlns:a16="http://schemas.microsoft.com/office/drawing/2014/main" id="{12737251-D1AF-97FE-CA1F-5ABC8CB84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1422" y="3790919"/>
                <a:ext cx="1179565" cy="1565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Bảng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C00000"/>
                    </a:solidFill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p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hân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nhiệm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PLO/CLO</a:t>
                </a:r>
                <a:endParaRPr lang="en-US" sz="2400" dirty="0">
                  <a:solidFill>
                    <a:srgbClr val="C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C127A60-0BD5-1441-59DF-51FEBBB4AE2F}"/>
                </a:ext>
              </a:extLst>
            </p:cNvPr>
            <p:cNvGrpSpPr/>
            <p:nvPr/>
          </p:nvGrpSpPr>
          <p:grpSpPr>
            <a:xfrm>
              <a:off x="9126689" y="1925064"/>
              <a:ext cx="2876996" cy="539217"/>
              <a:chOff x="9126689" y="1925064"/>
              <a:chExt cx="2876996" cy="539217"/>
            </a:xfrm>
          </p:grpSpPr>
          <p:sp>
            <p:nvSpPr>
              <p:cNvPr id="46" name="Arrow: Left 45">
                <a:extLst>
                  <a:ext uri="{FF2B5EF4-FFF2-40B4-BE49-F238E27FC236}">
                    <a16:creationId xmlns:a16="http://schemas.microsoft.com/office/drawing/2014/main" id="{01075C25-B980-E82A-4CF8-6E154977FBB3}"/>
                  </a:ext>
                </a:extLst>
              </p:cNvPr>
              <p:cNvSpPr/>
              <p:nvPr/>
            </p:nvSpPr>
            <p:spPr>
              <a:xfrm>
                <a:off x="10206157" y="1961950"/>
                <a:ext cx="1797528" cy="502331"/>
              </a:xfrm>
              <a:prstGeom prst="leftArrow">
                <a:avLst/>
              </a:prstGeom>
              <a:solidFill>
                <a:srgbClr val="E325B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C00000"/>
                  </a:solidFill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4B451C-6609-C2CD-4C35-C6499515C215}"/>
                  </a:ext>
                </a:extLst>
              </p:cNvPr>
              <p:cNvSpPr txBox="1"/>
              <p:nvPr/>
            </p:nvSpPr>
            <p:spPr>
              <a:xfrm>
                <a:off x="9126689" y="1925064"/>
                <a:ext cx="1681556" cy="432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Xây dựng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EC3A966-F010-BC83-B079-A54C9FD4A02D}"/>
                </a:ext>
              </a:extLst>
            </p:cNvPr>
            <p:cNvGrpSpPr/>
            <p:nvPr/>
          </p:nvGrpSpPr>
          <p:grpSpPr>
            <a:xfrm>
              <a:off x="128921" y="5662430"/>
              <a:ext cx="3772616" cy="613809"/>
              <a:chOff x="128921" y="5662430"/>
              <a:chExt cx="3772616" cy="613809"/>
            </a:xfrm>
          </p:grpSpPr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2198673C-07B1-0A83-C801-73942CE0F06C}"/>
                  </a:ext>
                </a:extLst>
              </p:cNvPr>
              <p:cNvSpPr/>
              <p:nvPr/>
            </p:nvSpPr>
            <p:spPr>
              <a:xfrm>
                <a:off x="128921" y="5662430"/>
                <a:ext cx="1821680" cy="613809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00000"/>
                  </a:solidFill>
                  <a:highlight>
                    <a:srgbClr val="FFFF00"/>
                  </a:highlight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8FFDE2B-CC49-EF7A-E42D-96BCD284DDB3}"/>
                  </a:ext>
                </a:extLst>
              </p:cNvPr>
              <p:cNvSpPr txBox="1"/>
              <p:nvPr/>
            </p:nvSpPr>
            <p:spPr>
              <a:xfrm>
                <a:off x="1960767" y="5742064"/>
                <a:ext cx="1940770" cy="432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Tổ</a:t>
                </a:r>
                <a:r>
                  <a:rPr lang="en-US" sz="25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 chức dạy học</a:t>
                </a:r>
              </a:p>
            </p:txBody>
          </p:sp>
        </p:grpSp>
      </p:grpSp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CB6E4D2A-6843-8AC9-396F-8C0B0619A4A3}"/>
              </a:ext>
            </a:extLst>
          </p:cNvPr>
          <p:cNvSpPr/>
          <p:nvPr/>
        </p:nvSpPr>
        <p:spPr>
          <a:xfrm>
            <a:off x="6253021" y="3204577"/>
            <a:ext cx="1295599" cy="1937438"/>
          </a:xfrm>
          <a:prstGeom prst="leftArrowCallout">
            <a:avLst>
              <a:gd name="adj1" fmla="val 30607"/>
              <a:gd name="adj2" fmla="val 29906"/>
              <a:gd name="adj3" fmla="val 20794"/>
              <a:gd name="adj4" fmla="val 698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D0FFC19-2742-2FAD-9239-24DA7AB22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049" y="3442710"/>
            <a:ext cx="1018639" cy="18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trận</a:t>
            </a:r>
            <a:endParaRPr lang="en-US" sz="2400" b="1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p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hân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PLO/HP</a:t>
            </a:r>
            <a:endParaRPr lang="en-US" sz="2400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04DEDC-DA6A-7938-29B3-9A78FE947F3E}"/>
              </a:ext>
            </a:extLst>
          </p:cNvPr>
          <p:cNvGrpSpPr/>
          <p:nvPr/>
        </p:nvGrpSpPr>
        <p:grpSpPr>
          <a:xfrm>
            <a:off x="354578" y="2168454"/>
            <a:ext cx="3558661" cy="887207"/>
            <a:chOff x="742319" y="1887102"/>
            <a:chExt cx="6858000" cy="8872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27819-5973-09FD-03FE-8D43A4BAAE8B}"/>
                </a:ext>
              </a:extLst>
            </p:cNvPr>
            <p:cNvSpPr txBox="1"/>
            <p:nvPr/>
          </p:nvSpPr>
          <p:spPr>
            <a:xfrm>
              <a:off x="1878614" y="1887102"/>
              <a:ext cx="38907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3600" b="1" dirty="0">
                  <a:latin typeface="Bahnschrift Condensed" panose="020B0502040204020203" pitchFamily="34" charset="0"/>
                </a:rPr>
                <a:t>Giảng viên</a:t>
              </a:r>
              <a:endParaRPr lang="en-US" sz="3600" dirty="0">
                <a:latin typeface="Calibri"/>
              </a:endParaRP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08AD63F3-FA9A-F9B1-590E-364EC007674F}"/>
                </a:ext>
              </a:extLst>
            </p:cNvPr>
            <p:cNvSpPr/>
            <p:nvPr/>
          </p:nvSpPr>
          <p:spPr>
            <a:xfrm rot="5400000">
              <a:off x="4024857" y="-801152"/>
              <a:ext cx="292923" cy="6858000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726BE5-8B53-A600-3CCA-7F04D4726209}"/>
              </a:ext>
            </a:extLst>
          </p:cNvPr>
          <p:cNvGrpSpPr/>
          <p:nvPr/>
        </p:nvGrpSpPr>
        <p:grpSpPr>
          <a:xfrm>
            <a:off x="4143706" y="2199580"/>
            <a:ext cx="6837250" cy="909704"/>
            <a:chOff x="4143706" y="1721588"/>
            <a:chExt cx="7863840" cy="909704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A49CE63C-54BC-8FAA-6E68-4123B808D273}"/>
                </a:ext>
              </a:extLst>
            </p:cNvPr>
            <p:cNvSpPr/>
            <p:nvPr/>
          </p:nvSpPr>
          <p:spPr>
            <a:xfrm rot="5400000">
              <a:off x="7935500" y="-1440753"/>
              <a:ext cx="280251" cy="7863840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C3A718-DC82-B527-E8B2-89C2B319D3F8}"/>
                </a:ext>
              </a:extLst>
            </p:cNvPr>
            <p:cNvSpPr txBox="1"/>
            <p:nvPr/>
          </p:nvSpPr>
          <p:spPr>
            <a:xfrm>
              <a:off x="5506056" y="1721588"/>
              <a:ext cx="46886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36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Giảng viên </a:t>
              </a:r>
              <a:r>
                <a:rPr lang="en-US" sz="36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chủ</a:t>
              </a:r>
              <a:r>
                <a:rPr lang="en-US" sz="36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trì</a:t>
              </a:r>
              <a:r>
                <a:rPr lang="en-US" sz="36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ngành</a:t>
              </a:r>
              <a:endParaRPr lang="en-US" sz="3600" dirty="0">
                <a:solidFill>
                  <a:srgbClr val="C00000"/>
                </a:solidFill>
                <a:latin typeface="Calibri"/>
              </a:endParaRPr>
            </a:p>
          </p:txBody>
        </p:sp>
      </p:grp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BEE64979-055F-F1B1-3356-E580F5F97C93}"/>
              </a:ext>
            </a:extLst>
          </p:cNvPr>
          <p:cNvSpPr/>
          <p:nvPr/>
        </p:nvSpPr>
        <p:spPr>
          <a:xfrm>
            <a:off x="9795267" y="3256631"/>
            <a:ext cx="1062737" cy="1944193"/>
          </a:xfrm>
          <a:prstGeom prst="leftArrowCallout">
            <a:avLst>
              <a:gd name="adj1" fmla="val 35117"/>
              <a:gd name="adj2" fmla="val 34838"/>
              <a:gd name="adj3" fmla="val 15839"/>
              <a:gd name="adj4" fmla="val 7511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C7EA59B-A498-DC37-7A4C-DD935187B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8219" y="3376857"/>
            <a:ext cx="1062737" cy="182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Mục</a:t>
            </a:r>
            <a:endParaRPr lang="en-US" sz="2400" b="1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 CTĐT (PO)</a:t>
            </a:r>
            <a:endParaRPr lang="en-US" sz="2400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4EFDA67F-34CB-1E05-2D5D-41800688B21C}"/>
              </a:ext>
            </a:extLst>
          </p:cNvPr>
          <p:cNvSpPr/>
          <p:nvPr/>
        </p:nvSpPr>
        <p:spPr>
          <a:xfrm>
            <a:off x="10914089" y="3258071"/>
            <a:ext cx="1062737" cy="1944193"/>
          </a:xfrm>
          <a:prstGeom prst="leftArrowCallout">
            <a:avLst>
              <a:gd name="adj1" fmla="val 35117"/>
              <a:gd name="adj2" fmla="val 34838"/>
              <a:gd name="adj3" fmla="val 15839"/>
              <a:gd name="adj4" fmla="val 7511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2635734-1E15-3029-2E0F-7EA400240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970" y="3423201"/>
            <a:ext cx="1062737" cy="182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Tầm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Sứ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mạng</a:t>
            </a:r>
            <a:endParaRPr lang="en-US" sz="2400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77451E-2017-CA28-EC26-B3C08F75CF77}"/>
              </a:ext>
            </a:extLst>
          </p:cNvPr>
          <p:cNvSpPr txBox="1">
            <a:spLocks/>
          </p:cNvSpPr>
          <p:nvPr/>
        </p:nvSpPr>
        <p:spPr>
          <a:xfrm>
            <a:off x="-11723" y="768027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2.1. 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Quy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dựng CTĐT và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nhiệm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giảng viên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36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/>
            <a:r>
              <a:rPr lang="en-US" sz="31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Giải pháp tháo gỡ các điểm nghẽn 2: </a:t>
            </a:r>
            <a:r>
              <a:rPr lang="en-US" sz="31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rPr>
              <a:t>Đóng góp của mỗi học phần cho CĐR</a:t>
            </a:r>
            <a:endParaRPr lang="en-US" sz="3100" b="1" dirty="0">
              <a:solidFill>
                <a:srgbClr val="0000FF"/>
              </a:solidFill>
              <a:latin typeface="Bahnschrift SemiBold Condensed" panose="020B0502040204020203" pitchFamily="34" charset="0"/>
              <a:cs typeface="Bai Jamjuree" panose="00000500000000000000" pitchFamily="2" charset="-3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77451E-2017-CA28-EC26-B3C08F75CF77}"/>
              </a:ext>
            </a:extLst>
          </p:cNvPr>
          <p:cNvSpPr txBox="1">
            <a:spLocks/>
          </p:cNvSpPr>
          <p:nvPr/>
        </p:nvSpPr>
        <p:spPr>
          <a:xfrm>
            <a:off x="-11723" y="603905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2.2. 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bảng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nhiệm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CĐR CTĐT (PLO) cho các CĐR học phần (CLO)</a:t>
            </a:r>
            <a:endParaRPr kumimoji="0" lang="vi-VN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27510D3-646C-2E84-89CD-1F440D3A6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7" y="1301178"/>
            <a:ext cx="12042206" cy="49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/>
            <a:r>
              <a:rPr lang="en-US" sz="31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Giải pháp tháo gỡ các điểm nghẽn 2: </a:t>
            </a:r>
            <a:r>
              <a:rPr lang="en-US" sz="31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rPr>
              <a:t>Đóng góp của mỗi học phần cho CĐR</a:t>
            </a:r>
            <a:endParaRPr lang="en-US" sz="3100" b="1" dirty="0">
              <a:solidFill>
                <a:srgbClr val="0000FF"/>
              </a:solidFill>
              <a:latin typeface="Bahnschrift SemiBold Condensed" panose="020B0502040204020203" pitchFamily="34" charset="0"/>
              <a:cs typeface="Bai Jamjuree" panose="00000500000000000000" pitchFamily="2" charset="-3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77451E-2017-CA28-EC26-B3C08F75CF77}"/>
              </a:ext>
            </a:extLst>
          </p:cNvPr>
          <p:cNvSpPr txBox="1">
            <a:spLocks/>
          </p:cNvSpPr>
          <p:nvPr/>
        </p:nvSpPr>
        <p:spPr>
          <a:xfrm>
            <a:off x="-11723" y="603905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2.2. 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bảng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nhiệm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CLO (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tổng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từ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500">
                <a:solidFill>
                  <a:schemeClr val="bg1"/>
                </a:solidFill>
                <a:latin typeface="Bahnschrift Condensed" panose="020B0502040204020203" pitchFamily="34" charset="0"/>
              </a:rPr>
              <a:t> CLO -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nghẽn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1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)</a:t>
            </a:r>
            <a:endParaRPr kumimoji="0" lang="vi-VN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9E8C0-0AF4-EAE6-BE07-44B0DFFD0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872" y="1245620"/>
            <a:ext cx="10238563" cy="5131674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9C8523-A67E-DAC5-7E29-780E1414D5D1}"/>
              </a:ext>
            </a:extLst>
          </p:cNvPr>
          <p:cNvGrpSpPr/>
          <p:nvPr/>
        </p:nvGrpSpPr>
        <p:grpSpPr>
          <a:xfrm>
            <a:off x="13935" y="2640078"/>
            <a:ext cx="3415348" cy="3737215"/>
            <a:chOff x="-118095" y="1425748"/>
            <a:chExt cx="3415348" cy="40688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79205D-3D61-11E8-3AAA-3C8E82952C52}"/>
                </a:ext>
              </a:extLst>
            </p:cNvPr>
            <p:cNvGrpSpPr/>
            <p:nvPr/>
          </p:nvGrpSpPr>
          <p:grpSpPr>
            <a:xfrm>
              <a:off x="-118095" y="2723302"/>
              <a:ext cx="1717216" cy="551149"/>
              <a:chOff x="-104159" y="894502"/>
              <a:chExt cx="1717216" cy="551149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C127CAD-D8BA-A93D-7BC8-3685F30B9C54}"/>
                  </a:ext>
                </a:extLst>
              </p:cNvPr>
              <p:cNvSpPr/>
              <p:nvPr/>
            </p:nvSpPr>
            <p:spPr>
              <a:xfrm>
                <a:off x="-93567" y="894502"/>
                <a:ext cx="1706624" cy="551149"/>
              </a:xfrm>
              <a:prstGeom prst="round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8D8258-8798-164B-2827-8B31084D1AB8}"/>
                  </a:ext>
                </a:extLst>
              </p:cNvPr>
              <p:cNvSpPr txBox="1"/>
              <p:nvPr/>
            </p:nvSpPr>
            <p:spPr>
              <a:xfrm>
                <a:off x="-104159" y="985410"/>
                <a:ext cx="1692688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6600CC"/>
                    </a:solidFill>
                    <a:latin typeface="Bahnschrift Condensed" panose="020B0502040204020203" pitchFamily="34" charset="0"/>
                  </a:rPr>
                  <a:t>CLO: CĐR học phần</a:t>
                </a: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B3BAF0-F5F3-8893-C396-4E558AB62CAD}"/>
                    </a:ext>
                  </a:extLst>
                </p14:cNvPr>
                <p14:cNvContentPartPr/>
                <p14:nvPr/>
              </p14:nvContentPartPr>
              <p14:xfrm>
                <a:off x="1609713" y="3078525"/>
                <a:ext cx="960850" cy="89401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290119D-2664-432D-ABD6-41C340A7ACC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0633" y="3059419"/>
                  <a:ext cx="998650" cy="12725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EB69DC-56DA-8896-9315-CF744098FA70}"/>
                </a:ext>
              </a:extLst>
            </p:cNvPr>
            <p:cNvSpPr/>
            <p:nvPr/>
          </p:nvSpPr>
          <p:spPr>
            <a:xfrm>
              <a:off x="2598291" y="1425748"/>
              <a:ext cx="698962" cy="4068886"/>
            </a:xfrm>
            <a:prstGeom prst="rect">
              <a:avLst/>
            </a:prstGeom>
            <a:noFill/>
            <a:ln w="38100">
              <a:solidFill>
                <a:srgbClr val="66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7508BE-B1F7-2B70-208D-E1D1E4D38B23}"/>
              </a:ext>
            </a:extLst>
          </p:cNvPr>
          <p:cNvGrpSpPr/>
          <p:nvPr/>
        </p:nvGrpSpPr>
        <p:grpSpPr>
          <a:xfrm>
            <a:off x="54592" y="2974259"/>
            <a:ext cx="5729591" cy="566848"/>
            <a:chOff x="152400" y="2041451"/>
            <a:chExt cx="5029200" cy="61715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3683BE5-FA21-A4BC-DA17-CC93EE9FB60F}"/>
                </a:ext>
              </a:extLst>
            </p:cNvPr>
            <p:cNvSpPr/>
            <p:nvPr/>
          </p:nvSpPr>
          <p:spPr>
            <a:xfrm>
              <a:off x="3595336" y="2041451"/>
              <a:ext cx="1586264" cy="23492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7755FAB-6900-F946-6CA9-B9E95F171D6D}"/>
                </a:ext>
              </a:extLst>
            </p:cNvPr>
            <p:cNvSpPr/>
            <p:nvPr/>
          </p:nvSpPr>
          <p:spPr>
            <a:xfrm>
              <a:off x="152400" y="2157380"/>
              <a:ext cx="1587367" cy="501226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527CE0-1D31-9863-7111-12638D3522C9}"/>
                </a:ext>
              </a:extLst>
            </p:cNvPr>
            <p:cNvSpPr txBox="1"/>
            <p:nvPr/>
          </p:nvSpPr>
          <p:spPr>
            <a:xfrm>
              <a:off x="166336" y="2223327"/>
              <a:ext cx="157343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Bahnschrift Condensed" panose="020B0502040204020203" pitchFamily="34" charset="0"/>
                </a:rPr>
                <a:t>Điểm năng lực PLO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75B48A-9D40-0957-AA1D-ABAAB1D5A599}"/>
                    </a:ext>
                  </a:extLst>
                </p14:cNvPr>
                <p14:cNvContentPartPr/>
                <p14:nvPr/>
              </p14:nvContentPartPr>
              <p14:xfrm>
                <a:off x="1781532" y="2161764"/>
                <a:ext cx="1819172" cy="265844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5E47635-FD9D-A26C-9A72-A58B34A790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8890" y="2147355"/>
                  <a:ext cx="1843824" cy="2943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5A2BC-DF7E-5534-4F5B-3551AC37A3B0}"/>
              </a:ext>
            </a:extLst>
          </p:cNvPr>
          <p:cNvGrpSpPr/>
          <p:nvPr/>
        </p:nvGrpSpPr>
        <p:grpSpPr>
          <a:xfrm>
            <a:off x="0" y="1957138"/>
            <a:ext cx="12088298" cy="924816"/>
            <a:chOff x="16482" y="1663274"/>
            <a:chExt cx="12088298" cy="100689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FDFE37-85A8-7EB1-06C2-650B75EFA21E}"/>
                </a:ext>
              </a:extLst>
            </p:cNvPr>
            <p:cNvGrpSpPr/>
            <p:nvPr/>
          </p:nvGrpSpPr>
          <p:grpSpPr>
            <a:xfrm>
              <a:off x="16482" y="1898717"/>
              <a:ext cx="12088298" cy="771449"/>
              <a:chOff x="204897" y="1174148"/>
              <a:chExt cx="12088298" cy="77144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9B3F188-41DA-F31E-467A-BFC7780EE860}"/>
                  </a:ext>
                </a:extLst>
              </p:cNvPr>
              <p:cNvGrpSpPr/>
              <p:nvPr/>
            </p:nvGrpSpPr>
            <p:grpSpPr>
              <a:xfrm>
                <a:off x="204897" y="1174148"/>
                <a:ext cx="1706624" cy="501226"/>
                <a:chOff x="149067" y="940087"/>
                <a:chExt cx="1706624" cy="501226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F96AB997-92EB-A7B3-7A1F-EA0E83A7DD86}"/>
                    </a:ext>
                  </a:extLst>
                </p:cNvPr>
                <p:cNvSpPr/>
                <p:nvPr/>
              </p:nvSpPr>
              <p:spPr>
                <a:xfrm>
                  <a:off x="149067" y="940087"/>
                  <a:ext cx="1706624" cy="501226"/>
                </a:xfrm>
                <a:prstGeom prst="roundRect">
                  <a:avLst/>
                </a:prstGeom>
                <a:ln w="38100">
                  <a:solidFill>
                    <a:srgbClr val="E325B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F03F294-3824-7B09-B793-ECB2D901C821}"/>
                    </a:ext>
                  </a:extLst>
                </p:cNvPr>
                <p:cNvSpPr txBox="1"/>
                <p:nvPr/>
              </p:nvSpPr>
              <p:spPr>
                <a:xfrm>
                  <a:off x="219804" y="1016592"/>
                  <a:ext cx="150044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CC0099"/>
                      </a:solidFill>
                      <a:latin typeface="Bahnschrift Condensed" panose="020B0502040204020203" pitchFamily="34" charset="0"/>
                    </a:rPr>
                    <a:t>PLO: CĐR CTĐT</a:t>
                  </a: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015A544-69D9-CE3D-23A6-CA2F6F2C5FAD}"/>
                  </a:ext>
                </a:extLst>
              </p:cNvPr>
              <p:cNvSpPr/>
              <p:nvPr/>
            </p:nvSpPr>
            <p:spPr>
              <a:xfrm>
                <a:off x="4209633" y="1250653"/>
                <a:ext cx="8083562" cy="694944"/>
              </a:xfrm>
              <a:prstGeom prst="rect">
                <a:avLst/>
              </a:prstGeom>
              <a:noFill/>
              <a:ln w="3810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314660-74D5-653A-FC88-58651690C789}"/>
                </a:ext>
              </a:extLst>
            </p:cNvPr>
            <p:cNvSpPr/>
            <p:nvPr/>
          </p:nvSpPr>
          <p:spPr>
            <a:xfrm>
              <a:off x="1624519" y="1663274"/>
              <a:ext cx="2488909" cy="274141"/>
            </a:xfrm>
            <a:custGeom>
              <a:avLst/>
              <a:gdLst>
                <a:gd name="connsiteX0" fmla="*/ 0 w 2488909"/>
                <a:gd name="connsiteY0" fmla="*/ 214164 h 274141"/>
                <a:gd name="connsiteX1" fmla="*/ 1167319 w 2488909"/>
                <a:gd name="connsiteY1" fmla="*/ 156 h 274141"/>
                <a:gd name="connsiteX2" fmla="*/ 2363821 w 2488909"/>
                <a:gd name="connsiteY2" fmla="*/ 243347 h 274141"/>
                <a:gd name="connsiteX3" fmla="*/ 2393004 w 2488909"/>
                <a:gd name="connsiteY3" fmla="*/ 262803 h 27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8909" h="274141">
                  <a:moveTo>
                    <a:pt x="0" y="214164"/>
                  </a:moveTo>
                  <a:cubicBezTo>
                    <a:pt x="386674" y="104728"/>
                    <a:pt x="773349" y="-4708"/>
                    <a:pt x="1167319" y="156"/>
                  </a:cubicBezTo>
                  <a:cubicBezTo>
                    <a:pt x="1561289" y="5020"/>
                    <a:pt x="2363821" y="243347"/>
                    <a:pt x="2363821" y="243347"/>
                  </a:cubicBezTo>
                  <a:cubicBezTo>
                    <a:pt x="2568102" y="287121"/>
                    <a:pt x="2480553" y="274962"/>
                    <a:pt x="2393004" y="262803"/>
                  </a:cubicBezTo>
                </a:path>
              </a:pathLst>
            </a:custGeom>
            <a:noFill/>
            <a:ln w="28575">
              <a:solidFill>
                <a:srgbClr val="E325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35BDBE-7ABB-59FE-5C16-9EBA9780EDEB}"/>
              </a:ext>
            </a:extLst>
          </p:cNvPr>
          <p:cNvGrpSpPr/>
          <p:nvPr/>
        </p:nvGrpSpPr>
        <p:grpSpPr>
          <a:xfrm>
            <a:off x="24527" y="4531347"/>
            <a:ext cx="4576656" cy="579704"/>
            <a:chOff x="24527" y="4386115"/>
            <a:chExt cx="4576656" cy="63115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4BB9B8-8DFB-90C1-F53E-05867C97E5F6}"/>
                </a:ext>
              </a:extLst>
            </p:cNvPr>
            <p:cNvSpPr/>
            <p:nvPr/>
          </p:nvSpPr>
          <p:spPr>
            <a:xfrm>
              <a:off x="4096944" y="4572001"/>
              <a:ext cx="504239" cy="44526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712A82E-AFA2-69A2-AB1E-F0D1F6CB0171}"/>
                </a:ext>
              </a:extLst>
            </p:cNvPr>
            <p:cNvSpPr/>
            <p:nvPr/>
          </p:nvSpPr>
          <p:spPr>
            <a:xfrm>
              <a:off x="24527" y="4495968"/>
              <a:ext cx="1706624" cy="476016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0C0DC2-A3ED-F2B9-0A6A-483308CF38AA}"/>
                </a:ext>
              </a:extLst>
            </p:cNvPr>
            <p:cNvSpPr txBox="1"/>
            <p:nvPr/>
          </p:nvSpPr>
          <p:spPr>
            <a:xfrm>
              <a:off x="49055" y="4558598"/>
              <a:ext cx="1692688" cy="35075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Điểm năng lực CLO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D58E5A7-33C1-B14A-F21D-84339B30A90E}"/>
                </a:ext>
              </a:extLst>
            </p:cNvPr>
            <p:cNvSpPr/>
            <p:nvPr/>
          </p:nvSpPr>
          <p:spPr>
            <a:xfrm>
              <a:off x="1750979" y="4386115"/>
              <a:ext cx="2393004" cy="351255"/>
            </a:xfrm>
            <a:custGeom>
              <a:avLst/>
              <a:gdLst>
                <a:gd name="connsiteX0" fmla="*/ 0 w 2393004"/>
                <a:gd name="connsiteY0" fmla="*/ 351255 h 351255"/>
                <a:gd name="connsiteX1" fmla="*/ 787940 w 2393004"/>
                <a:gd name="connsiteY1" fmla="*/ 1059 h 351255"/>
                <a:gd name="connsiteX2" fmla="*/ 2393004 w 2393004"/>
                <a:gd name="connsiteY2" fmla="*/ 263706 h 3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3004" h="351255">
                  <a:moveTo>
                    <a:pt x="0" y="351255"/>
                  </a:moveTo>
                  <a:cubicBezTo>
                    <a:pt x="194553" y="183452"/>
                    <a:pt x="389106" y="15650"/>
                    <a:pt x="787940" y="1059"/>
                  </a:cubicBezTo>
                  <a:cubicBezTo>
                    <a:pt x="1186774" y="-13532"/>
                    <a:pt x="1789889" y="125087"/>
                    <a:pt x="2393004" y="26370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7198EC-BFF4-389D-64DE-B293B86A9D7D}"/>
              </a:ext>
            </a:extLst>
          </p:cNvPr>
          <p:cNvGrpSpPr/>
          <p:nvPr/>
        </p:nvGrpSpPr>
        <p:grpSpPr>
          <a:xfrm>
            <a:off x="13935" y="5028110"/>
            <a:ext cx="3944091" cy="1340386"/>
            <a:chOff x="13935" y="4580909"/>
            <a:chExt cx="3944091" cy="145934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7E3D095-C998-9D83-AE53-6D38D71CDDFF}"/>
                </a:ext>
              </a:extLst>
            </p:cNvPr>
            <p:cNvSpPr/>
            <p:nvPr/>
          </p:nvSpPr>
          <p:spPr>
            <a:xfrm>
              <a:off x="3453787" y="4580909"/>
              <a:ext cx="504239" cy="445266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C31594B-AF03-F301-7601-23ADD2C6E1FD}"/>
                </a:ext>
              </a:extLst>
            </p:cNvPr>
            <p:cNvSpPr/>
            <p:nvPr/>
          </p:nvSpPr>
          <p:spPr>
            <a:xfrm>
              <a:off x="24527" y="5325882"/>
              <a:ext cx="1706624" cy="714369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A6A3C4-2B44-0422-B5B8-00F19058D974}"/>
                </a:ext>
              </a:extLst>
            </p:cNvPr>
            <p:cNvSpPr txBox="1"/>
            <p:nvPr/>
          </p:nvSpPr>
          <p:spPr>
            <a:xfrm>
              <a:off x="13935" y="5393921"/>
              <a:ext cx="1692688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Trọng</a:t>
              </a:r>
              <a:r>
                <a:rPr lang="en-US" b="1" dirty="0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số</a:t>
              </a:r>
              <a:r>
                <a:rPr lang="en-US" b="1" dirty="0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đóng</a:t>
              </a:r>
              <a:r>
                <a:rPr lang="en-US" b="1" dirty="0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 góp của CLO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0DC4FB-E603-3B55-9BB3-412528584488}"/>
                </a:ext>
              </a:extLst>
            </p:cNvPr>
            <p:cNvSpPr/>
            <p:nvPr/>
          </p:nvSpPr>
          <p:spPr>
            <a:xfrm>
              <a:off x="1712068" y="4902740"/>
              <a:ext cx="1760706" cy="680937"/>
            </a:xfrm>
            <a:custGeom>
              <a:avLst/>
              <a:gdLst>
                <a:gd name="connsiteX0" fmla="*/ 0 w 1760706"/>
                <a:gd name="connsiteY0" fmla="*/ 680937 h 680937"/>
                <a:gd name="connsiteX1" fmla="*/ 1760706 w 1760706"/>
                <a:gd name="connsiteY1" fmla="*/ 0 h 680937"/>
                <a:gd name="connsiteX2" fmla="*/ 1760706 w 1760706"/>
                <a:gd name="connsiteY2" fmla="*/ 0 h 68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706" h="680937">
                  <a:moveTo>
                    <a:pt x="0" y="680937"/>
                  </a:moveTo>
                  <a:lnTo>
                    <a:pt x="1760706" y="0"/>
                  </a:lnTo>
                  <a:lnTo>
                    <a:pt x="1760706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0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/>
            <a:r>
              <a:rPr lang="en-US" sz="31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Giải pháp tháo gỡ các điểm nghẽn 2: </a:t>
            </a:r>
            <a:r>
              <a:rPr lang="en-US" sz="31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rPr>
              <a:t>Đóng góp của mỗi học phần cho CĐR</a:t>
            </a:r>
            <a:endParaRPr lang="en-US" sz="3100" b="1" dirty="0">
              <a:solidFill>
                <a:srgbClr val="0000FF"/>
              </a:solidFill>
              <a:latin typeface="Bahnschrift SemiBold Condensed" panose="020B0502040204020203" pitchFamily="34" charset="0"/>
              <a:cs typeface="Bai Jamjuree" panose="00000500000000000000" pitchFamily="2" charset="-3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77451E-2017-CA28-EC26-B3C08F75CF77}"/>
              </a:ext>
            </a:extLst>
          </p:cNvPr>
          <p:cNvSpPr txBox="1">
            <a:spLocks/>
          </p:cNvSpPr>
          <p:nvPr/>
        </p:nvSpPr>
        <p:spPr>
          <a:xfrm>
            <a:off x="-35169" y="744581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2.3. 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ma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trận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năng lực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đánh giá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xong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mới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dựng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nội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dung dạy học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839A844-B2DB-FBDD-56B4-E09CD5C72D2F}"/>
              </a:ext>
            </a:extLst>
          </p:cNvPr>
          <p:cNvGrpSpPr/>
          <p:nvPr/>
        </p:nvGrpSpPr>
        <p:grpSpPr>
          <a:xfrm>
            <a:off x="3369822" y="1579670"/>
            <a:ext cx="5830530" cy="4249034"/>
            <a:chOff x="3369822" y="1579670"/>
            <a:chExt cx="5830530" cy="42490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5B45011-9A59-572E-3A19-63B8939A4C43}"/>
                </a:ext>
              </a:extLst>
            </p:cNvPr>
            <p:cNvGrpSpPr/>
            <p:nvPr/>
          </p:nvGrpSpPr>
          <p:grpSpPr>
            <a:xfrm>
              <a:off x="3369822" y="2227391"/>
              <a:ext cx="5774180" cy="2785955"/>
              <a:chOff x="53333" y="3254192"/>
              <a:chExt cx="4587466" cy="228138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3336F62-6A72-ABD6-3E4E-A94CC1DC2809}"/>
                  </a:ext>
                </a:extLst>
              </p:cNvPr>
              <p:cNvSpPr/>
              <p:nvPr/>
            </p:nvSpPr>
            <p:spPr>
              <a:xfrm>
                <a:off x="53333" y="3254192"/>
                <a:ext cx="4587466" cy="22697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00" dirty="0">
                  <a:solidFill>
                    <a:srgbClr val="C00000"/>
                  </a:solidFill>
                  <a:latin typeface="Bahnschrift Condensed" panose="020B0502040204020203" pitchFamily="34" charset="0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B5A07F9-30D4-B99D-D846-F7686ED41538}"/>
                  </a:ext>
                </a:extLst>
              </p:cNvPr>
              <p:cNvGrpSpPr/>
              <p:nvPr/>
            </p:nvGrpSpPr>
            <p:grpSpPr>
              <a:xfrm>
                <a:off x="244713" y="3515772"/>
                <a:ext cx="4071579" cy="2019804"/>
                <a:chOff x="-40520" y="202341"/>
                <a:chExt cx="1804978" cy="762161"/>
              </a:xfrm>
            </p:grpSpPr>
            <p:sp>
              <p:nvSpPr>
                <p:cNvPr id="37" name="Flowchart: Connector 36">
                  <a:extLst>
                    <a:ext uri="{FF2B5EF4-FFF2-40B4-BE49-F238E27FC236}">
                      <a16:creationId xmlns:a16="http://schemas.microsoft.com/office/drawing/2014/main" id="{6EE90D2A-C60B-4915-2263-E337F0F0A631}"/>
                    </a:ext>
                  </a:extLst>
                </p:cNvPr>
                <p:cNvSpPr/>
                <p:nvPr/>
              </p:nvSpPr>
              <p:spPr>
                <a:xfrm>
                  <a:off x="-40520" y="202341"/>
                  <a:ext cx="479915" cy="698790"/>
                </a:xfrm>
                <a:prstGeom prst="flowChartConnector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500">
                    <a:solidFill>
                      <a:srgbClr val="C00000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40" name="Text Box 2">
                  <a:extLst>
                    <a:ext uri="{FF2B5EF4-FFF2-40B4-BE49-F238E27FC236}">
                      <a16:creationId xmlns:a16="http://schemas.microsoft.com/office/drawing/2014/main" id="{6EF8AC8E-3A41-350D-30F8-F70BD9DF38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0682" y="264251"/>
                  <a:ext cx="473031" cy="531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dirty="0" err="1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Nội</a:t>
                  </a:r>
                  <a:r>
                    <a:rPr lang="en-US" sz="2500" b="1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dung/</a:t>
                  </a:r>
                  <a:r>
                    <a:rPr lang="en-US" sz="2500" b="1" dirty="0" err="1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Kế</a:t>
                  </a:r>
                  <a:r>
                    <a:rPr lang="en-US" sz="2500" b="1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500" b="1" dirty="0" err="1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hoạch</a:t>
                  </a:r>
                  <a:r>
                    <a:rPr lang="en-US" sz="2500" b="1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dạy học</a:t>
                  </a:r>
                  <a:endParaRPr lang="en-US" sz="2500" dirty="0"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1" name="Callout: Left Arrow 40">
                  <a:extLst>
                    <a:ext uri="{FF2B5EF4-FFF2-40B4-BE49-F238E27FC236}">
                      <a16:creationId xmlns:a16="http://schemas.microsoft.com/office/drawing/2014/main" id="{1963CFDA-0C24-3386-017A-FFECD7D9D99A}"/>
                    </a:ext>
                  </a:extLst>
                </p:cNvPr>
                <p:cNvSpPr/>
                <p:nvPr/>
              </p:nvSpPr>
              <p:spPr>
                <a:xfrm>
                  <a:off x="430276" y="231536"/>
                  <a:ext cx="634014" cy="659167"/>
                </a:xfrm>
                <a:prstGeom prst="leftArrowCallout">
                  <a:avLst>
                    <a:gd name="adj1" fmla="val 25000"/>
                    <a:gd name="adj2" fmla="val 25000"/>
                    <a:gd name="adj3" fmla="val 18455"/>
                    <a:gd name="adj4" fmla="val 7370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500">
                    <a:solidFill>
                      <a:srgbClr val="C00000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42" name="Callout: Left Arrow 41">
                  <a:extLst>
                    <a:ext uri="{FF2B5EF4-FFF2-40B4-BE49-F238E27FC236}">
                      <a16:creationId xmlns:a16="http://schemas.microsoft.com/office/drawing/2014/main" id="{3065FA01-3DFF-8614-ADBB-3C04DECB0EDD}"/>
                    </a:ext>
                  </a:extLst>
                </p:cNvPr>
                <p:cNvSpPr/>
                <p:nvPr/>
              </p:nvSpPr>
              <p:spPr>
                <a:xfrm>
                  <a:off x="1078584" y="220843"/>
                  <a:ext cx="685874" cy="670393"/>
                </a:xfrm>
                <a:prstGeom prst="leftArrowCallout">
                  <a:avLst>
                    <a:gd name="adj1" fmla="val 35352"/>
                    <a:gd name="adj2" fmla="val 32764"/>
                    <a:gd name="adj3" fmla="val 25000"/>
                    <a:gd name="adj4" fmla="val 66702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500">
                    <a:solidFill>
                      <a:srgbClr val="C00000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49" name="Text Box 2">
                  <a:extLst>
                    <a:ext uri="{FF2B5EF4-FFF2-40B4-BE49-F238E27FC236}">
                      <a16:creationId xmlns:a16="http://schemas.microsoft.com/office/drawing/2014/main" id="{9E003C70-4F11-43CD-4936-3AFF12598C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1024" y="250883"/>
                  <a:ext cx="483052" cy="7136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spc="-100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Ma </a:t>
                  </a:r>
                  <a:r>
                    <a:rPr lang="en-US" sz="2500" b="1" spc="-100" dirty="0" err="1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trận</a:t>
                  </a:r>
                  <a:r>
                    <a:rPr lang="en-US" sz="2500" b="1" spc="-100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năng lực 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spc="-100" dirty="0" err="1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bài</a:t>
                  </a:r>
                  <a:r>
                    <a:rPr lang="en-US" sz="2500" b="1" spc="-100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đánh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spc="-100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giá theo 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spc="-100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CLO</a:t>
                  </a:r>
                  <a:endParaRPr lang="en-US" sz="2500" dirty="0"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Text Box 2">
                  <a:extLst>
                    <a:ext uri="{FF2B5EF4-FFF2-40B4-BE49-F238E27FC236}">
                      <a16:creationId xmlns:a16="http://schemas.microsoft.com/office/drawing/2014/main" id="{B011FF26-CDEE-88FA-9956-7F974A5A2F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4085" y="228249"/>
                  <a:ext cx="471137" cy="6800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500" b="1" dirty="0"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b="1" dirty="0"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CĐR học phần {CLO}</a:t>
                  </a:r>
                  <a:endParaRPr lang="en-US" sz="2500" dirty="0"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76C31E3-8103-E10A-1637-8D4E3F7402E5}"/>
                </a:ext>
              </a:extLst>
            </p:cNvPr>
            <p:cNvGrpSpPr/>
            <p:nvPr/>
          </p:nvGrpSpPr>
          <p:grpSpPr>
            <a:xfrm>
              <a:off x="6323356" y="1579670"/>
              <a:ext cx="2876996" cy="594669"/>
              <a:chOff x="9126689" y="1925064"/>
              <a:chExt cx="2876996" cy="539217"/>
            </a:xfrm>
          </p:grpSpPr>
          <p:sp>
            <p:nvSpPr>
              <p:cNvPr id="15" name="Arrow: Left 14">
                <a:extLst>
                  <a:ext uri="{FF2B5EF4-FFF2-40B4-BE49-F238E27FC236}">
                    <a16:creationId xmlns:a16="http://schemas.microsoft.com/office/drawing/2014/main" id="{799AA360-B2D5-3A3D-F203-D846F50B8F1B}"/>
                  </a:ext>
                </a:extLst>
              </p:cNvPr>
              <p:cNvSpPr/>
              <p:nvPr/>
            </p:nvSpPr>
            <p:spPr>
              <a:xfrm>
                <a:off x="10206157" y="1961950"/>
                <a:ext cx="1797528" cy="502331"/>
              </a:xfrm>
              <a:prstGeom prst="leftArrow">
                <a:avLst/>
              </a:prstGeom>
              <a:solidFill>
                <a:srgbClr val="E325B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C00000"/>
                  </a:solidFill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320C1-D223-2369-0D53-E17925883592}"/>
                  </a:ext>
                </a:extLst>
              </p:cNvPr>
              <p:cNvSpPr txBox="1"/>
              <p:nvPr/>
            </p:nvSpPr>
            <p:spPr>
              <a:xfrm>
                <a:off x="9126689" y="1925064"/>
                <a:ext cx="1681556" cy="432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Xây dựng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38C856-5C8A-ADA2-1D99-DF47A1DD1AB5}"/>
                </a:ext>
              </a:extLst>
            </p:cNvPr>
            <p:cNvGrpSpPr/>
            <p:nvPr/>
          </p:nvGrpSpPr>
          <p:grpSpPr>
            <a:xfrm>
              <a:off x="3369822" y="5151772"/>
              <a:ext cx="3772616" cy="676932"/>
              <a:chOff x="128921" y="5662430"/>
              <a:chExt cx="3772616" cy="613809"/>
            </a:xfrm>
          </p:grpSpPr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06A77D05-7A8D-D5D9-7DD9-8E328D011A97}"/>
                  </a:ext>
                </a:extLst>
              </p:cNvPr>
              <p:cNvSpPr/>
              <p:nvPr/>
            </p:nvSpPr>
            <p:spPr>
              <a:xfrm>
                <a:off x="128921" y="5662430"/>
                <a:ext cx="1821680" cy="613809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00000"/>
                  </a:solidFill>
                  <a:highlight>
                    <a:srgbClr val="FFFF00"/>
                  </a:highlight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2549A9-E60B-C7ED-77C4-1265F19AF8F6}"/>
                  </a:ext>
                </a:extLst>
              </p:cNvPr>
              <p:cNvSpPr txBox="1"/>
              <p:nvPr/>
            </p:nvSpPr>
            <p:spPr>
              <a:xfrm>
                <a:off x="1960767" y="5742064"/>
                <a:ext cx="1940770" cy="432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Tổ</a:t>
                </a:r>
                <a:r>
                  <a:rPr lang="en-US" sz="25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 chức dạy học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07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/>
            <a:r>
              <a:rPr lang="en-US" sz="31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Giải pháp tháo gỡ các điểm nghẽn 2: </a:t>
            </a:r>
            <a:r>
              <a:rPr lang="en-US" sz="31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rPr>
              <a:t>Đóng góp của mỗi học phần cho CĐR</a:t>
            </a:r>
            <a:endParaRPr lang="en-US" sz="3100" b="1" dirty="0">
              <a:solidFill>
                <a:srgbClr val="0000FF"/>
              </a:solidFill>
              <a:latin typeface="Bahnschrift SemiBold Condensed" panose="020B0502040204020203" pitchFamily="34" charset="0"/>
              <a:cs typeface="Bai Jamjuree" panose="00000500000000000000" pitchFamily="2" charset="-3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77451E-2017-CA28-EC26-B3C08F75CF77}"/>
              </a:ext>
            </a:extLst>
          </p:cNvPr>
          <p:cNvSpPr txBox="1">
            <a:spLocks/>
          </p:cNvSpPr>
          <p:nvPr/>
        </p:nvSpPr>
        <p:spPr>
          <a:xfrm>
            <a:off x="82685" y="539610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9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Giải pháp 2.3.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Xây dựng ma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trận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năng lực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đánh giá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xong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mới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dựng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nội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dung dạy học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9F9100-BEE7-29E9-B8DB-77A020E5FBED}"/>
              </a:ext>
            </a:extLst>
          </p:cNvPr>
          <p:cNvGrpSpPr/>
          <p:nvPr/>
        </p:nvGrpSpPr>
        <p:grpSpPr>
          <a:xfrm>
            <a:off x="1011930" y="5254426"/>
            <a:ext cx="10853359" cy="813005"/>
            <a:chOff x="325120" y="5933441"/>
            <a:chExt cx="9896936" cy="813005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6077BFEE-74E5-1EC4-D701-F5599F02EC53}"/>
                </a:ext>
              </a:extLst>
            </p:cNvPr>
            <p:cNvSpPr/>
            <p:nvPr/>
          </p:nvSpPr>
          <p:spPr>
            <a:xfrm>
              <a:off x="325120" y="5933441"/>
              <a:ext cx="9322512" cy="297580"/>
            </a:xfrm>
            <a:prstGeom prst="rightArrow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35A180-3916-0B33-AF4B-4A500C9D0230}"/>
                </a:ext>
              </a:extLst>
            </p:cNvPr>
            <p:cNvSpPr txBox="1"/>
            <p:nvPr/>
          </p:nvSpPr>
          <p:spPr>
            <a:xfrm>
              <a:off x="8963378" y="6223226"/>
              <a:ext cx="12586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Bahnschrift Condensed" panose="020B0502040204020203" pitchFamily="34" charset="0"/>
                </a:rPr>
                <a:t>Thời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gian</a:t>
              </a:r>
              <a:endParaRPr lang="en-US" sz="28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DF31866-6B5E-DEF5-F250-025706B78D3B}"/>
              </a:ext>
            </a:extLst>
          </p:cNvPr>
          <p:cNvGrpSpPr/>
          <p:nvPr/>
        </p:nvGrpSpPr>
        <p:grpSpPr>
          <a:xfrm>
            <a:off x="6160043" y="5533236"/>
            <a:ext cx="2632986" cy="800009"/>
            <a:chOff x="5642277" y="5432125"/>
            <a:chExt cx="2632986" cy="800009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622F6BB-432D-973C-9B68-376ADB74A2BF}"/>
                </a:ext>
              </a:extLst>
            </p:cNvPr>
            <p:cNvSpPr txBox="1"/>
            <p:nvPr/>
          </p:nvSpPr>
          <p:spPr>
            <a:xfrm>
              <a:off x="5929760" y="5755080"/>
              <a:ext cx="2241223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5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NDDH CLO.4, CLO.5</a:t>
              </a:r>
              <a:endParaRPr lang="en-US" sz="25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54" name="Left Brace 153">
              <a:extLst>
                <a:ext uri="{FF2B5EF4-FFF2-40B4-BE49-F238E27FC236}">
                  <a16:creationId xmlns:a16="http://schemas.microsoft.com/office/drawing/2014/main" id="{816989F6-4BF5-C8D4-2EEF-0193B0937E6E}"/>
                </a:ext>
              </a:extLst>
            </p:cNvPr>
            <p:cNvSpPr/>
            <p:nvPr/>
          </p:nvSpPr>
          <p:spPr>
            <a:xfrm rot="16200000">
              <a:off x="6772487" y="4301915"/>
              <a:ext cx="372566" cy="2632986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E648FA9-3B2D-0E69-BA31-DA094B38F90C}"/>
              </a:ext>
            </a:extLst>
          </p:cNvPr>
          <p:cNvGrpSpPr/>
          <p:nvPr/>
        </p:nvGrpSpPr>
        <p:grpSpPr>
          <a:xfrm>
            <a:off x="3730744" y="5541793"/>
            <a:ext cx="2343506" cy="795849"/>
            <a:chOff x="3093783" y="5459732"/>
            <a:chExt cx="2450001" cy="795849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559088B-278F-B39E-332A-4064FF0A33CA}"/>
                </a:ext>
              </a:extLst>
            </p:cNvPr>
            <p:cNvSpPr txBox="1"/>
            <p:nvPr/>
          </p:nvSpPr>
          <p:spPr>
            <a:xfrm>
              <a:off x="3198282" y="5778527"/>
              <a:ext cx="2241223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500" b="1" dirty="0">
                  <a:solidFill>
                    <a:srgbClr val="00B050"/>
                  </a:solidFill>
                  <a:latin typeface="Bahnschrift Condensed" panose="020B0502040204020203" pitchFamily="34" charset="0"/>
                </a:rPr>
                <a:t>NDDH CLO.2; CLO.3</a:t>
              </a:r>
              <a:endParaRPr lang="en-US" sz="2500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156" name="Left Brace 155">
              <a:extLst>
                <a:ext uri="{FF2B5EF4-FFF2-40B4-BE49-F238E27FC236}">
                  <a16:creationId xmlns:a16="http://schemas.microsoft.com/office/drawing/2014/main" id="{9E954E71-8451-0B6C-3F09-D1452787CD36}"/>
                </a:ext>
              </a:extLst>
            </p:cNvPr>
            <p:cNvSpPr/>
            <p:nvPr/>
          </p:nvSpPr>
          <p:spPr>
            <a:xfrm rot="16200000">
              <a:off x="4134581" y="4418934"/>
              <a:ext cx="368406" cy="2450001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147C85A-C150-488E-9213-FB48B238569A}"/>
              </a:ext>
            </a:extLst>
          </p:cNvPr>
          <p:cNvGrpSpPr/>
          <p:nvPr/>
        </p:nvGrpSpPr>
        <p:grpSpPr>
          <a:xfrm>
            <a:off x="1388763" y="5520537"/>
            <a:ext cx="2241223" cy="763186"/>
            <a:chOff x="817266" y="5455572"/>
            <a:chExt cx="2241223" cy="763186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7CA8B1A-BFE5-B3D3-0314-99CAE19C3E1A}"/>
                </a:ext>
              </a:extLst>
            </p:cNvPr>
            <p:cNvSpPr txBox="1"/>
            <p:nvPr/>
          </p:nvSpPr>
          <p:spPr>
            <a:xfrm>
              <a:off x="1118894" y="5741704"/>
              <a:ext cx="1781902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500" b="1" dirty="0">
                  <a:solidFill>
                    <a:schemeClr val="accent1"/>
                  </a:solidFill>
                  <a:latin typeface="Bahnschrift Condensed" panose="020B0502040204020203" pitchFamily="34" charset="0"/>
                </a:rPr>
                <a:t>NDDH CLO.1</a:t>
              </a:r>
              <a:endParaRPr lang="en-US" sz="250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158" name="Left Brace 157">
              <a:extLst>
                <a:ext uri="{FF2B5EF4-FFF2-40B4-BE49-F238E27FC236}">
                  <a16:creationId xmlns:a16="http://schemas.microsoft.com/office/drawing/2014/main" id="{38136FFD-1E8F-5022-A8EB-5D58574299CE}"/>
                </a:ext>
              </a:extLst>
            </p:cNvPr>
            <p:cNvSpPr/>
            <p:nvPr/>
          </p:nvSpPr>
          <p:spPr>
            <a:xfrm rot="16200000">
              <a:off x="1752247" y="4520591"/>
              <a:ext cx="371261" cy="2241223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36BA955-2B55-A24D-D1AC-740E691368EA}"/>
              </a:ext>
            </a:extLst>
          </p:cNvPr>
          <p:cNvGrpSpPr/>
          <p:nvPr/>
        </p:nvGrpSpPr>
        <p:grpSpPr>
          <a:xfrm>
            <a:off x="8759255" y="1217308"/>
            <a:ext cx="2768957" cy="4068552"/>
            <a:chOff x="6297325" y="1212382"/>
            <a:chExt cx="2768957" cy="4068552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4600C4DB-57BB-E484-1B42-73FCE481C682}"/>
                </a:ext>
              </a:extLst>
            </p:cNvPr>
            <p:cNvGrpSpPr/>
            <p:nvPr/>
          </p:nvGrpSpPr>
          <p:grpSpPr>
            <a:xfrm>
              <a:off x="6297325" y="1329225"/>
              <a:ext cx="1157595" cy="3951709"/>
              <a:chOff x="635652" y="1200590"/>
              <a:chExt cx="2392028" cy="3935301"/>
            </a:xfrm>
          </p:grpSpPr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2756F4C2-42C6-5522-2FE9-3F80ACE02078}"/>
                  </a:ext>
                </a:extLst>
              </p:cNvPr>
              <p:cNvGrpSpPr/>
              <p:nvPr/>
            </p:nvGrpSpPr>
            <p:grpSpPr>
              <a:xfrm>
                <a:off x="635652" y="1200590"/>
                <a:ext cx="2377440" cy="3935301"/>
                <a:chOff x="635652" y="1200590"/>
                <a:chExt cx="2377440" cy="3935301"/>
              </a:xfrm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2BA8BE10-3968-93BB-BD3A-45BF8EE9FEE3}"/>
                    </a:ext>
                  </a:extLst>
                </p:cNvPr>
                <p:cNvGrpSpPr/>
                <p:nvPr/>
              </p:nvGrpSpPr>
              <p:grpSpPr>
                <a:xfrm>
                  <a:off x="635652" y="1200590"/>
                  <a:ext cx="2377440" cy="3935301"/>
                  <a:chOff x="635652" y="1352990"/>
                  <a:chExt cx="2377440" cy="3935301"/>
                </a:xfrm>
              </p:grpSpPr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3DC68058-7A00-399D-766F-2B6D3E857E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5652" y="1367656"/>
                    <a:ext cx="2377440" cy="1148058"/>
                  </a:xfrm>
                  <a:prstGeom prst="line">
                    <a:avLst/>
                  </a:prstGeom>
                  <a:ln w="762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CCB0078B-F20A-1BDE-E6CF-676C7A607FCC}"/>
                      </a:ext>
                    </a:extLst>
                  </p:cNvPr>
                  <p:cNvCxnSpPr/>
                  <p:nvPr/>
                </p:nvCxnSpPr>
                <p:spPr>
                  <a:xfrm>
                    <a:off x="690880" y="2517877"/>
                    <a:ext cx="0" cy="2758061"/>
                  </a:xfrm>
                  <a:prstGeom prst="line">
                    <a:avLst/>
                  </a:prstGeom>
                  <a:ln w="762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D618695F-DF6B-D1F2-54D2-8A43C133FC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0720" y="4100794"/>
                    <a:ext cx="2286000" cy="1187497"/>
                  </a:xfrm>
                  <a:prstGeom prst="line">
                    <a:avLst/>
                  </a:prstGeom>
                  <a:ln w="76200">
                    <a:solidFill>
                      <a:schemeClr val="accent2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B94D7FDA-8D5D-3505-6B3C-C3DE461423B6}"/>
                      </a:ext>
                    </a:extLst>
                  </p:cNvPr>
                  <p:cNvCxnSpPr/>
                  <p:nvPr/>
                </p:nvCxnSpPr>
                <p:spPr>
                  <a:xfrm>
                    <a:off x="2987039" y="1352990"/>
                    <a:ext cx="0" cy="2759128"/>
                  </a:xfrm>
                  <a:prstGeom prst="line">
                    <a:avLst/>
                  </a:prstGeom>
                  <a:ln w="76200">
                    <a:solidFill>
                      <a:schemeClr val="accent2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3CF6165B-11E8-66FB-339D-D8928D9F64A0}"/>
                    </a:ext>
                  </a:extLst>
                </p:cNvPr>
                <p:cNvCxnSpPr/>
                <p:nvPr/>
              </p:nvCxnSpPr>
              <p:spPr>
                <a:xfrm>
                  <a:off x="2560320" y="1441368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09E7CEB9-20DC-CA9F-1E99-F9B151E89336}"/>
                    </a:ext>
                  </a:extLst>
                </p:cNvPr>
                <p:cNvCxnSpPr/>
                <p:nvPr/>
              </p:nvCxnSpPr>
              <p:spPr>
                <a:xfrm>
                  <a:off x="2114466" y="1652794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EE9EE384-1AF7-524F-8826-907D1291553C}"/>
                    </a:ext>
                  </a:extLst>
                </p:cNvPr>
                <p:cNvCxnSpPr/>
                <p:nvPr/>
              </p:nvCxnSpPr>
              <p:spPr>
                <a:xfrm>
                  <a:off x="1645920" y="191287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42B6325E-B80A-36C8-382B-4C2AAA310B72}"/>
                    </a:ext>
                  </a:extLst>
                </p:cNvPr>
                <p:cNvCxnSpPr/>
                <p:nvPr/>
              </p:nvCxnSpPr>
              <p:spPr>
                <a:xfrm>
                  <a:off x="1168400" y="210591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7428380-B139-A88B-655F-A3C956552E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201" y="3392502"/>
                <a:ext cx="2316479" cy="1187497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8DC282B-7E04-1E5C-8277-32DDA243E7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59" y="2779816"/>
                <a:ext cx="2316480" cy="1187497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624A5E8B-A387-61E9-F048-0C0176DD2D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289" y="2200795"/>
                <a:ext cx="2316480" cy="1187497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7DCD9FD6-2737-7F89-05B9-E10E4BE54E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757" y="1727636"/>
                <a:ext cx="2316480" cy="1187497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A89ED2DD-D2CD-E464-3E79-4E3A42DF877B}"/>
                </a:ext>
              </a:extLst>
            </p:cNvPr>
            <p:cNvSpPr txBox="1"/>
            <p:nvPr/>
          </p:nvSpPr>
          <p:spPr>
            <a:xfrm>
              <a:off x="7433379" y="1212382"/>
              <a:ext cx="163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Ma </a:t>
              </a:r>
              <a:r>
                <a:rPr lang="en-US" sz="2400" b="1" dirty="0" err="1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trận</a:t>
              </a:r>
              <a:r>
                <a:rPr lang="en-US" sz="24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 năng lực </a:t>
              </a:r>
              <a:r>
                <a:rPr lang="en-US" sz="2400" b="1" dirty="0" err="1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4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 ĐG3</a:t>
              </a: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344746E8-9D99-7D00-D972-793A3C864E01}"/>
              </a:ext>
            </a:extLst>
          </p:cNvPr>
          <p:cNvGrpSpPr/>
          <p:nvPr/>
        </p:nvGrpSpPr>
        <p:grpSpPr>
          <a:xfrm>
            <a:off x="6159366" y="1237017"/>
            <a:ext cx="2916447" cy="4063972"/>
            <a:chOff x="4386069" y="1254633"/>
            <a:chExt cx="2916447" cy="4063972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3E56A71B-88BA-1D49-9E92-9AECBC2309E4}"/>
                </a:ext>
              </a:extLst>
            </p:cNvPr>
            <p:cNvGrpSpPr/>
            <p:nvPr/>
          </p:nvGrpSpPr>
          <p:grpSpPr>
            <a:xfrm>
              <a:off x="4386069" y="1366896"/>
              <a:ext cx="1157595" cy="3951709"/>
              <a:chOff x="635652" y="1200590"/>
              <a:chExt cx="2392028" cy="3935301"/>
            </a:xfrm>
          </p:grpSpPr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504C7BE-11C4-5B8F-5E18-C4F86AF52A96}"/>
                  </a:ext>
                </a:extLst>
              </p:cNvPr>
              <p:cNvGrpSpPr/>
              <p:nvPr/>
            </p:nvGrpSpPr>
            <p:grpSpPr>
              <a:xfrm>
                <a:off x="635652" y="1200590"/>
                <a:ext cx="2377440" cy="3935301"/>
                <a:chOff x="635652" y="1200590"/>
                <a:chExt cx="2377440" cy="3935301"/>
              </a:xfrm>
            </p:grpSpPr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846EAD32-EC9F-3906-3ECF-1FE57E9D68B9}"/>
                    </a:ext>
                  </a:extLst>
                </p:cNvPr>
                <p:cNvGrpSpPr/>
                <p:nvPr/>
              </p:nvGrpSpPr>
              <p:grpSpPr>
                <a:xfrm>
                  <a:off x="635652" y="1200590"/>
                  <a:ext cx="2377440" cy="3935301"/>
                  <a:chOff x="635652" y="1352990"/>
                  <a:chExt cx="2377440" cy="3935301"/>
                </a:xfrm>
              </p:grpSpPr>
              <p:cxnSp>
                <p:nvCxnSpPr>
                  <p:cNvPr id="391" name="Straight Connector 390">
                    <a:extLst>
                      <a:ext uri="{FF2B5EF4-FFF2-40B4-BE49-F238E27FC236}">
                        <a16:creationId xmlns:a16="http://schemas.microsoft.com/office/drawing/2014/main" id="{23375FDC-F26F-7812-70FD-8E33AE4FAE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5652" y="1367656"/>
                    <a:ext cx="2377440" cy="1148058"/>
                  </a:xfrm>
                  <a:prstGeom prst="line">
                    <a:avLst/>
                  </a:prstGeom>
                  <a:ln w="76200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>
                    <a:extLst>
                      <a:ext uri="{FF2B5EF4-FFF2-40B4-BE49-F238E27FC236}">
                        <a16:creationId xmlns:a16="http://schemas.microsoft.com/office/drawing/2014/main" id="{D16FB152-782D-B3CF-0D3B-47157968FB63}"/>
                      </a:ext>
                    </a:extLst>
                  </p:cNvPr>
                  <p:cNvCxnSpPr/>
                  <p:nvPr/>
                </p:nvCxnSpPr>
                <p:spPr>
                  <a:xfrm>
                    <a:off x="690880" y="2517877"/>
                    <a:ext cx="0" cy="2758061"/>
                  </a:xfrm>
                  <a:prstGeom prst="line">
                    <a:avLst/>
                  </a:prstGeom>
                  <a:ln w="76200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12D68FF4-3260-103C-1389-7CC9F68552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0720" y="4100794"/>
                    <a:ext cx="2286000" cy="1187497"/>
                  </a:xfrm>
                  <a:prstGeom prst="line">
                    <a:avLst/>
                  </a:prstGeom>
                  <a:ln w="76200">
                    <a:solidFill>
                      <a:schemeClr val="accent6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>
                    <a:extLst>
                      <a:ext uri="{FF2B5EF4-FFF2-40B4-BE49-F238E27FC236}">
                        <a16:creationId xmlns:a16="http://schemas.microsoft.com/office/drawing/2014/main" id="{92296D50-AB97-8A84-0938-BC98FC55B540}"/>
                      </a:ext>
                    </a:extLst>
                  </p:cNvPr>
                  <p:cNvCxnSpPr/>
                  <p:nvPr/>
                </p:nvCxnSpPr>
                <p:spPr>
                  <a:xfrm>
                    <a:off x="2987039" y="1352990"/>
                    <a:ext cx="0" cy="2758061"/>
                  </a:xfrm>
                  <a:prstGeom prst="line">
                    <a:avLst/>
                  </a:prstGeom>
                  <a:ln w="76200">
                    <a:solidFill>
                      <a:schemeClr val="accent6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1ECFDE1A-06E7-3009-FB39-1B56DEE02B91}"/>
                    </a:ext>
                  </a:extLst>
                </p:cNvPr>
                <p:cNvCxnSpPr/>
                <p:nvPr/>
              </p:nvCxnSpPr>
              <p:spPr>
                <a:xfrm>
                  <a:off x="2560320" y="1441368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BAE29F73-4331-BD00-30F1-7A447CBFDBEA}"/>
                    </a:ext>
                  </a:extLst>
                </p:cNvPr>
                <p:cNvCxnSpPr/>
                <p:nvPr/>
              </p:nvCxnSpPr>
              <p:spPr>
                <a:xfrm>
                  <a:off x="2114466" y="1652794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321609FB-0AF1-29A9-3823-4B46B2EF1C14}"/>
                    </a:ext>
                  </a:extLst>
                </p:cNvPr>
                <p:cNvCxnSpPr/>
                <p:nvPr/>
              </p:nvCxnSpPr>
              <p:spPr>
                <a:xfrm>
                  <a:off x="1645920" y="191287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9C1F5776-21DB-7741-8323-050D4EBAC491}"/>
                    </a:ext>
                  </a:extLst>
                </p:cNvPr>
                <p:cNvCxnSpPr/>
                <p:nvPr/>
              </p:nvCxnSpPr>
              <p:spPr>
                <a:xfrm>
                  <a:off x="1168400" y="210591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1A4E61EA-0565-E747-9B19-8FFF03B9FC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201" y="3386178"/>
                <a:ext cx="2316479" cy="1187497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DA86C575-8C68-AD38-4815-979F052513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59" y="2810170"/>
                <a:ext cx="2316479" cy="1187497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9ADBA6EB-0E36-33A7-4456-162ACACE44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289" y="2231149"/>
                <a:ext cx="2316479" cy="1187497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0EFF4BC7-6C67-08DA-36CD-2F3A89F1BC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757" y="1727636"/>
                <a:ext cx="2316480" cy="1187497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F6C2DC09-A6C4-FAFD-DA1A-5E7AC2B7CCF2}"/>
                </a:ext>
              </a:extLst>
            </p:cNvPr>
            <p:cNvSpPr txBox="1"/>
            <p:nvPr/>
          </p:nvSpPr>
          <p:spPr>
            <a:xfrm>
              <a:off x="5512746" y="1254633"/>
              <a:ext cx="17897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  <a:latin typeface="Bahnschrift Condensed" panose="020B0502040204020203" pitchFamily="34" charset="0"/>
                </a:rPr>
                <a:t>Ma </a:t>
              </a:r>
              <a:r>
                <a:rPr lang="en-US" sz="2400" b="1" dirty="0" err="1">
                  <a:solidFill>
                    <a:schemeClr val="accent6"/>
                  </a:solidFill>
                  <a:latin typeface="Bahnschrift Condensed" panose="020B0502040204020203" pitchFamily="34" charset="0"/>
                </a:rPr>
                <a:t>trận</a:t>
              </a:r>
              <a:r>
                <a:rPr lang="en-US" sz="2400" b="1" dirty="0">
                  <a:solidFill>
                    <a:schemeClr val="accent6"/>
                  </a:solidFill>
                  <a:latin typeface="Bahnschrift Condensed" panose="020B0502040204020203" pitchFamily="34" charset="0"/>
                </a:rPr>
                <a:t> năng lực </a:t>
              </a:r>
              <a:r>
                <a:rPr lang="en-US" sz="2400" b="1" dirty="0" err="1">
                  <a:solidFill>
                    <a:schemeClr val="accent6"/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400" b="1" dirty="0">
                  <a:solidFill>
                    <a:schemeClr val="accent6"/>
                  </a:solidFill>
                  <a:latin typeface="Bahnschrift Condensed" panose="020B0502040204020203" pitchFamily="34" charset="0"/>
                </a:rPr>
                <a:t> ĐG2</a:t>
              </a: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C4DB8A2F-F608-E1E8-EBEB-26090AAD3DDC}"/>
              </a:ext>
            </a:extLst>
          </p:cNvPr>
          <p:cNvGrpSpPr/>
          <p:nvPr/>
        </p:nvGrpSpPr>
        <p:grpSpPr>
          <a:xfrm>
            <a:off x="1603080" y="2669701"/>
            <a:ext cx="5578668" cy="631378"/>
            <a:chOff x="1160605" y="1686796"/>
            <a:chExt cx="5717553" cy="631378"/>
          </a:xfrm>
        </p:grpSpPr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79CF4089-A828-DA5A-90AC-37F209C83BF9}"/>
                </a:ext>
              </a:extLst>
            </p:cNvPr>
            <p:cNvSpPr txBox="1"/>
            <p:nvPr/>
          </p:nvSpPr>
          <p:spPr>
            <a:xfrm>
              <a:off x="1160605" y="1686796"/>
              <a:ext cx="1123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CLO.3</a:t>
              </a:r>
            </a:p>
          </p:txBody>
        </p: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86B2BC2C-6A33-FD66-A88A-389EC724C201}"/>
                </a:ext>
              </a:extLst>
            </p:cNvPr>
            <p:cNvGrpSpPr/>
            <p:nvPr/>
          </p:nvGrpSpPr>
          <p:grpSpPr>
            <a:xfrm>
              <a:off x="1271084" y="2063010"/>
              <a:ext cx="5607074" cy="255164"/>
              <a:chOff x="1271084" y="2063010"/>
              <a:chExt cx="5607074" cy="255164"/>
            </a:xfrm>
          </p:grpSpPr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46611D2A-96A0-F554-56DA-490ABB757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1084" y="2166030"/>
                <a:ext cx="2155479" cy="0"/>
              </a:xfrm>
              <a:prstGeom prst="line">
                <a:avLst/>
              </a:prstGeom>
              <a:ln w="5715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030C2DA3-D3C9-BFE0-3BFF-BCC3ECF9D3C1}"/>
                  </a:ext>
                </a:extLst>
              </p:cNvPr>
              <p:cNvCxnSpPr/>
              <p:nvPr/>
            </p:nvCxnSpPr>
            <p:spPr>
              <a:xfrm flipV="1">
                <a:off x="6067123" y="2190592"/>
                <a:ext cx="656015" cy="0"/>
              </a:xfrm>
              <a:prstGeom prst="line">
                <a:avLst/>
              </a:prstGeom>
              <a:ln w="57150">
                <a:solidFill>
                  <a:srgbClr val="92D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" name="Star: 6 Points 399">
                <a:extLst>
                  <a:ext uri="{FF2B5EF4-FFF2-40B4-BE49-F238E27FC236}">
                    <a16:creationId xmlns:a16="http://schemas.microsoft.com/office/drawing/2014/main" id="{67E383C8-05EB-01D2-6702-E0C4FBB1370C}"/>
                  </a:ext>
                </a:extLst>
              </p:cNvPr>
              <p:cNvSpPr/>
              <p:nvPr/>
            </p:nvSpPr>
            <p:spPr>
              <a:xfrm>
                <a:off x="6718465" y="2063010"/>
                <a:ext cx="159693" cy="25516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AE6CC439-BBB5-015B-AFB6-5291644C6366}"/>
                  </a:ext>
                </a:extLst>
              </p:cNvPr>
              <p:cNvCxnSpPr/>
              <p:nvPr/>
            </p:nvCxnSpPr>
            <p:spPr>
              <a:xfrm flipV="1">
                <a:off x="3470281" y="2166030"/>
                <a:ext cx="656015" cy="0"/>
              </a:xfrm>
              <a:prstGeom prst="line">
                <a:avLst/>
              </a:prstGeom>
              <a:ln w="57150">
                <a:solidFill>
                  <a:srgbClr val="92D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E13648E3-907B-5028-BAEE-E37FD8A5C6B9}"/>
              </a:ext>
            </a:extLst>
          </p:cNvPr>
          <p:cNvGrpSpPr/>
          <p:nvPr/>
        </p:nvGrpSpPr>
        <p:grpSpPr>
          <a:xfrm>
            <a:off x="1342938" y="3445278"/>
            <a:ext cx="5260900" cy="542618"/>
            <a:chOff x="789204" y="3245103"/>
            <a:chExt cx="5260900" cy="542618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BB719A29-9ACF-1826-4EDC-A15AECAEB0D5}"/>
                </a:ext>
              </a:extLst>
            </p:cNvPr>
            <p:cNvGrpSpPr/>
            <p:nvPr/>
          </p:nvGrpSpPr>
          <p:grpSpPr>
            <a:xfrm>
              <a:off x="789204" y="3245103"/>
              <a:ext cx="5059046" cy="461665"/>
              <a:chOff x="1295001" y="3140826"/>
              <a:chExt cx="5059046" cy="461665"/>
            </a:xfrm>
          </p:grpSpPr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13B5AC89-DBDE-893C-877E-70F02BFC0971}"/>
                  </a:ext>
                </a:extLst>
              </p:cNvPr>
              <p:cNvSpPr txBox="1"/>
              <p:nvPr/>
            </p:nvSpPr>
            <p:spPr>
              <a:xfrm>
                <a:off x="1295001" y="3140826"/>
                <a:ext cx="12003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6"/>
                    </a:solidFill>
                    <a:latin typeface="Bahnschrift Condensed" panose="020B0502040204020203" pitchFamily="34" charset="0"/>
                  </a:rPr>
                  <a:t>CLO.2</a:t>
                </a:r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770DF3AC-0FCA-CF02-A4D7-BDACFC2BC0C5}"/>
                  </a:ext>
                </a:extLst>
              </p:cNvPr>
              <p:cNvGrpSpPr/>
              <p:nvPr/>
            </p:nvGrpSpPr>
            <p:grpSpPr>
              <a:xfrm>
                <a:off x="1401526" y="3550421"/>
                <a:ext cx="4952521" cy="28124"/>
                <a:chOff x="1401526" y="3550421"/>
                <a:chExt cx="4952521" cy="28124"/>
              </a:xfrm>
            </p:grpSpPr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4245A174-DD4D-8D66-F291-5EC24E0D5CA3}"/>
                    </a:ext>
                  </a:extLst>
                </p:cNvPr>
                <p:cNvCxnSpPr/>
                <p:nvPr/>
              </p:nvCxnSpPr>
              <p:spPr>
                <a:xfrm flipV="1">
                  <a:off x="6079727" y="3550421"/>
                  <a:ext cx="274320" cy="0"/>
                </a:xfrm>
                <a:prstGeom prst="line">
                  <a:avLst/>
                </a:prstGeom>
                <a:ln w="57150"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6322D955-5602-1187-43AC-7E2D1C79A7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1526" y="3578545"/>
                  <a:ext cx="2194560" cy="0"/>
                </a:xfrm>
                <a:prstGeom prst="line">
                  <a:avLst/>
                </a:prstGeom>
                <a:ln w="57150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2A14D8B9-342B-6364-1A15-EC4A035951F8}"/>
                    </a:ext>
                  </a:extLst>
                </p:cNvPr>
                <p:cNvCxnSpPr/>
                <p:nvPr/>
              </p:nvCxnSpPr>
              <p:spPr>
                <a:xfrm flipV="1">
                  <a:off x="3614077" y="3555440"/>
                  <a:ext cx="182880" cy="0"/>
                </a:xfrm>
                <a:prstGeom prst="line">
                  <a:avLst/>
                </a:prstGeom>
                <a:ln w="57150">
                  <a:solidFill>
                    <a:srgbClr val="92D05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3" name="Star: 6 Points 402">
              <a:extLst>
                <a:ext uri="{FF2B5EF4-FFF2-40B4-BE49-F238E27FC236}">
                  <a16:creationId xmlns:a16="http://schemas.microsoft.com/office/drawing/2014/main" id="{030279F6-BAB3-44DF-FE3B-6E5A59B5BC92}"/>
                </a:ext>
              </a:extLst>
            </p:cNvPr>
            <p:cNvSpPr/>
            <p:nvPr/>
          </p:nvSpPr>
          <p:spPr>
            <a:xfrm>
              <a:off x="5890411" y="3532557"/>
              <a:ext cx="159693" cy="255164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39CD6847-AAE1-6BA6-FCFE-EF23044F0C35}"/>
              </a:ext>
            </a:extLst>
          </p:cNvPr>
          <p:cNvGrpSpPr/>
          <p:nvPr/>
        </p:nvGrpSpPr>
        <p:grpSpPr>
          <a:xfrm>
            <a:off x="1544565" y="1625028"/>
            <a:ext cx="8146111" cy="576397"/>
            <a:chOff x="1412403" y="2384502"/>
            <a:chExt cx="8146111" cy="576397"/>
          </a:xfrm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FDDD1E22-804E-C146-DB4C-D6A2F3670DE9}"/>
                </a:ext>
              </a:extLst>
            </p:cNvPr>
            <p:cNvGrpSpPr/>
            <p:nvPr/>
          </p:nvGrpSpPr>
          <p:grpSpPr>
            <a:xfrm>
              <a:off x="1412403" y="2384502"/>
              <a:ext cx="8146111" cy="576397"/>
              <a:chOff x="1640620" y="2390738"/>
              <a:chExt cx="8146111" cy="576397"/>
            </a:xfrm>
          </p:grpSpPr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4900A91F-B258-1B6D-9228-48129E4C22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79311" y="2857503"/>
                <a:ext cx="219456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8640F8A2-B645-6CB9-600B-4E2D4A06D885}"/>
                  </a:ext>
                </a:extLst>
              </p:cNvPr>
              <p:cNvSpPr txBox="1"/>
              <p:nvPr/>
            </p:nvSpPr>
            <p:spPr>
              <a:xfrm>
                <a:off x="1640620" y="2390738"/>
                <a:ext cx="1123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</a:rPr>
                  <a:t>CLO.5</a:t>
                </a:r>
              </a:p>
            </p:txBody>
          </p: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DA8337D4-1A54-DFF8-4EB0-33AF0AF30716}"/>
                  </a:ext>
                </a:extLst>
              </p:cNvPr>
              <p:cNvCxnSpPr/>
              <p:nvPr/>
            </p:nvCxnSpPr>
            <p:spPr>
              <a:xfrm flipV="1">
                <a:off x="3885817" y="2848809"/>
                <a:ext cx="73152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CA15B327-389D-13C3-23C5-29B52027C03D}"/>
                  </a:ext>
                </a:extLst>
              </p:cNvPr>
              <p:cNvCxnSpPr/>
              <p:nvPr/>
            </p:nvCxnSpPr>
            <p:spPr>
              <a:xfrm flipV="1">
                <a:off x="6744329" y="2860189"/>
                <a:ext cx="45720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287F2422-0363-F957-753F-80341DD659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68118" y="2838453"/>
                <a:ext cx="621030" cy="1905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Star: 6 Points 254">
                <a:extLst>
                  <a:ext uri="{FF2B5EF4-FFF2-40B4-BE49-F238E27FC236}">
                    <a16:creationId xmlns:a16="http://schemas.microsoft.com/office/drawing/2014/main" id="{117A57EB-37DD-0271-85B1-AFEFF9A26F5F}"/>
                  </a:ext>
                </a:extLst>
              </p:cNvPr>
              <p:cNvSpPr/>
              <p:nvPr/>
            </p:nvSpPr>
            <p:spPr>
              <a:xfrm>
                <a:off x="9627038" y="2711971"/>
                <a:ext cx="159693" cy="25516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4E08F75-7C06-D34D-119B-6550FBF76EC9}"/>
                </a:ext>
              </a:extLst>
            </p:cNvPr>
            <p:cNvCxnSpPr/>
            <p:nvPr/>
          </p:nvCxnSpPr>
          <p:spPr>
            <a:xfrm flipV="1">
              <a:off x="6941687" y="2851267"/>
              <a:ext cx="2011680" cy="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D607DB3B-F660-F566-760B-9CB137F95278}"/>
              </a:ext>
            </a:extLst>
          </p:cNvPr>
          <p:cNvGrpSpPr/>
          <p:nvPr/>
        </p:nvGrpSpPr>
        <p:grpSpPr>
          <a:xfrm>
            <a:off x="1373660" y="2096935"/>
            <a:ext cx="7929219" cy="645228"/>
            <a:chOff x="1406522" y="3723946"/>
            <a:chExt cx="7929219" cy="645228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148F1B09-A79E-893A-F6A5-B9A605EB6373}"/>
                </a:ext>
              </a:extLst>
            </p:cNvPr>
            <p:cNvGrpSpPr/>
            <p:nvPr/>
          </p:nvGrpSpPr>
          <p:grpSpPr>
            <a:xfrm>
              <a:off x="1406522" y="3723946"/>
              <a:ext cx="7929219" cy="645228"/>
              <a:chOff x="1422700" y="3760691"/>
              <a:chExt cx="7929219" cy="645228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E493090-9748-935A-9FC8-DBBC8EAB0310}"/>
                  </a:ext>
                </a:extLst>
              </p:cNvPr>
              <p:cNvCxnSpPr/>
              <p:nvPr/>
            </p:nvCxnSpPr>
            <p:spPr>
              <a:xfrm flipV="1">
                <a:off x="3668549" y="4264325"/>
                <a:ext cx="36576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E43E0629-3E0F-0C30-5FB3-C3D6239A66C2}"/>
                  </a:ext>
                </a:extLst>
              </p:cNvPr>
              <p:cNvSpPr txBox="1"/>
              <p:nvPr/>
            </p:nvSpPr>
            <p:spPr>
              <a:xfrm>
                <a:off x="1449305" y="3760691"/>
                <a:ext cx="1123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</a:rPr>
                  <a:t>CLO.4</a:t>
                </a:r>
              </a:p>
            </p:txBody>
          </p: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91435097-5A17-6C34-BC8A-6E06E2AE5C36}"/>
                  </a:ext>
                </a:extLst>
              </p:cNvPr>
              <p:cNvCxnSpPr/>
              <p:nvPr/>
            </p:nvCxnSpPr>
            <p:spPr>
              <a:xfrm flipV="1">
                <a:off x="8826373" y="4306997"/>
                <a:ext cx="27432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8B86EE42-344B-FBFB-8681-16AD0D477B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2700" y="4270675"/>
                <a:ext cx="2194560" cy="11215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Star: 6 Points 262">
                <a:extLst>
                  <a:ext uri="{FF2B5EF4-FFF2-40B4-BE49-F238E27FC236}">
                    <a16:creationId xmlns:a16="http://schemas.microsoft.com/office/drawing/2014/main" id="{A27359EF-C1A0-075D-7CD6-362DAF9D8944}"/>
                  </a:ext>
                </a:extLst>
              </p:cNvPr>
              <p:cNvSpPr/>
              <p:nvPr/>
            </p:nvSpPr>
            <p:spPr>
              <a:xfrm>
                <a:off x="9192226" y="4150755"/>
                <a:ext cx="159693" cy="25516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A2FC7F95-A2B8-C3B9-EE1C-A9A2D43D1CED}"/>
                  </a:ext>
                </a:extLst>
              </p:cNvPr>
              <p:cNvCxnSpPr/>
              <p:nvPr/>
            </p:nvCxnSpPr>
            <p:spPr>
              <a:xfrm flipV="1">
                <a:off x="6153094" y="4283489"/>
                <a:ext cx="45720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3038615B-6C9C-AF41-AC85-6669FA541708}"/>
                </a:ext>
              </a:extLst>
            </p:cNvPr>
            <p:cNvCxnSpPr>
              <a:cxnSpLocks/>
            </p:cNvCxnSpPr>
            <p:nvPr/>
          </p:nvCxnSpPr>
          <p:spPr>
            <a:xfrm>
              <a:off x="6651090" y="4245145"/>
              <a:ext cx="2143771" cy="2113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A96C51-8D13-ACD7-3BDD-14F5B8FB9093}"/>
              </a:ext>
            </a:extLst>
          </p:cNvPr>
          <p:cNvGrpSpPr/>
          <p:nvPr/>
        </p:nvGrpSpPr>
        <p:grpSpPr>
          <a:xfrm>
            <a:off x="3655726" y="1222103"/>
            <a:ext cx="2642579" cy="4087437"/>
            <a:chOff x="1877231" y="1253391"/>
            <a:chExt cx="2642579" cy="408743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263B169-C64E-183C-8A18-92840AE4C5B4}"/>
                </a:ext>
              </a:extLst>
            </p:cNvPr>
            <p:cNvGrpSpPr/>
            <p:nvPr/>
          </p:nvGrpSpPr>
          <p:grpSpPr>
            <a:xfrm>
              <a:off x="1877231" y="1389119"/>
              <a:ext cx="1087376" cy="3951709"/>
              <a:chOff x="635652" y="1200590"/>
              <a:chExt cx="2392028" cy="393530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5D596FB-ED0A-7466-4CE9-73BC6A1D42AB}"/>
                  </a:ext>
                </a:extLst>
              </p:cNvPr>
              <p:cNvGrpSpPr/>
              <p:nvPr/>
            </p:nvGrpSpPr>
            <p:grpSpPr>
              <a:xfrm>
                <a:off x="635652" y="1200590"/>
                <a:ext cx="2377440" cy="3935301"/>
                <a:chOff x="635652" y="1200590"/>
                <a:chExt cx="2377440" cy="3935301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77AD18BF-C637-8C91-7D6D-AB9DF81142DE}"/>
                    </a:ext>
                  </a:extLst>
                </p:cNvPr>
                <p:cNvGrpSpPr/>
                <p:nvPr/>
              </p:nvGrpSpPr>
              <p:grpSpPr>
                <a:xfrm>
                  <a:off x="635652" y="1200590"/>
                  <a:ext cx="2377440" cy="3935301"/>
                  <a:chOff x="635652" y="1352990"/>
                  <a:chExt cx="2377440" cy="3935301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CA90A1C1-827C-3177-887C-D3AC410AE2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5652" y="1357539"/>
                    <a:ext cx="2377440" cy="1148058"/>
                  </a:xfrm>
                  <a:prstGeom prst="line">
                    <a:avLst/>
                  </a:prstGeom>
                  <a:ln w="762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340DC4BB-0B40-EF4F-3296-EE3C6B49165E}"/>
                      </a:ext>
                    </a:extLst>
                  </p:cNvPr>
                  <p:cNvCxnSpPr/>
                  <p:nvPr/>
                </p:nvCxnSpPr>
                <p:spPr>
                  <a:xfrm>
                    <a:off x="690880" y="2517877"/>
                    <a:ext cx="0" cy="2758061"/>
                  </a:xfrm>
                  <a:prstGeom prst="line">
                    <a:avLst/>
                  </a:prstGeom>
                  <a:ln w="762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EBB92531-AFB2-90DE-DCE6-24EDBB4841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0720" y="4100794"/>
                    <a:ext cx="2286000" cy="1187497"/>
                  </a:xfrm>
                  <a:prstGeom prst="line">
                    <a:avLst/>
                  </a:prstGeom>
                  <a:ln w="76200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D479F00-F306-DDDF-4E23-29EC5817DB13}"/>
                      </a:ext>
                    </a:extLst>
                  </p:cNvPr>
                  <p:cNvCxnSpPr/>
                  <p:nvPr/>
                </p:nvCxnSpPr>
                <p:spPr>
                  <a:xfrm>
                    <a:off x="2987040" y="1352990"/>
                    <a:ext cx="0" cy="2758061"/>
                  </a:xfrm>
                  <a:prstGeom prst="line">
                    <a:avLst/>
                  </a:prstGeom>
                  <a:ln w="76200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4E44CF2-A254-8021-8194-FB46B6A621B5}"/>
                    </a:ext>
                  </a:extLst>
                </p:cNvPr>
                <p:cNvCxnSpPr/>
                <p:nvPr/>
              </p:nvCxnSpPr>
              <p:spPr>
                <a:xfrm>
                  <a:off x="2560320" y="1441368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1FF56E2E-30D4-FAFB-4EC8-8B930247CD9E}"/>
                    </a:ext>
                  </a:extLst>
                </p:cNvPr>
                <p:cNvCxnSpPr/>
                <p:nvPr/>
              </p:nvCxnSpPr>
              <p:spPr>
                <a:xfrm>
                  <a:off x="2114465" y="1652794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5E6E2679-4ED3-AE10-DF77-8C121BA80E85}"/>
                    </a:ext>
                  </a:extLst>
                </p:cNvPr>
                <p:cNvCxnSpPr/>
                <p:nvPr/>
              </p:nvCxnSpPr>
              <p:spPr>
                <a:xfrm>
                  <a:off x="1645920" y="191287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C0ACEC66-CE1C-D4FE-B182-B94A2E60247E}"/>
                    </a:ext>
                  </a:extLst>
                </p:cNvPr>
                <p:cNvCxnSpPr/>
                <p:nvPr/>
              </p:nvCxnSpPr>
              <p:spPr>
                <a:xfrm>
                  <a:off x="1146049" y="210591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2296A1-6CE0-0447-DC2D-2C300D2022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200" y="3355825"/>
                <a:ext cx="2316480" cy="1187497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95A180A-3A07-968D-A8D3-0FD1CFE35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59" y="2779816"/>
                <a:ext cx="2316480" cy="1187497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38E9708-6DB5-0D6E-22BB-DBEF0BCCE7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289" y="2200795"/>
                <a:ext cx="2316480" cy="1187497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443989E-0611-2A49-8C25-578EF1080F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757" y="1727636"/>
                <a:ext cx="2316480" cy="1187497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8F18E3D-D63D-1A5A-85D5-A3CADAFAAA01}"/>
                </a:ext>
              </a:extLst>
            </p:cNvPr>
            <p:cNvSpPr txBox="1"/>
            <p:nvPr/>
          </p:nvSpPr>
          <p:spPr>
            <a:xfrm>
              <a:off x="2949444" y="1253391"/>
              <a:ext cx="1570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Ma </a:t>
              </a:r>
              <a:r>
                <a:rPr lang="en-US" sz="2400" b="1" dirty="0" err="1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trận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 năng lực </a:t>
              </a:r>
              <a:r>
                <a:rPr lang="en-US" sz="2400" b="1" dirty="0" err="1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 ĐG1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3683B29-24FA-D39E-B83E-3B3995445542}"/>
              </a:ext>
            </a:extLst>
          </p:cNvPr>
          <p:cNvGrpSpPr/>
          <p:nvPr/>
        </p:nvGrpSpPr>
        <p:grpSpPr>
          <a:xfrm>
            <a:off x="1431550" y="4600993"/>
            <a:ext cx="2590540" cy="567779"/>
            <a:chOff x="787312" y="4531715"/>
            <a:chExt cx="2590540" cy="567779"/>
          </a:xfrm>
        </p:grpSpPr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000623FE-F8C7-A49D-31E2-9A1CA56B24F2}"/>
                </a:ext>
              </a:extLst>
            </p:cNvPr>
            <p:cNvGrpSpPr/>
            <p:nvPr/>
          </p:nvGrpSpPr>
          <p:grpSpPr>
            <a:xfrm>
              <a:off x="787312" y="4531715"/>
              <a:ext cx="2446651" cy="461665"/>
              <a:chOff x="1509324" y="4533290"/>
              <a:chExt cx="2446651" cy="461665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413E2CC9-D25D-2467-3D73-5D4AA2F34BC0}"/>
                  </a:ext>
                </a:extLst>
              </p:cNvPr>
              <p:cNvGrpSpPr/>
              <p:nvPr/>
            </p:nvGrpSpPr>
            <p:grpSpPr>
              <a:xfrm>
                <a:off x="1509324" y="4533290"/>
                <a:ext cx="2286000" cy="461665"/>
                <a:chOff x="1458524" y="4469790"/>
                <a:chExt cx="2286000" cy="461665"/>
              </a:xfrm>
            </p:grpSpPr>
            <p:sp>
              <p:nvSpPr>
                <p:cNvPr id="321" name="TextBox 320">
                  <a:extLst>
                    <a:ext uri="{FF2B5EF4-FFF2-40B4-BE49-F238E27FC236}">
                      <a16:creationId xmlns:a16="http://schemas.microsoft.com/office/drawing/2014/main" id="{201AF027-0A76-90FC-CBA9-E5950AD66077}"/>
                    </a:ext>
                  </a:extLst>
                </p:cNvPr>
                <p:cNvSpPr txBox="1"/>
                <p:nvPr/>
              </p:nvSpPr>
              <p:spPr>
                <a:xfrm>
                  <a:off x="1503927" y="4469790"/>
                  <a:ext cx="11233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Bahnschrift Condensed" panose="020B0502040204020203" pitchFamily="34" charset="0"/>
                    </a:rPr>
                    <a:t>CLO.1</a:t>
                  </a:r>
                </a:p>
              </p:txBody>
            </p:sp>
            <p:cxnSp>
              <p:nvCxnSpPr>
                <p:cNvPr id="322" name="Straight Connector 321">
                  <a:extLst>
                    <a:ext uri="{FF2B5EF4-FFF2-40B4-BE49-F238E27FC236}">
                      <a16:creationId xmlns:a16="http://schemas.microsoft.com/office/drawing/2014/main" id="{3E902DF6-63A7-B3C6-F5C1-47ABBCC3F9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58524" y="4891692"/>
                  <a:ext cx="2286000" cy="0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4C2385F9-4F1E-D4B2-3F9E-A5EAE459D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3095" y="4951034"/>
                <a:ext cx="182880" cy="0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Star: 6 Points 138">
              <a:extLst>
                <a:ext uri="{FF2B5EF4-FFF2-40B4-BE49-F238E27FC236}">
                  <a16:creationId xmlns:a16="http://schemas.microsoft.com/office/drawing/2014/main" id="{37F8FC3E-5708-7340-11F6-895DDCD0791F}"/>
                </a:ext>
              </a:extLst>
            </p:cNvPr>
            <p:cNvSpPr/>
            <p:nvPr/>
          </p:nvSpPr>
          <p:spPr>
            <a:xfrm>
              <a:off x="3218159" y="4844330"/>
              <a:ext cx="159693" cy="255164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44E8607-15D5-E8E8-4056-A311A176AD80}"/>
              </a:ext>
            </a:extLst>
          </p:cNvPr>
          <p:cNvCxnSpPr>
            <a:cxnSpLocks/>
          </p:cNvCxnSpPr>
          <p:nvPr/>
        </p:nvCxnSpPr>
        <p:spPr>
          <a:xfrm>
            <a:off x="4117150" y="2604538"/>
            <a:ext cx="2011680" cy="22355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1D7A5EA-3B5B-6199-A1DB-771D4CD0B9F1}"/>
              </a:ext>
            </a:extLst>
          </p:cNvPr>
          <p:cNvCxnSpPr/>
          <p:nvPr/>
        </p:nvCxnSpPr>
        <p:spPr>
          <a:xfrm flipV="1">
            <a:off x="3938049" y="3888675"/>
            <a:ext cx="210312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2A85F80-6FA8-B2AF-E32D-F60B53CA0E83}"/>
              </a:ext>
            </a:extLst>
          </p:cNvPr>
          <p:cNvCxnSpPr/>
          <p:nvPr/>
        </p:nvCxnSpPr>
        <p:spPr>
          <a:xfrm flipV="1">
            <a:off x="4521282" y="2091793"/>
            <a:ext cx="2011680" cy="0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B0FE398-D012-FC99-362A-0FA8186974F9}"/>
              </a:ext>
            </a:extLst>
          </p:cNvPr>
          <p:cNvCxnSpPr/>
          <p:nvPr/>
        </p:nvCxnSpPr>
        <p:spPr>
          <a:xfrm flipV="1">
            <a:off x="4521282" y="3188149"/>
            <a:ext cx="1645920" cy="0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3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4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Thay cho </a:t>
            </a:r>
            <a:r>
              <a:rPr lang="en-US" sz="31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lời</a:t>
            </a:r>
            <a:r>
              <a:rPr lang="en-US" sz="31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kết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4B0275-53FD-0E84-8A4F-FB42ACCF1630}"/>
              </a:ext>
            </a:extLst>
          </p:cNvPr>
          <p:cNvSpPr txBox="1">
            <a:spLocks/>
          </p:cNvSpPr>
          <p:nvPr/>
        </p:nvSpPr>
        <p:spPr>
          <a:xfrm>
            <a:off x="179756" y="773135"/>
            <a:ext cx="11888744" cy="508002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CTĐT phản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ánh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” đào tạo Nhà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A04DB-0AA4-FC48-C9AD-D91D9A45A1BF}"/>
              </a:ext>
            </a:extLst>
          </p:cNvPr>
          <p:cNvSpPr txBox="1"/>
          <p:nvPr/>
        </p:nvSpPr>
        <p:spPr>
          <a:xfrm>
            <a:off x="163472" y="2054319"/>
            <a:ext cx="11888745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Hai điểm nghẽn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hiện nay trong phát triển CTĐT: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Bahnschrift Condensed" panose="020B0502040204020203" pitchFamily="34" charset="0"/>
              </a:rPr>
              <a:t>Chưa </a:t>
            </a:r>
            <a:r>
              <a:rPr lang="en-US" sz="2800" dirty="0" err="1">
                <a:latin typeface="Bahnschrift Condensed" panose="020B0502040204020203" pitchFamily="34" charset="0"/>
              </a:rPr>
              <a:t>đo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lường</a:t>
            </a:r>
            <a:r>
              <a:rPr lang="en-US" sz="2800" dirty="0">
                <a:latin typeface="Bahnschrift Condensed" panose="020B0502040204020203" pitchFamily="34" charset="0"/>
              </a:rPr>
              <a:t> được mức độ đạt CĐR;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Bahnschrift Condensed" panose="020B0502040204020203" pitchFamily="34" charset="0"/>
              </a:rPr>
              <a:t>Đóng góp của mỗi học phần cho CĐR CTĐT chưa rõ ràng;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D417B9-F5B7-80B0-D96B-405D6BEDBCAE}"/>
              </a:ext>
            </a:extLst>
          </p:cNvPr>
          <p:cNvGrpSpPr/>
          <p:nvPr/>
        </p:nvGrpSpPr>
        <p:grpSpPr>
          <a:xfrm>
            <a:off x="183660" y="3479696"/>
            <a:ext cx="11850255" cy="1463503"/>
            <a:chOff x="183660" y="3479696"/>
            <a:chExt cx="11850255" cy="14635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A75C44-A25B-2CB7-6063-0900C1EC2106}"/>
                </a:ext>
              </a:extLst>
            </p:cNvPr>
            <p:cNvSpPr txBox="1"/>
            <p:nvPr/>
          </p:nvSpPr>
          <p:spPr>
            <a:xfrm>
              <a:off x="183660" y="3479696"/>
              <a:ext cx="118502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0990" indent="-380990">
                <a:buFont typeface="Wingdings" panose="05000000000000000000" pitchFamily="2" charset="2"/>
                <a:buChar char="v"/>
              </a:pP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Những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vấn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đề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các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nhà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trường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phải đối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mặt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A1DB58-8590-A49E-88A2-8DE3C116B1C0}"/>
                </a:ext>
              </a:extLst>
            </p:cNvPr>
            <p:cNvSpPr txBox="1"/>
            <p:nvPr/>
          </p:nvSpPr>
          <p:spPr>
            <a:xfrm>
              <a:off x="594324" y="3989092"/>
              <a:ext cx="1141614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0990" indent="-380990">
                <a:buFont typeface="Wingdings" panose="05000000000000000000" pitchFamily="2" charset="2"/>
                <a:buChar char="ü"/>
              </a:pPr>
              <a:r>
                <a:rPr lang="en-US" sz="2800" dirty="0" err="1">
                  <a:latin typeface="Bahnschrift Condensed" panose="020B0502040204020203" pitchFamily="34" charset="0"/>
                </a:rPr>
                <a:t>Chuyển</a:t>
              </a:r>
              <a:r>
                <a:rPr lang="en-US" sz="2800" dirty="0">
                  <a:latin typeface="Bahnschrift Condensed" panose="020B0502040204020203" pitchFamily="34" charset="0"/>
                </a:rPr>
                <a:t> đổi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tín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chỉ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theo</a:t>
              </a:r>
              <a:r>
                <a:rPr lang="en-US" sz="2800" dirty="0">
                  <a:latin typeface="Bahnschrift Condensed" panose="020B0502040204020203" pitchFamily="34" charset="0"/>
                </a:rPr>
                <a:t> CĐR {Quy chế đào tạo 08/2021/TT-BGDĐT};</a:t>
              </a:r>
            </a:p>
            <a:p>
              <a:pPr marL="380990" indent="-380990">
                <a:buFont typeface="Wingdings" panose="05000000000000000000" pitchFamily="2" charset="2"/>
                <a:buChar char="ü"/>
              </a:pPr>
              <a:r>
                <a:rPr lang="en-US" sz="2800" dirty="0" err="1">
                  <a:latin typeface="Bahnschrift Condensed" panose="020B0502040204020203" pitchFamily="34" charset="0"/>
                </a:rPr>
                <a:t>Hồ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sơ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năng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lực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800" dirty="0">
                  <a:latin typeface="Bahnschrift Condensed" panose="020B0502040204020203" pitchFamily="34" charset="0"/>
                </a:rPr>
                <a:t>: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mối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quan</a:t>
              </a:r>
              <a:r>
                <a:rPr lang="en-US" sz="2800" dirty="0">
                  <a:latin typeface="Bahnschrift Condensed" panose="020B0502040204020203" pitchFamily="34" charset="0"/>
                </a:rPr>
                <a:t> hệ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định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lượng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giữa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các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năng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lực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với</a:t>
              </a:r>
              <a:r>
                <a:rPr lang="en-US" sz="2800" dirty="0">
                  <a:latin typeface="Bahnschrift Condensed" panose="020B0502040204020203" pitchFamily="34" charset="0"/>
                </a:rPr>
                <a:t> CĐR;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7D2951-96A2-67EA-7197-BD0F831184FF}"/>
              </a:ext>
            </a:extLst>
          </p:cNvPr>
          <p:cNvGrpSpPr/>
          <p:nvPr/>
        </p:nvGrpSpPr>
        <p:grpSpPr>
          <a:xfrm>
            <a:off x="124693" y="4968111"/>
            <a:ext cx="11965706" cy="1419935"/>
            <a:chOff x="124693" y="4968111"/>
            <a:chExt cx="11965706" cy="14199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6335FC-6575-3ED6-481E-6CBD78730483}"/>
                </a:ext>
              </a:extLst>
            </p:cNvPr>
            <p:cNvSpPr txBox="1"/>
            <p:nvPr/>
          </p:nvSpPr>
          <p:spPr>
            <a:xfrm>
              <a:off x="535708" y="5433939"/>
              <a:ext cx="1155469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0990" indent="-380990">
                <a:buFont typeface="Wingdings" panose="05000000000000000000" pitchFamily="2" charset="2"/>
                <a:buChar char="ü"/>
              </a:pPr>
              <a:r>
                <a:rPr lang="en-US" sz="2800" dirty="0">
                  <a:latin typeface="Bahnschrift Condensed" panose="020B0502040204020203" pitchFamily="34" charset="0"/>
                </a:rPr>
                <a:t>Ban hành “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khung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cấp</a:t>
              </a:r>
              <a:r>
                <a:rPr lang="en-US" sz="2800" dirty="0">
                  <a:latin typeface="Bahnschrift Condensed" panose="020B0502040204020203" pitchFamily="34" charset="0"/>
                </a:rPr>
                <a:t> độ tư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duy</a:t>
              </a:r>
              <a:r>
                <a:rPr lang="en-US" sz="2800" dirty="0">
                  <a:latin typeface="Bahnschrift Condensed" panose="020B0502040204020203" pitchFamily="34" charset="0"/>
                </a:rPr>
                <a:t>” cho các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loại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hình</a:t>
              </a:r>
              <a:r>
                <a:rPr lang="en-US" sz="2800" dirty="0">
                  <a:latin typeface="Bahnschrift Condensed" panose="020B0502040204020203" pitchFamily="34" charset="0"/>
                </a:rPr>
                <a:t> CĐR để triển khai thông tư 17/2021; </a:t>
              </a:r>
            </a:p>
            <a:p>
              <a:pPr marL="380990" indent="-380990">
                <a:buFont typeface="Wingdings" panose="05000000000000000000" pitchFamily="2" charset="2"/>
                <a:buChar char="ü"/>
              </a:pPr>
              <a:r>
                <a:rPr lang="en-US" sz="2800" dirty="0" err="1">
                  <a:latin typeface="Bahnschrift Condensed" panose="020B0502040204020203" pitchFamily="34" charset="0"/>
                </a:rPr>
                <a:t>Sửa</a:t>
              </a:r>
              <a:r>
                <a:rPr lang="en-US" sz="2800" dirty="0">
                  <a:latin typeface="Bahnschrift Condensed" panose="020B0502040204020203" pitchFamily="34" charset="0"/>
                </a:rPr>
                <a:t> đổi thông tư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Bồi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dưỡng</a:t>
              </a:r>
              <a:r>
                <a:rPr lang="en-US" sz="2800" dirty="0">
                  <a:latin typeface="Bahnschrift Condensed" panose="020B0502040204020203" pitchFamily="34" charset="0"/>
                </a:rPr>
                <a:t> CDNN cho GV; Ban hành Thông tư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mới</a:t>
              </a:r>
              <a:r>
                <a:rPr lang="en-US" sz="2800" dirty="0">
                  <a:latin typeface="Bahnschrift Condensed" panose="020B0502040204020203" pitchFamily="34" charset="0"/>
                </a:rPr>
                <a:t> về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Kiểm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định</a:t>
              </a:r>
              <a:r>
                <a:rPr lang="en-US" sz="2800" dirty="0">
                  <a:latin typeface="Bahnschrift Condensed" panose="020B0502040204020203" pitchFamily="34" charset="0"/>
                </a:rPr>
                <a:t> CTĐT;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A8AC62-0D19-4D72-F71F-B966F0654ED9}"/>
                </a:ext>
              </a:extLst>
            </p:cNvPr>
            <p:cNvSpPr txBox="1"/>
            <p:nvPr/>
          </p:nvSpPr>
          <p:spPr>
            <a:xfrm>
              <a:off x="124693" y="4968111"/>
              <a:ext cx="118271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0990" indent="-380990">
                <a:buFont typeface="Wingdings" panose="05000000000000000000" pitchFamily="2" charset="2"/>
                <a:buChar char="v"/>
              </a:pP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Đề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xuất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kiến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nghị Bộ GD&amp; ĐT: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5F62673-C173-F9EF-C17D-B4AEF2103790}"/>
              </a:ext>
            </a:extLst>
          </p:cNvPr>
          <p:cNvSpPr txBox="1">
            <a:spLocks/>
          </p:cNvSpPr>
          <p:nvPr/>
        </p:nvSpPr>
        <p:spPr>
          <a:xfrm>
            <a:off x="175074" y="1415425"/>
            <a:ext cx="11888744" cy="508002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Phát triển CTĐT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hoạt động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xuyên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và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của các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951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800" y="1898017"/>
            <a:ext cx="10305360" cy="838911"/>
          </a:xfrm>
        </p:spPr>
        <p:txBody>
          <a:bodyPr>
            <a:noAutofit/>
          </a:bodyPr>
          <a:lstStyle/>
          <a:p>
            <a:pPr algn="ctr"/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vi-VN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4C6F30-CF98-9A88-3A49-376AD3F2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11" y="2955"/>
            <a:ext cx="12357397" cy="68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C833453-F8B9-55C9-C29A-918735FAB234}"/>
              </a:ext>
            </a:extLst>
          </p:cNvPr>
          <p:cNvGrpSpPr/>
          <p:nvPr/>
        </p:nvGrpSpPr>
        <p:grpSpPr>
          <a:xfrm>
            <a:off x="1013517" y="485671"/>
            <a:ext cx="9758310" cy="6049107"/>
            <a:chOff x="4345151" y="1486168"/>
            <a:chExt cx="5113463" cy="34066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B01655-F93C-D86A-50AD-D78F0E4F7965}"/>
                </a:ext>
              </a:extLst>
            </p:cNvPr>
            <p:cNvGrpSpPr/>
            <p:nvPr/>
          </p:nvGrpSpPr>
          <p:grpSpPr>
            <a:xfrm>
              <a:off x="4345151" y="1640176"/>
              <a:ext cx="5113463" cy="3170941"/>
              <a:chOff x="5640612" y="2028335"/>
              <a:chExt cx="7716309" cy="4984119"/>
            </a:xfrm>
          </p:grpSpPr>
          <p:pic>
            <p:nvPicPr>
              <p:cNvPr id="20" name="Picture 4" descr="PDCA công cụ cải tiến chất lượng giáo dục, Tham luận, Khoa Cơ điện ...">
                <a:extLst>
                  <a:ext uri="{FF2B5EF4-FFF2-40B4-BE49-F238E27FC236}">
                    <a16:creationId xmlns:a16="http://schemas.microsoft.com/office/drawing/2014/main" id="{DFAFD47C-D4DB-F31A-B2ED-DCFEB7D71C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899" y="2844566"/>
                <a:ext cx="3282154" cy="3242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153C87-23F8-085F-CBDF-5810ED9AE681}"/>
                  </a:ext>
                </a:extLst>
              </p:cNvPr>
              <p:cNvSpPr txBox="1"/>
              <p:nvPr/>
            </p:nvSpPr>
            <p:spPr>
              <a:xfrm>
                <a:off x="8353857" y="2028335"/>
                <a:ext cx="2983544" cy="434835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1. Xây dựng CTĐT {CĐR, CTDH}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DA612-9435-6469-FA5A-6923D4BF55DA}"/>
                  </a:ext>
                </a:extLst>
              </p:cNvPr>
              <p:cNvSpPr txBox="1"/>
              <p:nvPr/>
            </p:nvSpPr>
            <p:spPr>
              <a:xfrm>
                <a:off x="7376306" y="6249615"/>
                <a:ext cx="4282809" cy="76283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3. Đánh giá CTĐT </a:t>
                </a:r>
              </a:p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{thông tin về NH kết quả theo CĐR}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F75F8D-926A-2A1D-AE02-2255583071FC}"/>
                  </a:ext>
                </a:extLst>
              </p:cNvPr>
              <p:cNvSpPr txBox="1"/>
              <p:nvPr/>
            </p:nvSpPr>
            <p:spPr>
              <a:xfrm>
                <a:off x="11116776" y="4232467"/>
                <a:ext cx="2240145" cy="42228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2. Triển khai CTĐT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8939882-A360-BD74-CB93-D182156FF7F5}"/>
                  </a:ext>
                </a:extLst>
              </p:cNvPr>
              <p:cNvSpPr txBox="1"/>
              <p:nvPr/>
            </p:nvSpPr>
            <p:spPr>
              <a:xfrm>
                <a:off x="5640612" y="4222282"/>
                <a:ext cx="2238061" cy="76284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4. Cải tiến CTĐT</a:t>
                </a:r>
              </a:p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{CĐR, CTDH}</a:t>
                </a:r>
              </a:p>
            </p:txBody>
          </p:sp>
          <p:sp>
            <p:nvSpPr>
              <p:cNvPr id="25" name="Arrow: Down 24">
                <a:extLst>
                  <a:ext uri="{FF2B5EF4-FFF2-40B4-BE49-F238E27FC236}">
                    <a16:creationId xmlns:a16="http://schemas.microsoft.com/office/drawing/2014/main" id="{84D16AD6-69C0-23A9-C2DE-3A684C41AD27}"/>
                  </a:ext>
                </a:extLst>
              </p:cNvPr>
              <p:cNvSpPr/>
              <p:nvPr/>
            </p:nvSpPr>
            <p:spPr>
              <a:xfrm>
                <a:off x="9190180" y="6115550"/>
                <a:ext cx="637309" cy="23145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CC89F57F-6C45-E342-5516-5B95A1C45199}"/>
                  </a:ext>
                </a:extLst>
              </p:cNvPr>
              <p:cNvSpPr/>
              <p:nvPr/>
            </p:nvSpPr>
            <p:spPr>
              <a:xfrm>
                <a:off x="11145761" y="4132269"/>
                <a:ext cx="279619" cy="64171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7" name="Arrow: Left 26">
                <a:extLst>
                  <a:ext uri="{FF2B5EF4-FFF2-40B4-BE49-F238E27FC236}">
                    <a16:creationId xmlns:a16="http://schemas.microsoft.com/office/drawing/2014/main" id="{16EDC888-3AB6-6F74-74CF-ADB01F0ED2CB}"/>
                  </a:ext>
                </a:extLst>
              </p:cNvPr>
              <p:cNvSpPr/>
              <p:nvPr/>
            </p:nvSpPr>
            <p:spPr>
              <a:xfrm>
                <a:off x="7474213" y="4189468"/>
                <a:ext cx="284329" cy="527318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8" name="Arrow: Up 27">
                <a:extLst>
                  <a:ext uri="{FF2B5EF4-FFF2-40B4-BE49-F238E27FC236}">
                    <a16:creationId xmlns:a16="http://schemas.microsoft.com/office/drawing/2014/main" id="{4C402E6C-81C5-3795-03D9-276EA7F78BD6}"/>
                  </a:ext>
                </a:extLst>
              </p:cNvPr>
              <p:cNvSpPr/>
              <p:nvPr/>
            </p:nvSpPr>
            <p:spPr>
              <a:xfrm>
                <a:off x="9251869" y="2522508"/>
                <a:ext cx="498760" cy="260069"/>
              </a:xfrm>
              <a:prstGeom prst="up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A91012-321A-BF0A-CBE9-55BA4A6A2809}"/>
                </a:ext>
              </a:extLst>
            </p:cNvPr>
            <p:cNvSpPr/>
            <p:nvPr/>
          </p:nvSpPr>
          <p:spPr>
            <a:xfrm>
              <a:off x="4913656" y="1486168"/>
              <a:ext cx="4038600" cy="340667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1</a:t>
            </a:r>
            <a:r>
              <a:rPr lang="vi-VN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vấn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đề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Xu </a:t>
            </a:r>
            <a:r>
              <a:rPr lang="en-US" sz="36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thế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về phát triển CTĐT hiện nay – Chu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PDCA</a:t>
            </a:r>
            <a:endParaRPr lang="vi-VN" sz="3300" dirty="0">
              <a:solidFill>
                <a:srgbClr val="3333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1</a:t>
            </a:r>
            <a:r>
              <a:rPr lang="vi-VN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vấn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đề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Các </a:t>
            </a:r>
            <a:r>
              <a:rPr lang="en-US" sz="36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của Việt Nam về phát triển CTĐT</a:t>
            </a:r>
            <a:endParaRPr lang="vi-VN" sz="3300" dirty="0">
              <a:solidFill>
                <a:srgbClr val="3333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6BD70-22BF-2953-C143-4F092ADE0C99}"/>
              </a:ext>
            </a:extLst>
          </p:cNvPr>
          <p:cNvSpPr txBox="1"/>
          <p:nvPr/>
        </p:nvSpPr>
        <p:spPr>
          <a:xfrm>
            <a:off x="471949" y="4530458"/>
            <a:ext cx="1138910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 err="1">
                <a:latin typeface="Bahnschrift Condensed" panose="020B0502040204020203" pitchFamily="34" charset="0"/>
              </a:rPr>
              <a:t>Nội</a:t>
            </a:r>
            <a:r>
              <a:rPr lang="en-US" sz="2500" b="1" dirty="0">
                <a:latin typeface="Bahnschrift Condensed" panose="020B0502040204020203" pitchFamily="34" charset="0"/>
              </a:rPr>
              <a:t> dung Thông tư 04/2016/TT-BGD ĐT:</a:t>
            </a:r>
            <a:r>
              <a:rPr lang="en-US" sz="25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11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/50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{theo chu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P-D-C-A}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Phát triển CTĐT:</a:t>
            </a:r>
            <a:r>
              <a:rPr lang="en-US" sz="2500" dirty="0">
                <a:latin typeface="Bahnschrift Condensed" panose="020B0502040204020203" pitchFamily="34" charset="0"/>
              </a:rPr>
              <a:t> 5 </a:t>
            </a:r>
            <a:r>
              <a:rPr lang="en-US" sz="2500" dirty="0" err="1"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chuẩn</a:t>
            </a:r>
            <a:r>
              <a:rPr lang="en-US" sz="2500" dirty="0">
                <a:latin typeface="Bahnschrift Condensed" panose="020B0502040204020203" pitchFamily="34" charset="0"/>
              </a:rPr>
              <a:t>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Các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nguồn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lực:</a:t>
            </a:r>
            <a:r>
              <a:rPr lang="en-US" sz="2500" dirty="0">
                <a:latin typeface="Bahnschrift Condensed" panose="020B0502040204020203" pitchFamily="34" charset="0"/>
              </a:rPr>
              <a:t> 4 </a:t>
            </a:r>
            <a:r>
              <a:rPr lang="en-US" sz="2500" dirty="0" err="1"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chuẩn</a:t>
            </a:r>
            <a:endParaRPr lang="en-US" sz="2500" dirty="0">
              <a:latin typeface="Bahnschrift Condensed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Đầu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và cải tiến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lượng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  <a:r>
              <a:rPr lang="en-US" sz="2500" dirty="0">
                <a:latin typeface="Bahnschrift Condensed" panose="020B0502040204020203" pitchFamily="34" charset="0"/>
              </a:rPr>
              <a:t> 2 </a:t>
            </a:r>
            <a:r>
              <a:rPr lang="en-US" sz="2500" dirty="0" err="1"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chuẩn</a:t>
            </a:r>
            <a:endParaRPr lang="en-US" sz="2500" dirty="0">
              <a:latin typeface="Bahnschrift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9A86C-D22E-49AD-D63C-A5A5DB6F1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8" y="836357"/>
            <a:ext cx="11389106" cy="348000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674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1</a:t>
            </a:r>
            <a:r>
              <a:rPr lang="vi-VN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vấn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đề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Các </a:t>
            </a:r>
            <a:r>
              <a:rPr lang="en-US" sz="36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của Việt Nam về phát triển CTĐT</a:t>
            </a:r>
            <a:endParaRPr lang="vi-VN" sz="3300" dirty="0">
              <a:solidFill>
                <a:srgbClr val="3333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63"/>
            <a:ext cx="638961" cy="638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E2F7E-D8DB-0891-17AF-31F837481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69" y="806360"/>
            <a:ext cx="11600121" cy="276917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6B2502-6CF1-9643-51AE-723AB828BABB}"/>
              </a:ext>
            </a:extLst>
          </p:cNvPr>
          <p:cNvSpPr txBox="1"/>
          <p:nvPr/>
        </p:nvSpPr>
        <p:spPr>
          <a:xfrm>
            <a:off x="339969" y="3756836"/>
            <a:ext cx="11620540" cy="155427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b="1" dirty="0" err="1">
                <a:latin typeface="Bahnschrift Condensed" panose="020B0502040204020203" pitchFamily="34" charset="0"/>
              </a:rPr>
              <a:t>Tương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latin typeface="Bahnschrift Condensed" panose="020B0502040204020203" pitchFamily="34" charset="0"/>
              </a:rPr>
              <a:t>thích</a:t>
            </a:r>
            <a:r>
              <a:rPr lang="en-US" sz="2500" b="1" dirty="0">
                <a:latin typeface="Bahnschrift Condensed" panose="020B0502040204020203" pitchFamily="34" charset="0"/>
              </a:rPr>
              <a:t> với Bộ </a:t>
            </a:r>
            <a:r>
              <a:rPr lang="en-US" sz="2500" b="1" dirty="0" err="1">
                <a:latin typeface="Bahnschrift Condensed" panose="020B0502040204020203" pitchFamily="34" charset="0"/>
              </a:rPr>
              <a:t>chuẩn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latin typeface="Bahnschrift Condensed" panose="020B0502040204020203" pitchFamily="34" charset="0"/>
              </a:rPr>
              <a:t>kiểm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latin typeface="Bahnschrift Condensed" panose="020B0502040204020203" pitchFamily="34" charset="0"/>
              </a:rPr>
              <a:t>định</a:t>
            </a:r>
            <a:r>
              <a:rPr lang="en-US" sz="2500" b="1" dirty="0">
                <a:latin typeface="Bahnschrift Condensed" panose="020B0502040204020203" pitchFamily="34" charset="0"/>
              </a:rPr>
              <a:t> CTĐT {04/2016/TT-BGDĐT}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Thiết</a:t>
            </a:r>
            <a:r>
              <a:rPr lang="en-US" sz="25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kế</a:t>
            </a:r>
            <a:r>
              <a:rPr lang="en-US" sz="25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CTDH: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dựa</a:t>
            </a:r>
            <a:r>
              <a:rPr lang="en-US" sz="2500" dirty="0">
                <a:latin typeface="Bahnschrift Condensed" panose="020B0502040204020203" pitchFamily="34" charset="0"/>
              </a:rPr>
              <a:t> theo CĐR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{CĐR 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được </a:t>
            </a:r>
            <a:r>
              <a:rPr lang="en-US" sz="25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như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“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tiên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đề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”}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Người học tốt </a:t>
            </a:r>
            <a:r>
              <a:rPr lang="en-US" sz="25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ngiệp</a:t>
            </a:r>
            <a:r>
              <a:rPr lang="en-US" sz="25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: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dirty="0">
                <a:latin typeface="Bahnschrift Condensed" panose="020B0502040204020203" pitchFamily="34" charset="0"/>
              </a:rPr>
              <a:t>đạt </a:t>
            </a:r>
            <a:r>
              <a:rPr lang="en-US" sz="2500" dirty="0" err="1">
                <a:latin typeface="Bahnschrift Condensed" panose="020B0502040204020203" pitchFamily="34" charset="0"/>
              </a:rPr>
              <a:t>số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tín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chỉ</a:t>
            </a:r>
            <a:r>
              <a:rPr lang="en-US" sz="2500" dirty="0">
                <a:latin typeface="Bahnschrift Condensed" panose="020B0502040204020203" pitchFamily="34" charset="0"/>
              </a:rPr>
              <a:t>, điểm </a:t>
            </a:r>
            <a:r>
              <a:rPr lang="en-US" sz="2500" dirty="0" err="1">
                <a:latin typeface="Bahnschrift Condensed" panose="020B0502040204020203" pitchFamily="34" charset="0"/>
              </a:rPr>
              <a:t>số</a:t>
            </a:r>
            <a:r>
              <a:rPr lang="en-US" sz="2500" dirty="0">
                <a:latin typeface="Bahnschrift Condensed" panose="020B0502040204020203" pitchFamily="34" charset="0"/>
              </a:rPr>
              <a:t> và đạt CĐR CTĐT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{</a:t>
            </a:r>
            <a:r>
              <a:rPr lang="en-US" sz="25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rõ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cấp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độ tư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duy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đạt được}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AC7116-43B4-CB06-C41C-EBA377F97371}"/>
              </a:ext>
            </a:extLst>
          </p:cNvPr>
          <p:cNvSpPr txBox="1">
            <a:spLocks/>
          </p:cNvSpPr>
          <p:nvPr/>
        </p:nvSpPr>
        <p:spPr>
          <a:xfrm>
            <a:off x="351691" y="5492407"/>
            <a:ext cx="11600121" cy="794146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Các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hiện hành của Việt Nam cơ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bản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với xu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thế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phát triển CTĐT !</a:t>
            </a:r>
            <a:endParaRPr lang="vi-VN" sz="3100" dirty="0">
              <a:solidFill>
                <a:srgbClr val="3333FF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271" y="-19455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    2</a:t>
            </a:r>
            <a:r>
              <a:rPr lang="vi-VN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Nhận diện các điểm nghẽn: 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Điểm nghẽn </a:t>
            </a:r>
            <a:r>
              <a:rPr lang="en-US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1 - 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Đánh giá</a:t>
            </a:r>
            <a:r>
              <a:rPr lang="en-US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kết quả học tập theo CĐR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" y="-25865"/>
            <a:ext cx="669490" cy="669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A4587-B86A-8571-5588-0411904AE192}"/>
              </a:ext>
            </a:extLst>
          </p:cNvPr>
          <p:cNvSpPr txBox="1">
            <a:spLocks/>
          </p:cNvSpPr>
          <p:nvPr/>
        </p:nvSpPr>
        <p:spPr>
          <a:xfrm>
            <a:off x="165371" y="5629200"/>
            <a:ext cx="11767905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Tỷ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lệ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% các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ĐẠT của 1172 CTĐT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cả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nước (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đến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2/2024) theo thông tư TT04/2016/TT-BGDĐT</a:t>
            </a:r>
            <a:endParaRPr lang="vi-VN" sz="27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9CD1BA5-0C8B-04CF-E9AA-7E608D06B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098711"/>
              </p:ext>
            </p:extLst>
          </p:nvPr>
        </p:nvGraphicFramePr>
        <p:xfrm>
          <a:off x="171369" y="892110"/>
          <a:ext cx="11804072" cy="463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DD53C9A-025A-A01D-9810-90780E61EF0B}"/>
              </a:ext>
            </a:extLst>
          </p:cNvPr>
          <p:cNvGrpSpPr/>
          <p:nvPr/>
        </p:nvGrpSpPr>
        <p:grpSpPr>
          <a:xfrm>
            <a:off x="10288899" y="1141696"/>
            <a:ext cx="1545500" cy="4192303"/>
            <a:chOff x="10288899" y="1141696"/>
            <a:chExt cx="1545500" cy="419230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60BC2D9-AC02-9BA4-E115-9166A33A74A5}"/>
                </a:ext>
              </a:extLst>
            </p:cNvPr>
            <p:cNvSpPr/>
            <p:nvPr/>
          </p:nvSpPr>
          <p:spPr>
            <a:xfrm>
              <a:off x="10288899" y="1919184"/>
              <a:ext cx="1545500" cy="3414815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TextBox 1">
              <a:extLst>
                <a:ext uri="{FF2B5EF4-FFF2-40B4-BE49-F238E27FC236}">
                  <a16:creationId xmlns:a16="http://schemas.microsoft.com/office/drawing/2014/main" id="{25638531-C8D3-A14A-4FE3-D0B35C256184}"/>
                </a:ext>
              </a:extLst>
            </p:cNvPr>
            <p:cNvSpPr txBox="1"/>
            <p:nvPr/>
          </p:nvSpPr>
          <p:spPr>
            <a:xfrm>
              <a:off x="10289244" y="1141696"/>
              <a:ext cx="1526802" cy="91406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Đánh giá KQHT theo CĐR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4165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E536-AD70-E3C3-91C6-E545C2D0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6CDC5-47B9-E4B2-2F4B-D50AD80FAC2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36B656-6988-C6CE-8265-12D240FF4241}"/>
              </a:ext>
            </a:extLst>
          </p:cNvPr>
          <p:cNvGrpSpPr/>
          <p:nvPr/>
        </p:nvGrpSpPr>
        <p:grpSpPr>
          <a:xfrm>
            <a:off x="36946" y="6448419"/>
            <a:ext cx="12155055" cy="381000"/>
            <a:chOff x="0" y="4857750"/>
            <a:chExt cx="9116291" cy="2857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85434C-C344-4AA1-2D81-C81DC822DD9B}"/>
                </a:ext>
              </a:extLst>
            </p:cNvPr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91">
              <a:extLst>
                <a:ext uri="{FF2B5EF4-FFF2-40B4-BE49-F238E27FC236}">
                  <a16:creationId xmlns:a16="http://schemas.microsoft.com/office/drawing/2014/main" id="{A7670227-424E-1B0A-F719-DD25EF25B3D4}"/>
                </a:ext>
              </a:extLst>
            </p:cNvPr>
            <p:cNvSpPr txBox="1"/>
            <p:nvPr/>
          </p:nvSpPr>
          <p:spPr>
            <a:xfrm>
              <a:off x="0" y="4881318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nghị tập huấn nâng cao năng lực phát triển CTĐT cho giảng viên cốt cán các cơ sở GDĐH_9.2024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E167DDA-E40F-8B89-75F8-E39C4FCD086A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    2</a:t>
            </a:r>
            <a:r>
              <a:rPr lang="vi-VN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9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Nhận diện các điểm nghẽn: </a:t>
            </a:r>
            <a:r>
              <a:rPr lang="en-US" sz="29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Điểm nghẽn 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1 - </a:t>
            </a:r>
            <a:r>
              <a:rPr lang="en-US" sz="29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Đánh giá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kết quả học tập theo CĐR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FED32E2-84D3-28E3-0AA3-544E2F6E8A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" y="-3169"/>
            <a:ext cx="649048" cy="649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8345C4-54CA-D9F1-CE7A-2C0E443D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65" y="876333"/>
            <a:ext cx="11458848" cy="343306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7BA9-2C6B-DBC3-BDFC-4AAD79032B91}"/>
              </a:ext>
            </a:extLst>
          </p:cNvPr>
          <p:cNvSpPr txBox="1">
            <a:spLocks/>
          </p:cNvSpPr>
          <p:nvPr/>
        </p:nvSpPr>
        <p:spPr>
          <a:xfrm>
            <a:off x="447365" y="4533069"/>
            <a:ext cx="11458848" cy="175936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C0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vi-VN" sz="2500" b="1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Khoản 2, Điều 9 </a:t>
            </a:r>
            <a:r>
              <a:rPr lang="en-US" sz="2500" b="1" dirty="0">
                <a:latin typeface="Bahnschrift Condensed" panose="020B0502040204020203" pitchFamily="34" charset="0"/>
              </a:rPr>
              <a:t>: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500" dirty="0">
                <a:latin typeface="Bahnschrift Condensed" panose="020B0502040204020203" pitchFamily="34" charset="0"/>
              </a:rPr>
              <a:t>“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Đánh giá kết quả học tập </a:t>
            </a:r>
            <a:r>
              <a:rPr lang="vi-VN" sz="2500" dirty="0">
                <a:latin typeface="Bahnschrift Condensed" panose="020B0502040204020203" pitchFamily="34" charset="0"/>
              </a:rPr>
              <a:t>của người học phải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dựa trên chuẩn đầu ra</a:t>
            </a:r>
            <a:r>
              <a:rPr lang="vi-VN" sz="2500" dirty="0">
                <a:latin typeface="Bahnschrift Condensed" panose="020B0502040204020203" pitchFamily="34" charset="0"/>
              </a:rPr>
              <a:t>, phải làm rõ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mức độ đạt được </a:t>
            </a:r>
            <a:r>
              <a:rPr lang="vi-VN" sz="2500" dirty="0">
                <a:latin typeface="Bahnschrift Condensed" panose="020B0502040204020203" pitchFamily="34" charset="0"/>
              </a:rPr>
              <a:t>của người học theo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các cấp độ tư duy</a:t>
            </a:r>
            <a:r>
              <a:rPr lang="vi-VN" sz="2500" dirty="0">
                <a:latin typeface="Bahnschrift Condensed" panose="020B0502040204020203" pitchFamily="34" charset="0"/>
              </a:rPr>
              <a:t> quy định trong chuẩn đầu ra của mỗi học phần, mỗi thành phần và chương trình đào tạo</a:t>
            </a:r>
            <a:r>
              <a:rPr lang="en-US" sz="2500" dirty="0">
                <a:latin typeface="Bahnschrift Condensed" panose="020B0502040204020203" pitchFamily="34" charset="0"/>
              </a:rPr>
              <a:t>”</a:t>
            </a:r>
            <a:r>
              <a:rPr lang="vi-VN" sz="2500" dirty="0">
                <a:latin typeface="Bahnschrift Condensed" panose="020B0502040204020203" pitchFamily="34" charset="0"/>
              </a:rPr>
              <a:t>.</a:t>
            </a:r>
            <a:endParaRPr lang="en-US" sz="25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E536-AD70-E3C3-91C6-E545C2D0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6CDC5-47B9-E4B2-2F4B-D50AD80FAC2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36B656-6988-C6CE-8265-12D240FF4241}"/>
              </a:ext>
            </a:extLst>
          </p:cNvPr>
          <p:cNvGrpSpPr/>
          <p:nvPr/>
        </p:nvGrpSpPr>
        <p:grpSpPr>
          <a:xfrm>
            <a:off x="36946" y="6448419"/>
            <a:ext cx="12155055" cy="381000"/>
            <a:chOff x="0" y="4857750"/>
            <a:chExt cx="9116291" cy="2857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85434C-C344-4AA1-2D81-C81DC822DD9B}"/>
                </a:ext>
              </a:extLst>
            </p:cNvPr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91">
              <a:extLst>
                <a:ext uri="{FF2B5EF4-FFF2-40B4-BE49-F238E27FC236}">
                  <a16:creationId xmlns:a16="http://schemas.microsoft.com/office/drawing/2014/main" id="{A7670227-424E-1B0A-F719-DD25EF25B3D4}"/>
                </a:ext>
              </a:extLst>
            </p:cNvPr>
            <p:cNvSpPr txBox="1"/>
            <p:nvPr/>
          </p:nvSpPr>
          <p:spPr>
            <a:xfrm>
              <a:off x="0" y="4881318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nghị tập huấn nâng cao năng lực phát triển CTĐT cho giảng viên cốt cán các cơ sở GDĐH_9.2024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E167DDA-E40F-8B89-75F8-E39C4FCD086A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        2</a:t>
            </a:r>
            <a:r>
              <a:rPr lang="vi-VN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9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Nhận diện các điểm nghẽn: </a:t>
            </a:r>
            <a:r>
              <a:rPr lang="en-US" sz="29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Điểm nghẽn 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1 - </a:t>
            </a:r>
            <a:r>
              <a:rPr lang="en-US" sz="29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Đánh giá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kết quả học tập theo CĐR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FED32E2-84D3-28E3-0AA3-544E2F6E8A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265"/>
            <a:ext cx="648793" cy="6487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61B78C3-5BC1-7DF1-BED1-1259B723A6B9}"/>
              </a:ext>
            </a:extLst>
          </p:cNvPr>
          <p:cNvGrpSpPr/>
          <p:nvPr/>
        </p:nvGrpSpPr>
        <p:grpSpPr>
          <a:xfrm>
            <a:off x="1963291" y="633856"/>
            <a:ext cx="7981736" cy="4376393"/>
            <a:chOff x="4149379" y="1486168"/>
            <a:chExt cx="5553957" cy="3629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DDDBE2-64C8-7EA6-9C10-EC9401935909}"/>
                </a:ext>
              </a:extLst>
            </p:cNvPr>
            <p:cNvGrpSpPr/>
            <p:nvPr/>
          </p:nvGrpSpPr>
          <p:grpSpPr>
            <a:xfrm>
              <a:off x="4149379" y="1640176"/>
              <a:ext cx="5553957" cy="3475155"/>
              <a:chOff x="5345184" y="2028335"/>
              <a:chExt cx="8381019" cy="5462278"/>
            </a:xfrm>
          </p:grpSpPr>
          <p:pic>
            <p:nvPicPr>
              <p:cNvPr id="26" name="Picture 4" descr="PDCA công cụ cải tiến chất lượng giáo dục, Tham luận, Khoa Cơ điện ...">
                <a:extLst>
                  <a:ext uri="{FF2B5EF4-FFF2-40B4-BE49-F238E27FC236}">
                    <a16:creationId xmlns:a16="http://schemas.microsoft.com/office/drawing/2014/main" id="{C9562EEE-93C4-CB42-5AB2-FAAFE0748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899" y="2844566"/>
                <a:ext cx="3282154" cy="3242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4C1C79-A9E7-9776-521E-54627553969B}"/>
                  </a:ext>
                </a:extLst>
              </p:cNvPr>
              <p:cNvSpPr txBox="1"/>
              <p:nvPr/>
            </p:nvSpPr>
            <p:spPr>
              <a:xfrm>
                <a:off x="8353858" y="2028335"/>
                <a:ext cx="2309951" cy="62180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1. Xây dựng CTĐT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AABF91-CF1E-DAA7-0856-F9473E255082}"/>
                  </a:ext>
                </a:extLst>
              </p:cNvPr>
              <p:cNvSpPr txBox="1"/>
              <p:nvPr/>
            </p:nvSpPr>
            <p:spPr>
              <a:xfrm>
                <a:off x="7191664" y="6246995"/>
                <a:ext cx="4560966" cy="12436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3. Đánh giá CTĐT </a:t>
                </a:r>
              </a:p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{thông tin về NH kết quả theo CĐR}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9F55B1-A2B9-87F2-9FC2-E642F2E280F9}"/>
                  </a:ext>
                </a:extLst>
              </p:cNvPr>
              <p:cNvSpPr txBox="1"/>
              <p:nvPr/>
            </p:nvSpPr>
            <p:spPr>
              <a:xfrm>
                <a:off x="11486059" y="4125506"/>
                <a:ext cx="2240144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2. Triển khai CTĐT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01263A-7F7C-D7FB-E5BA-90A124C962E3}"/>
                  </a:ext>
                </a:extLst>
              </p:cNvPr>
              <p:cNvSpPr txBox="1"/>
              <p:nvPr/>
            </p:nvSpPr>
            <p:spPr>
              <a:xfrm>
                <a:off x="5345184" y="4161162"/>
                <a:ext cx="2238060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4. Cải tiến CTĐT</a:t>
                </a:r>
              </a:p>
            </p:txBody>
          </p:sp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2D695621-CE2B-6F3D-F835-601B5C1D2A57}"/>
                  </a:ext>
                </a:extLst>
              </p:cNvPr>
              <p:cNvSpPr/>
              <p:nvPr/>
            </p:nvSpPr>
            <p:spPr>
              <a:xfrm>
                <a:off x="9190180" y="6115550"/>
                <a:ext cx="637309" cy="23145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7B028E21-0BDF-7B8B-3739-76AC2F1F741A}"/>
                  </a:ext>
                </a:extLst>
              </p:cNvPr>
              <p:cNvSpPr/>
              <p:nvPr/>
            </p:nvSpPr>
            <p:spPr>
              <a:xfrm>
                <a:off x="11145761" y="4132269"/>
                <a:ext cx="279619" cy="64171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5" name="Arrow: Left 44">
                <a:extLst>
                  <a:ext uri="{FF2B5EF4-FFF2-40B4-BE49-F238E27FC236}">
                    <a16:creationId xmlns:a16="http://schemas.microsoft.com/office/drawing/2014/main" id="{189DF6EF-BB41-94C6-E3D9-7305A2A64693}"/>
                  </a:ext>
                </a:extLst>
              </p:cNvPr>
              <p:cNvSpPr/>
              <p:nvPr/>
            </p:nvSpPr>
            <p:spPr>
              <a:xfrm>
                <a:off x="7474213" y="4189468"/>
                <a:ext cx="284329" cy="527318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6" name="Arrow: Up 45">
                <a:extLst>
                  <a:ext uri="{FF2B5EF4-FFF2-40B4-BE49-F238E27FC236}">
                    <a16:creationId xmlns:a16="http://schemas.microsoft.com/office/drawing/2014/main" id="{0241C2CD-1316-F05A-3357-22ECC02AB015}"/>
                  </a:ext>
                </a:extLst>
              </p:cNvPr>
              <p:cNvSpPr/>
              <p:nvPr/>
            </p:nvSpPr>
            <p:spPr>
              <a:xfrm>
                <a:off x="9251869" y="2522508"/>
                <a:ext cx="498760" cy="260069"/>
              </a:xfrm>
              <a:prstGeom prst="up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921790-9460-472D-D07E-987D4B5AC326}"/>
                </a:ext>
              </a:extLst>
            </p:cNvPr>
            <p:cNvSpPr/>
            <p:nvPr/>
          </p:nvSpPr>
          <p:spPr>
            <a:xfrm>
              <a:off x="4913656" y="1486168"/>
              <a:ext cx="4038600" cy="340667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DBAFDD-EC4B-808F-25A3-3E3E4F09F03E}"/>
              </a:ext>
            </a:extLst>
          </p:cNvPr>
          <p:cNvGrpSpPr/>
          <p:nvPr/>
        </p:nvGrpSpPr>
        <p:grpSpPr>
          <a:xfrm>
            <a:off x="115792" y="5136521"/>
            <a:ext cx="4845248" cy="1202914"/>
            <a:chOff x="533398" y="3250660"/>
            <a:chExt cx="3285762" cy="117573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ECC769-C932-6B3C-BA66-688801477E3D}"/>
                </a:ext>
              </a:extLst>
            </p:cNvPr>
            <p:cNvSpPr txBox="1"/>
            <p:nvPr/>
          </p:nvSpPr>
          <p:spPr>
            <a:xfrm>
              <a:off x="589936" y="3313464"/>
              <a:ext cx="3229224" cy="932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Điểm nghẽn 1 (Bước 3):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Chưa đánh giá được mức độ đạt</a:t>
              </a:r>
              <a:r>
                <a:rPr lang="en-US" sz="28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CĐR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F8D167-537E-176F-5089-CA545F2CF05F}"/>
                </a:ext>
              </a:extLst>
            </p:cNvPr>
            <p:cNvSpPr/>
            <p:nvPr/>
          </p:nvSpPr>
          <p:spPr>
            <a:xfrm>
              <a:off x="533398" y="3250660"/>
              <a:ext cx="3261020" cy="11757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1B793F-402E-D972-2FEF-7C479AD9CD2C}"/>
              </a:ext>
            </a:extLst>
          </p:cNvPr>
          <p:cNvGrpSpPr/>
          <p:nvPr/>
        </p:nvGrpSpPr>
        <p:grpSpPr>
          <a:xfrm>
            <a:off x="6295699" y="5222523"/>
            <a:ext cx="5642737" cy="1111703"/>
            <a:chOff x="609600" y="3322115"/>
            <a:chExt cx="2895600" cy="11546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EE0F32-E314-3591-5A25-E8BD88647F3F}"/>
                </a:ext>
              </a:extLst>
            </p:cNvPr>
            <p:cNvSpPr txBox="1"/>
            <p:nvPr/>
          </p:nvSpPr>
          <p:spPr>
            <a:xfrm>
              <a:off x="645739" y="3514912"/>
              <a:ext cx="2767008" cy="5434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121917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Thiếu thông tin để cải tiến CTĐT (Bước 4)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5258657-75A9-B086-B839-C0083EB7E5FB}"/>
                </a:ext>
              </a:extLst>
            </p:cNvPr>
            <p:cNvSpPr/>
            <p:nvPr/>
          </p:nvSpPr>
          <p:spPr>
            <a:xfrm>
              <a:off x="609600" y="3322115"/>
              <a:ext cx="2895600" cy="11546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0C23E-E629-2841-DDBD-FF9AC63BD0E6}"/>
              </a:ext>
            </a:extLst>
          </p:cNvPr>
          <p:cNvGrpSpPr/>
          <p:nvPr/>
        </p:nvGrpSpPr>
        <p:grpSpPr>
          <a:xfrm>
            <a:off x="4736123" y="5182428"/>
            <a:ext cx="1768343" cy="789872"/>
            <a:chOff x="3281107" y="3271585"/>
            <a:chExt cx="2152017" cy="592403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DC45C7C-9FF2-E2EC-6C25-891FDE3E3F87}"/>
                </a:ext>
              </a:extLst>
            </p:cNvPr>
            <p:cNvSpPr/>
            <p:nvPr/>
          </p:nvSpPr>
          <p:spPr>
            <a:xfrm>
              <a:off x="3522532" y="3555371"/>
              <a:ext cx="1644423" cy="30861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32E377-612C-B529-68BA-D1215ACDDD81}"/>
                </a:ext>
              </a:extLst>
            </p:cNvPr>
            <p:cNvSpPr txBox="1"/>
            <p:nvPr/>
          </p:nvSpPr>
          <p:spPr>
            <a:xfrm>
              <a:off x="3281107" y="3271585"/>
              <a:ext cx="2152017" cy="311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Hệ quả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Action Button: Help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0D3ABA2-7482-FB8D-D46B-96AD50FCA89D}"/>
              </a:ext>
            </a:extLst>
          </p:cNvPr>
          <p:cNvSpPr/>
          <p:nvPr/>
        </p:nvSpPr>
        <p:spPr>
          <a:xfrm>
            <a:off x="851480" y="2352266"/>
            <a:ext cx="1238921" cy="684291"/>
          </a:xfrm>
          <a:prstGeom prst="actionButtonHelp">
            <a:avLst/>
          </a:prstGeom>
          <a:noFill/>
          <a:ln w="47625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-18780" y="-19455"/>
            <a:ext cx="1225296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2</a:t>
            </a:r>
            <a:r>
              <a:rPr lang="vi-VN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Nhận diện các điểm nghẽn: 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Điểm nghẽn </a:t>
            </a:r>
            <a:r>
              <a:rPr lang="en-US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 – 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Đóng góp mỗi học phần cho CĐR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559" cy="672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A4587-B86A-8571-5588-0411904AE192}"/>
              </a:ext>
            </a:extLst>
          </p:cNvPr>
          <p:cNvSpPr txBox="1">
            <a:spLocks/>
          </p:cNvSpPr>
          <p:nvPr/>
        </p:nvSpPr>
        <p:spPr>
          <a:xfrm>
            <a:off x="165371" y="5629200"/>
            <a:ext cx="11767905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Tỷ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lệ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% các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ĐẠT của 1172 CTĐT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cả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nước (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đến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2/2024) theo thông tư TT04/2016/TT-BGDĐT</a:t>
            </a:r>
            <a:endParaRPr lang="vi-VN" sz="27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9CD1BA5-0C8B-04CF-E9AA-7E608D06BFE4}"/>
              </a:ext>
            </a:extLst>
          </p:cNvPr>
          <p:cNvGraphicFramePr>
            <a:graphicFrameLocks/>
          </p:cNvGraphicFramePr>
          <p:nvPr/>
        </p:nvGraphicFramePr>
        <p:xfrm>
          <a:off x="171369" y="892110"/>
          <a:ext cx="11804072" cy="463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61BDC15-C632-6BA3-B888-46E0D7A16721}"/>
              </a:ext>
            </a:extLst>
          </p:cNvPr>
          <p:cNvGrpSpPr/>
          <p:nvPr/>
        </p:nvGrpSpPr>
        <p:grpSpPr>
          <a:xfrm>
            <a:off x="7045568" y="974499"/>
            <a:ext cx="1557223" cy="4359501"/>
            <a:chOff x="7045568" y="974499"/>
            <a:chExt cx="1557223" cy="435950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1386057-D670-D572-6862-0916336F5E24}"/>
                </a:ext>
              </a:extLst>
            </p:cNvPr>
            <p:cNvSpPr/>
            <p:nvPr/>
          </p:nvSpPr>
          <p:spPr>
            <a:xfrm>
              <a:off x="7045568" y="2016446"/>
              <a:ext cx="1545500" cy="3317554"/>
            </a:xfrm>
            <a:prstGeom prst="round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E17AE54D-AC7C-536E-5418-6E181A933928}"/>
                </a:ext>
              </a:extLst>
            </p:cNvPr>
            <p:cNvSpPr txBox="1"/>
            <p:nvPr/>
          </p:nvSpPr>
          <p:spPr>
            <a:xfrm>
              <a:off x="7057290" y="974499"/>
              <a:ext cx="1545501" cy="100670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Đóng góp của các học phần cho CĐR CTĐT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975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A8FF04C-EE13-4DF7-8205-7738E19587A2}"/>
  <p:tag name="ISPRING_RESOURCE_FOLDER" val="D:\Cyber School\Đề án chuyển đổi số\Đề án CĐS_Seminar 1_10.2021\"/>
  <p:tag name="ISPRING_PRESENTATION_PATH" val="D:\Cyber School\Đề án chuyển đổi số\Đề án CĐS_Seminar 1_10.2021.pptx"/>
  <p:tag name="ISPRING_PROJECT_VERSION" val="9.3"/>
  <p:tag name="ISPRING_PROJECT_FOLDER_UPDATED" val="1"/>
  <p:tag name="ISPRING_SCREEN_RECS_UPDATED" val="D:\Cyber School\Đề án chuyển đổi số\Đề án CĐS_Seminar 1_10.2021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9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53074</TotalTime>
  <Words>2476</Words>
  <Application>Microsoft Office PowerPoint</Application>
  <PresentationFormat>Widescreen</PresentationFormat>
  <Paragraphs>224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Aptos</vt:lpstr>
      <vt:lpstr>Arial</vt:lpstr>
      <vt:lpstr>Bahnschrift Condensed</vt:lpstr>
      <vt:lpstr>Bahnschrift SemiBold Condensed</vt:lpstr>
      <vt:lpstr>Calibri</vt:lpstr>
      <vt:lpstr>Calibri Light</vt:lpstr>
      <vt:lpstr>FrutigerNext LT Medium</vt:lpstr>
      <vt:lpstr>FrutigerNext LT Regular</vt:lpstr>
      <vt:lpstr>Minion</vt:lpstr>
      <vt:lpstr>Times New Roman</vt:lpstr>
      <vt:lpstr>UTM Swiss Condensed</vt:lpstr>
      <vt:lpstr>Verdana</vt:lpstr>
      <vt:lpstr>Wingdings</vt:lpstr>
      <vt:lpstr>Office Theme</vt:lpstr>
      <vt:lpstr>19_主题1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Van Diep</dc:creator>
  <cp:lastModifiedBy>Nguyen Thanh Dieu</cp:lastModifiedBy>
  <cp:revision>801</cp:revision>
  <cp:lastPrinted>2024-04-19T07:08:31Z</cp:lastPrinted>
  <dcterms:created xsi:type="dcterms:W3CDTF">2021-07-26T02:10:18Z</dcterms:created>
  <dcterms:modified xsi:type="dcterms:W3CDTF">2024-10-02T07:02:21Z</dcterms:modified>
</cp:coreProperties>
</file>